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Masters/slideMaster21.xml" ContentType="application/vnd.openxmlformats-officedocument.presentationml.slideMaster+xml"/>
  <Override PartName="/ppt/slideMasters/slideMaster22.xml" ContentType="application/vnd.openxmlformats-officedocument.presentationml.slideMaster+xml"/>
  <Override PartName="/ppt/slideMasters/slideMaster23.xml" ContentType="application/vnd.openxmlformats-officedocument.presentationml.slideMaster+xml"/>
  <Override PartName="/ppt/slideMasters/slideMaster24.xml" ContentType="application/vnd.openxmlformats-officedocument.presentationml.slideMaster+xml"/>
  <Override PartName="/ppt/slideMasters/slideMaster25.xml" ContentType="application/vnd.openxmlformats-officedocument.presentationml.slideMaster+xml"/>
  <Override PartName="/ppt/slideMasters/slideMaster26.xml" ContentType="application/vnd.openxmlformats-officedocument.presentationml.slideMaster+xml"/>
  <Override PartName="/ppt/slideMasters/slideMaster27.xml" ContentType="application/vnd.openxmlformats-officedocument.presentationml.slideMaster+xml"/>
  <Override PartName="/ppt/slideMasters/slideMaster28.xml" ContentType="application/vnd.openxmlformats-officedocument.presentationml.slideMaster+xml"/>
  <Override PartName="/ppt/slideMasters/slideMaster29.xml" ContentType="application/vnd.openxmlformats-officedocument.presentationml.slideMaster+xml"/>
  <Override PartName="/ppt/slideMasters/slideMaster30.xml" ContentType="application/vnd.openxmlformats-officedocument.presentationml.slideMaster+xml"/>
  <Override PartName="/ppt/slideMasters/slideMaster31.xml" ContentType="application/vnd.openxmlformats-officedocument.presentationml.slideMaster+xml"/>
  <Override PartName="/ppt/slideMasters/slideMaster32.xml" ContentType="application/vnd.openxmlformats-officedocument.presentationml.slideMaster+xml"/>
  <Override PartName="/ppt/slideMasters/slideMaster33.xml" ContentType="application/vnd.openxmlformats-officedocument.presentationml.slideMaster+xml"/>
  <Override PartName="/ppt/slideMasters/slideMaster34.xml" ContentType="application/vnd.openxmlformats-officedocument.presentationml.slideMaster+xml"/>
  <Override PartName="/ppt/slideMasters/slideMaster35.xml" ContentType="application/vnd.openxmlformats-officedocument.presentationml.slideMaster+xml"/>
  <Override PartName="/ppt/slideMasters/slideMaster36.xml" ContentType="application/vnd.openxmlformats-officedocument.presentationml.slideMaster+xml"/>
  <Override PartName="/ppt/slideMasters/slideMaster37.xml" ContentType="application/vnd.openxmlformats-officedocument.presentationml.slideMaster+xml"/>
  <Override PartName="/ppt/slideMasters/slideMaster38.xml" ContentType="application/vnd.openxmlformats-officedocument.presentationml.slideMaster+xml"/>
  <Override PartName="/ppt/slideMasters/slideMaster39.xml" ContentType="application/vnd.openxmlformats-officedocument.presentationml.slideMaster+xml"/>
  <Override PartName="/ppt/slideMasters/slideMaster40.xml" ContentType="application/vnd.openxmlformats-officedocument.presentationml.slideMaster+xml"/>
  <Override PartName="/ppt/slideMasters/slideMaster41.xml" ContentType="application/vnd.openxmlformats-officedocument.presentationml.slideMaster+xml"/>
  <Override PartName="/ppt/slideMasters/slideMaster42.xml" ContentType="application/vnd.openxmlformats-officedocument.presentationml.slideMaster+xml"/>
  <Override PartName="/ppt/slideMasters/slideMaster43.xml" ContentType="application/vnd.openxmlformats-officedocument.presentationml.slideMaster+xml"/>
  <Override PartName="/ppt/slideMasters/slideMaster44.xml" ContentType="application/vnd.openxmlformats-officedocument.presentationml.slideMaster+xml"/>
  <Override PartName="/ppt/slideMasters/slideMaster45.xml" ContentType="application/vnd.openxmlformats-officedocument.presentationml.slideMaster+xml"/>
  <Override PartName="/ppt/slideMasters/slideMaster46.xml" ContentType="application/vnd.openxmlformats-officedocument.presentationml.slideMaster+xml"/>
  <Override PartName="/ppt/slideMasters/slideMaster47.xml" ContentType="application/vnd.openxmlformats-officedocument.presentationml.slideMaster+xml"/>
  <Override PartName="/ppt/slideMasters/slideMaster4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theme/theme6.xml" ContentType="application/vnd.openxmlformats-officedocument.theme+xml"/>
  <Override PartName="/ppt/slideLayouts/slideLayout7.xml" ContentType="application/vnd.openxmlformats-officedocument.presentationml.slideLayout+xml"/>
  <Override PartName="/ppt/theme/theme7.xml" ContentType="application/vnd.openxmlformats-officedocument.theme+xml"/>
  <Override PartName="/ppt/slideLayouts/slideLayout8.xml" ContentType="application/vnd.openxmlformats-officedocument.presentationml.slideLayout+xml"/>
  <Override PartName="/ppt/theme/theme8.xml" ContentType="application/vnd.openxmlformats-officedocument.theme+xml"/>
  <Override PartName="/ppt/slideLayouts/slideLayout9.xml" ContentType="application/vnd.openxmlformats-officedocument.presentationml.slideLayout+xml"/>
  <Override PartName="/ppt/theme/theme9.xml" ContentType="application/vnd.openxmlformats-officedocument.theme+xml"/>
  <Override PartName="/ppt/slideLayouts/slideLayout10.xml" ContentType="application/vnd.openxmlformats-officedocument.presentationml.slideLayout+xml"/>
  <Override PartName="/ppt/theme/theme10.xml" ContentType="application/vnd.openxmlformats-officedocument.theme+xml"/>
  <Override PartName="/ppt/slideLayouts/slideLayout11.xml" ContentType="application/vnd.openxmlformats-officedocument.presentationml.slideLayout+xml"/>
  <Override PartName="/ppt/theme/theme11.xml" ContentType="application/vnd.openxmlformats-officedocument.theme+xml"/>
  <Override PartName="/ppt/slideLayouts/slideLayout12.xml" ContentType="application/vnd.openxmlformats-officedocument.presentationml.slideLayout+xml"/>
  <Override PartName="/ppt/theme/theme12.xml" ContentType="application/vnd.openxmlformats-officedocument.theme+xml"/>
  <Override PartName="/ppt/slideLayouts/slideLayout13.xml" ContentType="application/vnd.openxmlformats-officedocument.presentationml.slideLayout+xml"/>
  <Override PartName="/ppt/theme/theme13.xml" ContentType="application/vnd.openxmlformats-officedocument.theme+xml"/>
  <Override PartName="/ppt/slideLayouts/slideLayout14.xml" ContentType="application/vnd.openxmlformats-officedocument.presentationml.slideLayout+xml"/>
  <Override PartName="/ppt/theme/theme14.xml" ContentType="application/vnd.openxmlformats-officedocument.theme+xml"/>
  <Override PartName="/ppt/slideLayouts/slideLayout15.xml" ContentType="application/vnd.openxmlformats-officedocument.presentationml.slideLayout+xml"/>
  <Override PartName="/ppt/theme/theme15.xml" ContentType="application/vnd.openxmlformats-officedocument.theme+xml"/>
  <Override PartName="/ppt/slideLayouts/slideLayout16.xml" ContentType="application/vnd.openxmlformats-officedocument.presentationml.slideLayout+xml"/>
  <Override PartName="/ppt/theme/theme16.xml" ContentType="application/vnd.openxmlformats-officedocument.theme+xml"/>
  <Override PartName="/ppt/slideLayouts/slideLayout17.xml" ContentType="application/vnd.openxmlformats-officedocument.presentationml.slideLayout+xml"/>
  <Override PartName="/ppt/theme/theme17.xml" ContentType="application/vnd.openxmlformats-officedocument.theme+xml"/>
  <Override PartName="/ppt/slideLayouts/slideLayout18.xml" ContentType="application/vnd.openxmlformats-officedocument.presentationml.slideLayout+xml"/>
  <Override PartName="/ppt/theme/theme18.xml" ContentType="application/vnd.openxmlformats-officedocument.theme+xml"/>
  <Override PartName="/ppt/slideLayouts/slideLayout19.xml" ContentType="application/vnd.openxmlformats-officedocument.presentationml.slideLayout+xml"/>
  <Override PartName="/ppt/theme/theme19.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0.xml" ContentType="application/vnd.openxmlformats-officedocument.theme+xml"/>
  <Override PartName="/ppt/slideLayouts/slideLayout29.xml" ContentType="application/vnd.openxmlformats-officedocument.presentationml.slideLayout+xml"/>
  <Override PartName="/ppt/theme/theme21.xml" ContentType="application/vnd.openxmlformats-officedocument.theme+xml"/>
  <Override PartName="/ppt/slideLayouts/slideLayout30.xml" ContentType="application/vnd.openxmlformats-officedocument.presentationml.slideLayout+xml"/>
  <Override PartName="/ppt/theme/theme22.xml" ContentType="application/vnd.openxmlformats-officedocument.theme+xml"/>
  <Override PartName="/ppt/slideLayouts/slideLayout31.xml" ContentType="application/vnd.openxmlformats-officedocument.presentationml.slideLayout+xml"/>
  <Override PartName="/ppt/theme/theme23.xml" ContentType="application/vnd.openxmlformats-officedocument.theme+xml"/>
  <Override PartName="/ppt/slideLayouts/slideLayout32.xml" ContentType="application/vnd.openxmlformats-officedocument.presentationml.slideLayout+xml"/>
  <Override PartName="/ppt/theme/theme24.xml" ContentType="application/vnd.openxmlformats-officedocument.theme+xml"/>
  <Override PartName="/ppt/slideLayouts/slideLayout33.xml" ContentType="application/vnd.openxmlformats-officedocument.presentationml.slideLayout+xml"/>
  <Override PartName="/ppt/theme/theme25.xml" ContentType="application/vnd.openxmlformats-officedocument.theme+xml"/>
  <Override PartName="/ppt/slideLayouts/slideLayout34.xml" ContentType="application/vnd.openxmlformats-officedocument.presentationml.slideLayout+xml"/>
  <Override PartName="/ppt/theme/theme26.xml" ContentType="application/vnd.openxmlformats-officedocument.theme+xml"/>
  <Override PartName="/ppt/slideLayouts/slideLayout35.xml" ContentType="application/vnd.openxmlformats-officedocument.presentationml.slideLayout+xml"/>
  <Override PartName="/ppt/theme/theme27.xml" ContentType="application/vnd.openxmlformats-officedocument.theme+xml"/>
  <Override PartName="/ppt/slideLayouts/slideLayout36.xml" ContentType="application/vnd.openxmlformats-officedocument.presentationml.slideLayout+xml"/>
  <Override PartName="/ppt/theme/theme28.xml" ContentType="application/vnd.openxmlformats-officedocument.theme+xml"/>
  <Override PartName="/ppt/slideLayouts/slideLayout37.xml" ContentType="application/vnd.openxmlformats-officedocument.presentationml.slideLayout+xml"/>
  <Override PartName="/ppt/theme/theme29.xml" ContentType="application/vnd.openxmlformats-officedocument.theme+xml"/>
  <Override PartName="/ppt/slideLayouts/slideLayout38.xml" ContentType="application/vnd.openxmlformats-officedocument.presentationml.slideLayout+xml"/>
  <Override PartName="/ppt/theme/theme30.xml" ContentType="application/vnd.openxmlformats-officedocument.theme+xml"/>
  <Override PartName="/ppt/slideLayouts/slideLayout39.xml" ContentType="application/vnd.openxmlformats-officedocument.presentationml.slideLayout+xml"/>
  <Override PartName="/ppt/theme/theme31.xml" ContentType="application/vnd.openxmlformats-officedocument.theme+xml"/>
  <Override PartName="/ppt/slideLayouts/slideLayout40.xml" ContentType="application/vnd.openxmlformats-officedocument.presentationml.slideLayout+xml"/>
  <Override PartName="/ppt/theme/theme32.xml" ContentType="application/vnd.openxmlformats-officedocument.theme+xml"/>
  <Override PartName="/ppt/slideLayouts/slideLayout41.xml" ContentType="application/vnd.openxmlformats-officedocument.presentationml.slideLayout+xml"/>
  <Override PartName="/ppt/theme/theme33.xml" ContentType="application/vnd.openxmlformats-officedocument.theme+xml"/>
  <Override PartName="/ppt/slideLayouts/slideLayout42.xml" ContentType="application/vnd.openxmlformats-officedocument.presentationml.slideLayout+xml"/>
  <Override PartName="/ppt/theme/theme34.xml" ContentType="application/vnd.openxmlformats-officedocument.theme+xml"/>
  <Override PartName="/ppt/slideLayouts/slideLayout43.xml" ContentType="application/vnd.openxmlformats-officedocument.presentationml.slideLayout+xml"/>
  <Override PartName="/ppt/theme/theme35.xml" ContentType="application/vnd.openxmlformats-officedocument.theme+xml"/>
  <Override PartName="/ppt/slideLayouts/slideLayout44.xml" ContentType="application/vnd.openxmlformats-officedocument.presentationml.slideLayout+xml"/>
  <Override PartName="/ppt/theme/theme36.xml" ContentType="application/vnd.openxmlformats-officedocument.theme+xml"/>
  <Override PartName="/ppt/slideLayouts/slideLayout45.xml" ContentType="application/vnd.openxmlformats-officedocument.presentationml.slideLayout+xml"/>
  <Override PartName="/ppt/theme/theme37.xml" ContentType="application/vnd.openxmlformats-officedocument.theme+xml"/>
  <Override PartName="/ppt/slideLayouts/slideLayout46.xml" ContentType="application/vnd.openxmlformats-officedocument.presentationml.slideLayout+xml"/>
  <Override PartName="/ppt/theme/theme38.xml" ContentType="application/vnd.openxmlformats-officedocument.theme+xml"/>
  <Override PartName="/ppt/slideLayouts/slideLayout47.xml" ContentType="application/vnd.openxmlformats-officedocument.presentationml.slideLayout+xml"/>
  <Override PartName="/ppt/theme/theme39.xml" ContentType="application/vnd.openxmlformats-officedocument.theme+xml"/>
  <Override PartName="/ppt/slideLayouts/slideLayout48.xml" ContentType="application/vnd.openxmlformats-officedocument.presentationml.slideLayout+xml"/>
  <Override PartName="/ppt/theme/theme40.xml" ContentType="application/vnd.openxmlformats-officedocument.theme+xml"/>
  <Override PartName="/ppt/slideLayouts/slideLayout49.xml" ContentType="application/vnd.openxmlformats-officedocument.presentationml.slideLayout+xml"/>
  <Override PartName="/ppt/theme/theme41.xml" ContentType="application/vnd.openxmlformats-officedocument.theme+xml"/>
  <Override PartName="/ppt/slideLayouts/slideLayout50.xml" ContentType="application/vnd.openxmlformats-officedocument.presentationml.slideLayout+xml"/>
  <Override PartName="/ppt/theme/theme42.xml" ContentType="application/vnd.openxmlformats-officedocument.theme+xml"/>
  <Override PartName="/ppt/slideLayouts/slideLayout51.xml" ContentType="application/vnd.openxmlformats-officedocument.presentationml.slideLayout+xml"/>
  <Override PartName="/ppt/theme/theme43.xml" ContentType="application/vnd.openxmlformats-officedocument.theme+xml"/>
  <Override PartName="/ppt/slideLayouts/slideLayout52.xml" ContentType="application/vnd.openxmlformats-officedocument.presentationml.slideLayout+xml"/>
  <Override PartName="/ppt/theme/theme44.xml" ContentType="application/vnd.openxmlformats-officedocument.theme+xml"/>
  <Override PartName="/ppt/slideLayouts/slideLayout53.xml" ContentType="application/vnd.openxmlformats-officedocument.presentationml.slideLayout+xml"/>
  <Override PartName="/ppt/theme/theme45.xml" ContentType="application/vnd.openxmlformats-officedocument.theme+xml"/>
  <Override PartName="/ppt/slideLayouts/slideLayout54.xml" ContentType="application/vnd.openxmlformats-officedocument.presentationml.slideLayout+xml"/>
  <Override PartName="/ppt/theme/theme46.xml" ContentType="application/vnd.openxmlformats-officedocument.theme+xml"/>
  <Override PartName="/ppt/slideLayouts/slideLayout55.xml" ContentType="application/vnd.openxmlformats-officedocument.presentationml.slideLayout+xml"/>
  <Override PartName="/ppt/theme/theme47.xml" ContentType="application/vnd.openxmlformats-officedocument.theme+xml"/>
  <Override PartName="/ppt/slideLayouts/slideLayout56.xml" ContentType="application/vnd.openxmlformats-officedocument.presentationml.slideLayout+xml"/>
  <Override PartName="/ppt/theme/theme48.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0" r:id="rId2"/>
    <p:sldMasterId id="2147483652" r:id="rId3"/>
    <p:sldMasterId id="2147483654" r:id="rId4"/>
    <p:sldMasterId id="2147483656" r:id="rId5"/>
    <p:sldMasterId id="2147483658" r:id="rId6"/>
    <p:sldMasterId id="2147483660" r:id="rId7"/>
    <p:sldMasterId id="2147483662" r:id="rId8"/>
    <p:sldMasterId id="2147483664" r:id="rId9"/>
    <p:sldMasterId id="2147483666" r:id="rId10"/>
    <p:sldMasterId id="2147483668" r:id="rId11"/>
    <p:sldMasterId id="2147483670" r:id="rId12"/>
    <p:sldMasterId id="2147483672" r:id="rId13"/>
    <p:sldMasterId id="2147483674" r:id="rId14"/>
    <p:sldMasterId id="2147483676" r:id="rId15"/>
    <p:sldMasterId id="2147483678" r:id="rId16"/>
    <p:sldMasterId id="2147483680" r:id="rId17"/>
    <p:sldMasterId id="2147483682" r:id="rId18"/>
    <p:sldMasterId id="2147483684" r:id="rId19"/>
    <p:sldMasterId id="2147483686" r:id="rId20"/>
    <p:sldMasterId id="2147483696" r:id="rId21"/>
    <p:sldMasterId id="2147483698" r:id="rId22"/>
    <p:sldMasterId id="2147483700" r:id="rId23"/>
    <p:sldMasterId id="2147483702" r:id="rId24"/>
    <p:sldMasterId id="2147483704" r:id="rId25"/>
    <p:sldMasterId id="2147483706" r:id="rId26"/>
    <p:sldMasterId id="2147483708" r:id="rId27"/>
    <p:sldMasterId id="2147483710" r:id="rId28"/>
    <p:sldMasterId id="2147483712" r:id="rId29"/>
    <p:sldMasterId id="2147483714" r:id="rId30"/>
    <p:sldMasterId id="2147483716" r:id="rId31"/>
    <p:sldMasterId id="2147483718" r:id="rId32"/>
    <p:sldMasterId id="2147483720" r:id="rId33"/>
    <p:sldMasterId id="2147483722" r:id="rId34"/>
    <p:sldMasterId id="2147483724" r:id="rId35"/>
    <p:sldMasterId id="2147483726" r:id="rId36"/>
    <p:sldMasterId id="2147483728" r:id="rId37"/>
    <p:sldMasterId id="2147483730" r:id="rId38"/>
    <p:sldMasterId id="2147483732" r:id="rId39"/>
    <p:sldMasterId id="2147483734" r:id="rId40"/>
    <p:sldMasterId id="2147483736" r:id="rId41"/>
    <p:sldMasterId id="2147483738" r:id="rId42"/>
    <p:sldMasterId id="2147483740" r:id="rId43"/>
    <p:sldMasterId id="2147483742" r:id="rId44"/>
    <p:sldMasterId id="2147483744" r:id="rId45"/>
    <p:sldMasterId id="2147483746" r:id="rId46"/>
    <p:sldMasterId id="2147483748" r:id="rId47"/>
    <p:sldMasterId id="2147483750" r:id="rId48"/>
  </p:sldMasterIdLst>
  <p:sldIdLst>
    <p:sldId id="256" r:id="rId49"/>
    <p:sldId id="257" r:id="rId50"/>
    <p:sldId id="258" r:id="rId51"/>
    <p:sldId id="260" r:id="rId52"/>
    <p:sldId id="261" r:id="rId53"/>
    <p:sldId id="262" r:id="rId54"/>
    <p:sldId id="264" r:id="rId55"/>
    <p:sldId id="265" r:id="rId56"/>
    <p:sldId id="266" r:id="rId57"/>
    <p:sldId id="267" r:id="rId58"/>
    <p:sldId id="268" r:id="rId59"/>
    <p:sldId id="269" r:id="rId60"/>
    <p:sldId id="270" r:id="rId61"/>
    <p:sldId id="271" r:id="rId62"/>
    <p:sldId id="272" r:id="rId63"/>
    <p:sldId id="274" r:id="rId64"/>
    <p:sldId id="275" r:id="rId65"/>
    <p:sldId id="276" r:id="rId66"/>
    <p:sldId id="279" r:id="rId67"/>
    <p:sldId id="281" r:id="rId68"/>
    <p:sldId id="284" r:id="rId69"/>
    <p:sldId id="285" r:id="rId70"/>
    <p:sldId id="286" r:id="rId71"/>
    <p:sldId id="288" r:id="rId72"/>
    <p:sldId id="289" r:id="rId73"/>
    <p:sldId id="290" r:id="rId74"/>
    <p:sldId id="291" r:id="rId75"/>
    <p:sldId id="292" r:id="rId76"/>
    <p:sldId id="293" r:id="rId77"/>
    <p:sldId id="295" r:id="rId78"/>
    <p:sldId id="297" r:id="rId79"/>
    <p:sldId id="298" r:id="rId80"/>
    <p:sldId id="299" r:id="rId81"/>
    <p:sldId id="300" r:id="rId82"/>
    <p:sldId id="301" r:id="rId83"/>
    <p:sldId id="302" r:id="rId84"/>
    <p:sldId id="303" r:id="rId85"/>
    <p:sldId id="304" r:id="rId86"/>
    <p:sldId id="305" r:id="rId87"/>
    <p:sldId id="306" r:id="rId88"/>
    <p:sldId id="307" r:id="rId89"/>
    <p:sldId id="308" r:id="rId90"/>
    <p:sldId id="309" r:id="rId91"/>
    <p:sldId id="310" r:id="rId92"/>
    <p:sldId id="311" r:id="rId93"/>
    <p:sldId id="312" r:id="rId94"/>
  </p:sldIdLst>
  <p:sldSz cx="12192000" cy="6858000"/>
  <p:notesSz cx="7559675" cy="106918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101" y="3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Master" Target="slideMasters/slideMaster26.xml"/><Relationship Id="rId21" Type="http://schemas.openxmlformats.org/officeDocument/2006/relationships/slideMaster" Target="slideMasters/slideMaster21.xml"/><Relationship Id="rId34" Type="http://schemas.openxmlformats.org/officeDocument/2006/relationships/slideMaster" Target="slideMasters/slideMaster34.xml"/><Relationship Id="rId42" Type="http://schemas.openxmlformats.org/officeDocument/2006/relationships/slideMaster" Target="slideMasters/slideMaster42.xml"/><Relationship Id="rId47" Type="http://schemas.openxmlformats.org/officeDocument/2006/relationships/slideMaster" Target="slideMasters/slideMaster47.xml"/><Relationship Id="rId50" Type="http://schemas.openxmlformats.org/officeDocument/2006/relationships/slide" Target="slides/slide2.xml"/><Relationship Id="rId55" Type="http://schemas.openxmlformats.org/officeDocument/2006/relationships/slide" Target="slides/slide7.xml"/><Relationship Id="rId63" Type="http://schemas.openxmlformats.org/officeDocument/2006/relationships/slide" Target="slides/slide15.xml"/><Relationship Id="rId68" Type="http://schemas.openxmlformats.org/officeDocument/2006/relationships/slide" Target="slides/slide20.xml"/><Relationship Id="rId76" Type="http://schemas.openxmlformats.org/officeDocument/2006/relationships/slide" Target="slides/slide28.xml"/><Relationship Id="rId84" Type="http://schemas.openxmlformats.org/officeDocument/2006/relationships/slide" Target="slides/slide36.xml"/><Relationship Id="rId89" Type="http://schemas.openxmlformats.org/officeDocument/2006/relationships/slide" Target="slides/slide41.xml"/><Relationship Id="rId97" Type="http://schemas.openxmlformats.org/officeDocument/2006/relationships/theme" Target="theme/theme1.xml"/><Relationship Id="rId7" Type="http://schemas.openxmlformats.org/officeDocument/2006/relationships/slideMaster" Target="slideMasters/slideMaster7.xml"/><Relationship Id="rId71" Type="http://schemas.openxmlformats.org/officeDocument/2006/relationships/slide" Target="slides/slide23.xml"/><Relationship Id="rId92"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9" Type="http://schemas.openxmlformats.org/officeDocument/2006/relationships/slideMaster" Target="slideMasters/slideMaster29.xml"/><Relationship Id="rId11" Type="http://schemas.openxmlformats.org/officeDocument/2006/relationships/slideMaster" Target="slideMasters/slideMaster11.xml"/><Relationship Id="rId24" Type="http://schemas.openxmlformats.org/officeDocument/2006/relationships/slideMaster" Target="slideMasters/slideMaster24.xml"/><Relationship Id="rId32" Type="http://schemas.openxmlformats.org/officeDocument/2006/relationships/slideMaster" Target="slideMasters/slideMaster32.xml"/><Relationship Id="rId37" Type="http://schemas.openxmlformats.org/officeDocument/2006/relationships/slideMaster" Target="slideMasters/slideMaster37.xml"/><Relationship Id="rId40" Type="http://schemas.openxmlformats.org/officeDocument/2006/relationships/slideMaster" Target="slideMasters/slideMaster40.xml"/><Relationship Id="rId45" Type="http://schemas.openxmlformats.org/officeDocument/2006/relationships/slideMaster" Target="slideMasters/slideMaster45.xml"/><Relationship Id="rId53" Type="http://schemas.openxmlformats.org/officeDocument/2006/relationships/slide" Target="slides/slide5.xml"/><Relationship Id="rId58" Type="http://schemas.openxmlformats.org/officeDocument/2006/relationships/slide" Target="slides/slide10.xml"/><Relationship Id="rId66" Type="http://schemas.openxmlformats.org/officeDocument/2006/relationships/slide" Target="slides/slide18.xml"/><Relationship Id="rId74" Type="http://schemas.openxmlformats.org/officeDocument/2006/relationships/slide" Target="slides/slide26.xml"/><Relationship Id="rId79" Type="http://schemas.openxmlformats.org/officeDocument/2006/relationships/slide" Target="slides/slide31.xml"/><Relationship Id="rId87" Type="http://schemas.openxmlformats.org/officeDocument/2006/relationships/slide" Target="slides/slide39.xml"/><Relationship Id="rId5" Type="http://schemas.openxmlformats.org/officeDocument/2006/relationships/slideMaster" Target="slideMasters/slideMaster5.xml"/><Relationship Id="rId61" Type="http://schemas.openxmlformats.org/officeDocument/2006/relationships/slide" Target="slides/slide13.xml"/><Relationship Id="rId82" Type="http://schemas.openxmlformats.org/officeDocument/2006/relationships/slide" Target="slides/slide34.xml"/><Relationship Id="rId90" Type="http://schemas.openxmlformats.org/officeDocument/2006/relationships/slide" Target="slides/slide42.xml"/><Relationship Id="rId95" Type="http://schemas.openxmlformats.org/officeDocument/2006/relationships/presProps" Target="presProps.xml"/><Relationship Id="rId19" Type="http://schemas.openxmlformats.org/officeDocument/2006/relationships/slideMaster" Target="slideMasters/slideMaster19.xml"/><Relationship Id="rId14" Type="http://schemas.openxmlformats.org/officeDocument/2006/relationships/slideMaster" Target="slideMasters/slideMaster14.xml"/><Relationship Id="rId22" Type="http://schemas.openxmlformats.org/officeDocument/2006/relationships/slideMaster" Target="slideMasters/slideMaster22.xml"/><Relationship Id="rId27" Type="http://schemas.openxmlformats.org/officeDocument/2006/relationships/slideMaster" Target="slideMasters/slideMaster27.xml"/><Relationship Id="rId30" Type="http://schemas.openxmlformats.org/officeDocument/2006/relationships/slideMaster" Target="slideMasters/slideMaster30.xml"/><Relationship Id="rId35" Type="http://schemas.openxmlformats.org/officeDocument/2006/relationships/slideMaster" Target="slideMasters/slideMaster35.xml"/><Relationship Id="rId43" Type="http://schemas.openxmlformats.org/officeDocument/2006/relationships/slideMaster" Target="slideMasters/slideMaster43.xml"/><Relationship Id="rId48" Type="http://schemas.openxmlformats.org/officeDocument/2006/relationships/slideMaster" Target="slideMasters/slideMaster48.xml"/><Relationship Id="rId56" Type="http://schemas.openxmlformats.org/officeDocument/2006/relationships/slide" Target="slides/slide8.xml"/><Relationship Id="rId64" Type="http://schemas.openxmlformats.org/officeDocument/2006/relationships/slide" Target="slides/slide16.xml"/><Relationship Id="rId69" Type="http://schemas.openxmlformats.org/officeDocument/2006/relationships/slide" Target="slides/slide21.xml"/><Relationship Id="rId77" Type="http://schemas.openxmlformats.org/officeDocument/2006/relationships/slide" Target="slides/slide29.xml"/><Relationship Id="rId8" Type="http://schemas.openxmlformats.org/officeDocument/2006/relationships/slideMaster" Target="slideMasters/slideMaster8.xml"/><Relationship Id="rId51" Type="http://schemas.openxmlformats.org/officeDocument/2006/relationships/slide" Target="slides/slide3.xml"/><Relationship Id="rId72" Type="http://schemas.openxmlformats.org/officeDocument/2006/relationships/slide" Target="slides/slide24.xml"/><Relationship Id="rId80" Type="http://schemas.openxmlformats.org/officeDocument/2006/relationships/slide" Target="slides/slide32.xml"/><Relationship Id="rId85" Type="http://schemas.openxmlformats.org/officeDocument/2006/relationships/slide" Target="slides/slide37.xml"/><Relationship Id="rId93" Type="http://schemas.openxmlformats.org/officeDocument/2006/relationships/slide" Target="slides/slide45.xml"/><Relationship Id="rId98"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Master" Target="slideMasters/slideMaster25.xml"/><Relationship Id="rId33" Type="http://schemas.openxmlformats.org/officeDocument/2006/relationships/slideMaster" Target="slideMasters/slideMaster33.xml"/><Relationship Id="rId38" Type="http://schemas.openxmlformats.org/officeDocument/2006/relationships/slideMaster" Target="slideMasters/slideMaster38.xml"/><Relationship Id="rId46" Type="http://schemas.openxmlformats.org/officeDocument/2006/relationships/slideMaster" Target="slideMasters/slideMaster46.xml"/><Relationship Id="rId59" Type="http://schemas.openxmlformats.org/officeDocument/2006/relationships/slide" Target="slides/slide11.xml"/><Relationship Id="rId67" Type="http://schemas.openxmlformats.org/officeDocument/2006/relationships/slide" Target="slides/slide19.xml"/><Relationship Id="rId20" Type="http://schemas.openxmlformats.org/officeDocument/2006/relationships/slideMaster" Target="slideMasters/slideMaster20.xml"/><Relationship Id="rId41" Type="http://schemas.openxmlformats.org/officeDocument/2006/relationships/slideMaster" Target="slideMasters/slideMaster41.xml"/><Relationship Id="rId54" Type="http://schemas.openxmlformats.org/officeDocument/2006/relationships/slide" Target="slides/slide6.xml"/><Relationship Id="rId62" Type="http://schemas.openxmlformats.org/officeDocument/2006/relationships/slide" Target="slides/slide14.xml"/><Relationship Id="rId70" Type="http://schemas.openxmlformats.org/officeDocument/2006/relationships/slide" Target="slides/slide22.xml"/><Relationship Id="rId75" Type="http://schemas.openxmlformats.org/officeDocument/2006/relationships/slide" Target="slides/slide27.xml"/><Relationship Id="rId83" Type="http://schemas.openxmlformats.org/officeDocument/2006/relationships/slide" Target="slides/slide35.xml"/><Relationship Id="rId88" Type="http://schemas.openxmlformats.org/officeDocument/2006/relationships/slide" Target="slides/slide40.xml"/><Relationship Id="rId91" Type="http://schemas.openxmlformats.org/officeDocument/2006/relationships/slide" Target="slides/slide43.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Master" Target="slideMasters/slideMaster15.xml"/><Relationship Id="rId23" Type="http://schemas.openxmlformats.org/officeDocument/2006/relationships/slideMaster" Target="slideMasters/slideMaster23.xml"/><Relationship Id="rId28" Type="http://schemas.openxmlformats.org/officeDocument/2006/relationships/slideMaster" Target="slideMasters/slideMaster28.xml"/><Relationship Id="rId36" Type="http://schemas.openxmlformats.org/officeDocument/2006/relationships/slideMaster" Target="slideMasters/slideMaster36.xml"/><Relationship Id="rId49" Type="http://schemas.openxmlformats.org/officeDocument/2006/relationships/slide" Target="slides/slide1.xml"/><Relationship Id="rId57" Type="http://schemas.openxmlformats.org/officeDocument/2006/relationships/slide" Target="slides/slide9.xml"/><Relationship Id="rId10" Type="http://schemas.openxmlformats.org/officeDocument/2006/relationships/slideMaster" Target="slideMasters/slideMaster10.xml"/><Relationship Id="rId31" Type="http://schemas.openxmlformats.org/officeDocument/2006/relationships/slideMaster" Target="slideMasters/slideMaster31.xml"/><Relationship Id="rId44" Type="http://schemas.openxmlformats.org/officeDocument/2006/relationships/slideMaster" Target="slideMasters/slideMaster44.xml"/><Relationship Id="rId52" Type="http://schemas.openxmlformats.org/officeDocument/2006/relationships/slide" Target="slides/slide4.xml"/><Relationship Id="rId60" Type="http://schemas.openxmlformats.org/officeDocument/2006/relationships/slide" Target="slides/slide12.xml"/><Relationship Id="rId65" Type="http://schemas.openxmlformats.org/officeDocument/2006/relationships/slide" Target="slides/slide17.xml"/><Relationship Id="rId73" Type="http://schemas.openxmlformats.org/officeDocument/2006/relationships/slide" Target="slides/slide25.xml"/><Relationship Id="rId78" Type="http://schemas.openxmlformats.org/officeDocument/2006/relationships/slide" Target="slides/slide30.xml"/><Relationship Id="rId81" Type="http://schemas.openxmlformats.org/officeDocument/2006/relationships/slide" Target="slides/slide33.xml"/><Relationship Id="rId86" Type="http://schemas.openxmlformats.org/officeDocument/2006/relationships/slide" Target="slides/slide38.xml"/><Relationship Id="rId94" Type="http://schemas.openxmlformats.org/officeDocument/2006/relationships/slide" Target="slides/slide46.xml"/><Relationship Id="rId4" Type="http://schemas.openxmlformats.org/officeDocument/2006/relationships/slideMaster" Target="slideMasters/slideMaster4.xml"/><Relationship Id="rId9" Type="http://schemas.openxmlformats.org/officeDocument/2006/relationships/slideMaster" Target="slideMasters/slideMaster9.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39" Type="http://schemas.openxmlformats.org/officeDocument/2006/relationships/slideMaster" Target="slideMasters/slideMaster3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0.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6.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7.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8.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9.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0.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7.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8.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5"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6"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7"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AndTx" preserve="1">
  <p:cSld name="Title, 2 Content and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47"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48"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49"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Content and 2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55"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56"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57"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OverTx" preserve="1">
  <p:cSld name="Varsayılan">
    <p:spTree>
      <p:nvGrpSpPr>
        <p:cNvPr id="1" name=""/>
        <p:cNvGrpSpPr/>
        <p:nvPr/>
      </p:nvGrpSpPr>
      <p:grpSpPr>
        <a:xfrm>
          <a:off x="0" y="0"/>
          <a:ext cx="0" cy="0"/>
          <a:chOff x="0" y="0"/>
          <a:chExt cx="0" cy="0"/>
        </a:xfrm>
      </p:grpSpPr>
      <p:sp>
        <p:nvSpPr>
          <p:cNvPr id="6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63"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64"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65"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verTx" preserve="1">
  <p:cSld name="Varsayılan 1">
    <p:spTree>
      <p:nvGrpSpPr>
        <p:cNvPr id="1" name=""/>
        <p:cNvGrpSpPr/>
        <p:nvPr/>
      </p:nvGrpSpPr>
      <p:grpSpPr>
        <a:xfrm>
          <a:off x="0" y="0"/>
          <a:ext cx="0" cy="0"/>
          <a:chOff x="0" y="0"/>
          <a:chExt cx="0" cy="0"/>
        </a:xfrm>
      </p:grpSpPr>
      <p:sp>
        <p:nvSpPr>
          <p:cNvPr id="6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70"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71"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fourObj" preserve="1">
  <p:cSld name="Varsayılan 2">
    <p:spTree>
      <p:nvGrpSpPr>
        <p:cNvPr id="1" name=""/>
        <p:cNvGrpSpPr/>
        <p:nvPr/>
      </p:nvGrpSpPr>
      <p:grpSpPr>
        <a:xfrm>
          <a:off x="0" y="0"/>
          <a:ext cx="0" cy="0"/>
          <a:chOff x="0" y="0"/>
          <a:chExt cx="0" cy="0"/>
        </a:xfrm>
      </p:grpSpPr>
      <p:sp>
        <p:nvSpPr>
          <p:cNvPr id="7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78"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79"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80"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81"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Varsayılan 3">
    <p:spTree>
      <p:nvGrpSpPr>
        <p:cNvPr id="1" name=""/>
        <p:cNvGrpSpPr/>
        <p:nvPr/>
      </p:nvGrpSpPr>
      <p:grpSpPr>
        <a:xfrm>
          <a:off x="0" y="0"/>
          <a:ext cx="0" cy="0"/>
          <a:chOff x="0" y="0"/>
          <a:chExt cx="0" cy="0"/>
        </a:xfrm>
      </p:grpSpPr>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TwoObj" preserve="1">
  <p:cSld name="Varsayılan 4">
    <p:spTree>
      <p:nvGrpSpPr>
        <p:cNvPr id="1" name=""/>
        <p:cNvGrpSpPr/>
        <p:nvPr/>
      </p:nvGrpSpPr>
      <p:grpSpPr>
        <a:xfrm>
          <a:off x="0" y="0"/>
          <a:ext cx="0" cy="0"/>
          <a:chOff x="0" y="0"/>
          <a:chExt cx="0" cy="0"/>
        </a:xfrm>
      </p:grpSpPr>
      <p:sp>
        <p:nvSpPr>
          <p:cNvPr id="8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87"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88"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89"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TwoObj" preserve="1">
  <p:cSld name="Varsayılan 5">
    <p:spTree>
      <p:nvGrpSpPr>
        <p:cNvPr id="1" name=""/>
        <p:cNvGrpSpPr/>
        <p:nvPr/>
      </p:nvGrpSpPr>
      <p:grpSpPr>
        <a:xfrm>
          <a:off x="0" y="0"/>
          <a:ext cx="0" cy="0"/>
          <a:chOff x="0" y="0"/>
          <a:chExt cx="0" cy="0"/>
        </a:xfrm>
      </p:grpSpPr>
      <p:sp>
        <p:nvSpPr>
          <p:cNvPr id="9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95"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96"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97"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xAndTwoObj" preserve="1">
  <p:cSld name="Varsayılan 6">
    <p:spTree>
      <p:nvGrpSpPr>
        <p:cNvPr id="1" name=""/>
        <p:cNvGrpSpPr/>
        <p:nvPr/>
      </p:nvGrpSpPr>
      <p:grpSpPr>
        <a:xfrm>
          <a:off x="0" y="0"/>
          <a:ext cx="0" cy="0"/>
          <a:chOff x="0" y="0"/>
          <a:chExt cx="0" cy="0"/>
        </a:xfrm>
      </p:grpSpPr>
      <p:sp>
        <p:nvSpPr>
          <p:cNvPr id="10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103"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04"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05"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12"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3"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Varsayılan 7">
    <p:spTree>
      <p:nvGrpSpPr>
        <p:cNvPr id="1" name=""/>
        <p:cNvGrpSpPr/>
        <p:nvPr/>
      </p:nvGrpSpPr>
      <p:grpSpPr>
        <a:xfrm>
          <a:off x="0" y="0"/>
          <a:ext cx="0" cy="0"/>
          <a:chOff x="0" y="0"/>
          <a:chExt cx="0" cy="0"/>
        </a:xfrm>
      </p:grpSpPr>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x" preserve="1">
  <p:cSld name="Varsayılan 7">
    <p:spTree>
      <p:nvGrpSpPr>
        <p:cNvPr id="1" name=""/>
        <p:cNvGrpSpPr/>
        <p:nvPr/>
      </p:nvGrpSpPr>
      <p:grpSpPr>
        <a:xfrm>
          <a:off x="0" y="0"/>
          <a:ext cx="0" cy="0"/>
          <a:chOff x="0" y="0"/>
          <a:chExt cx="0" cy="0"/>
        </a:xfrm>
      </p:grpSpPr>
      <p:sp>
        <p:nvSpPr>
          <p:cNvPr id="10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109"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Varsayılan 7">
    <p:spTree>
      <p:nvGrpSpPr>
        <p:cNvPr id="1" name=""/>
        <p:cNvGrpSpPr/>
        <p:nvPr/>
      </p:nvGrpSpPr>
      <p:grpSpPr>
        <a:xfrm>
          <a:off x="0" y="0"/>
          <a:ext cx="0" cy="0"/>
          <a:chOff x="0" y="0"/>
          <a:chExt cx="0" cy="0"/>
        </a:xfrm>
      </p:grpSpPr>
      <p:sp>
        <p:nvSpPr>
          <p:cNvPr id="11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111"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12"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Varsayılan 7">
    <p:spTree>
      <p:nvGrpSpPr>
        <p:cNvPr id="1" name=""/>
        <p:cNvGrpSpPr/>
        <p:nvPr/>
      </p:nvGrpSpPr>
      <p:grpSpPr>
        <a:xfrm>
          <a:off x="0" y="0"/>
          <a:ext cx="0" cy="0"/>
          <a:chOff x="0" y="0"/>
          <a:chExt cx="0" cy="0"/>
        </a:xfrm>
      </p:grpSpPr>
      <p:sp>
        <p:nvSpPr>
          <p:cNvPr id="11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AndTx" preserve="1">
  <p:cSld name="Varsayılan 7">
    <p:spTree>
      <p:nvGrpSpPr>
        <p:cNvPr id="1" name=""/>
        <p:cNvGrpSpPr/>
        <p:nvPr/>
      </p:nvGrpSpPr>
      <p:grpSpPr>
        <a:xfrm>
          <a:off x="0" y="0"/>
          <a:ext cx="0" cy="0"/>
          <a:chOff x="0" y="0"/>
          <a:chExt cx="0" cy="0"/>
        </a:xfrm>
      </p:grpSpPr>
      <p:sp>
        <p:nvSpPr>
          <p:cNvPr id="11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115"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16"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17"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OverTx" preserve="1">
  <p:cSld name="Varsayılan 7">
    <p:spTree>
      <p:nvGrpSpPr>
        <p:cNvPr id="1" name=""/>
        <p:cNvGrpSpPr/>
        <p:nvPr/>
      </p:nvGrpSpPr>
      <p:grpSpPr>
        <a:xfrm>
          <a:off x="0" y="0"/>
          <a:ext cx="0" cy="0"/>
          <a:chOff x="0" y="0"/>
          <a:chExt cx="0" cy="0"/>
        </a:xfrm>
      </p:grpSpPr>
      <p:sp>
        <p:nvSpPr>
          <p:cNvPr id="11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119"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20"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21"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OverTx" preserve="1">
  <p:cSld name="Varsayılan 7">
    <p:spTree>
      <p:nvGrpSpPr>
        <p:cNvPr id="1" name=""/>
        <p:cNvGrpSpPr/>
        <p:nvPr/>
      </p:nvGrpSpPr>
      <p:grpSpPr>
        <a:xfrm>
          <a:off x="0" y="0"/>
          <a:ext cx="0" cy="0"/>
          <a:chOff x="0" y="0"/>
          <a:chExt cx="0" cy="0"/>
        </a:xfrm>
      </p:grpSpPr>
      <p:sp>
        <p:nvSpPr>
          <p:cNvPr id="12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123"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24"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Varsayılan 7">
    <p:spTree>
      <p:nvGrpSpPr>
        <p:cNvPr id="1" name=""/>
        <p:cNvGrpSpPr/>
        <p:nvPr/>
      </p:nvGrpSpPr>
      <p:grpSpPr>
        <a:xfrm>
          <a:off x="0" y="0"/>
          <a:ext cx="0" cy="0"/>
          <a:chOff x="0" y="0"/>
          <a:chExt cx="0" cy="0"/>
        </a:xfrm>
      </p:grpSpPr>
      <p:sp>
        <p:nvSpPr>
          <p:cNvPr id="12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126"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27"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28"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29"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xAndTwoObj" preserve="1">
  <p:cSld name="Varsayılan 7">
    <p:spTree>
      <p:nvGrpSpPr>
        <p:cNvPr id="1" name=""/>
        <p:cNvGrpSpPr/>
        <p:nvPr/>
      </p:nvGrpSpPr>
      <p:grpSpPr>
        <a:xfrm>
          <a:off x="0" y="0"/>
          <a:ext cx="0" cy="0"/>
          <a:chOff x="0" y="0"/>
          <a:chExt cx="0" cy="0"/>
        </a:xfrm>
      </p:grpSpPr>
      <p:sp>
        <p:nvSpPr>
          <p:cNvPr id="13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131"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3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33"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OverTx" preserve="1">
  <p:cSld name="Varsayılan 8">
    <p:spTree>
      <p:nvGrpSpPr>
        <p:cNvPr id="1" name=""/>
        <p:cNvGrpSpPr/>
        <p:nvPr/>
      </p:nvGrpSpPr>
      <p:grpSpPr>
        <a:xfrm>
          <a:off x="0" y="0"/>
          <a:ext cx="0" cy="0"/>
          <a:chOff x="0" y="0"/>
          <a:chExt cx="0" cy="0"/>
        </a:xfrm>
      </p:grpSpPr>
      <p:sp>
        <p:nvSpPr>
          <p:cNvPr id="13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139"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40"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41"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20"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21"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22"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23"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verTx" preserve="1">
  <p:cSld name="Varsayılan 9">
    <p:spTree>
      <p:nvGrpSpPr>
        <p:cNvPr id="1" name=""/>
        <p:cNvGrpSpPr/>
        <p:nvPr/>
      </p:nvGrpSpPr>
      <p:grpSpPr>
        <a:xfrm>
          <a:off x="0" y="0"/>
          <a:ext cx="0" cy="0"/>
          <a:chOff x="0" y="0"/>
          <a:chExt cx="0" cy="0"/>
        </a:xfrm>
      </p:grpSpPr>
      <p:sp>
        <p:nvSpPr>
          <p:cNvPr id="14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146"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47"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fourObj" preserve="1">
  <p:cSld name="Varsayılan 10">
    <p:spTree>
      <p:nvGrpSpPr>
        <p:cNvPr id="1" name=""/>
        <p:cNvGrpSpPr/>
        <p:nvPr/>
      </p:nvGrpSpPr>
      <p:grpSpPr>
        <a:xfrm>
          <a:off x="0" y="0"/>
          <a:ext cx="0" cy="0"/>
          <a:chOff x="0" y="0"/>
          <a:chExt cx="0" cy="0"/>
        </a:xfrm>
      </p:grpSpPr>
      <p:sp>
        <p:nvSpPr>
          <p:cNvPr id="15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154"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55"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56"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57"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x" preserve="1">
  <p:cSld name="Varsayılan 11">
    <p:spTree>
      <p:nvGrpSpPr>
        <p:cNvPr id="1" name=""/>
        <p:cNvGrpSpPr/>
        <p:nvPr/>
      </p:nvGrpSpPr>
      <p:grpSpPr>
        <a:xfrm>
          <a:off x="0" y="0"/>
          <a:ext cx="0" cy="0"/>
          <a:chOff x="0" y="0"/>
          <a:chExt cx="0" cy="0"/>
        </a:xfrm>
      </p:grpSpPr>
      <p:sp>
        <p:nvSpPr>
          <p:cNvPr id="16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161"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Varsayılan 12">
    <p:spTree>
      <p:nvGrpSpPr>
        <p:cNvPr id="1" name=""/>
        <p:cNvGrpSpPr/>
        <p:nvPr/>
      </p:nvGrpSpPr>
      <p:grpSpPr>
        <a:xfrm>
          <a:off x="0" y="0"/>
          <a:ext cx="0" cy="0"/>
          <a:chOff x="0" y="0"/>
          <a:chExt cx="0" cy="0"/>
        </a:xfrm>
      </p:grpSpPr>
      <p:sp>
        <p:nvSpPr>
          <p:cNvPr id="16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Varsayılan 13">
    <p:spTree>
      <p:nvGrpSpPr>
        <p:cNvPr id="1" name=""/>
        <p:cNvGrpSpPr/>
        <p:nvPr/>
      </p:nvGrpSpPr>
      <p:grpSpPr>
        <a:xfrm>
          <a:off x="0" y="0"/>
          <a:ext cx="0" cy="0"/>
          <a:chOff x="0" y="0"/>
          <a:chExt cx="0" cy="0"/>
        </a:xfrm>
      </p:grpSpPr>
      <p:sp>
        <p:nvSpPr>
          <p:cNvPr id="16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168"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69"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AndTx" preserve="1">
  <p:cSld name="Varsayılan 14">
    <p:spTree>
      <p:nvGrpSpPr>
        <p:cNvPr id="1" name=""/>
        <p:cNvGrpSpPr/>
        <p:nvPr/>
      </p:nvGrpSpPr>
      <p:grpSpPr>
        <a:xfrm>
          <a:off x="0" y="0"/>
          <a:ext cx="0" cy="0"/>
          <a:chOff x="0" y="0"/>
          <a:chExt cx="0" cy="0"/>
        </a:xfrm>
      </p:grpSpPr>
      <p:sp>
        <p:nvSpPr>
          <p:cNvPr id="17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175"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76"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77"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OverTx" preserve="1">
  <p:cSld name="Varsayılan 15">
    <p:spTree>
      <p:nvGrpSpPr>
        <p:cNvPr id="1" name=""/>
        <p:cNvGrpSpPr/>
        <p:nvPr/>
      </p:nvGrpSpPr>
      <p:grpSpPr>
        <a:xfrm>
          <a:off x="0" y="0"/>
          <a:ext cx="0" cy="0"/>
          <a:chOff x="0" y="0"/>
          <a:chExt cx="0" cy="0"/>
        </a:xfrm>
      </p:grpSpPr>
      <p:sp>
        <p:nvSpPr>
          <p:cNvPr id="18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183"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84"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85"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OverTx" preserve="1">
  <p:cSld name="Varsayılan 16">
    <p:spTree>
      <p:nvGrpSpPr>
        <p:cNvPr id="1" name=""/>
        <p:cNvGrpSpPr/>
        <p:nvPr/>
      </p:nvGrpSpPr>
      <p:grpSpPr>
        <a:xfrm>
          <a:off x="0" y="0"/>
          <a:ext cx="0" cy="0"/>
          <a:chOff x="0" y="0"/>
          <a:chExt cx="0" cy="0"/>
        </a:xfrm>
      </p:grpSpPr>
      <p:sp>
        <p:nvSpPr>
          <p:cNvPr id="18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190"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91"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fourObj" preserve="1">
  <p:cSld name="Varsayılan 17">
    <p:spTree>
      <p:nvGrpSpPr>
        <p:cNvPr id="1" name=""/>
        <p:cNvGrpSpPr/>
        <p:nvPr/>
      </p:nvGrpSpPr>
      <p:grpSpPr>
        <a:xfrm>
          <a:off x="0" y="0"/>
          <a:ext cx="0" cy="0"/>
          <a:chOff x="0" y="0"/>
          <a:chExt cx="0" cy="0"/>
        </a:xfrm>
      </p:grpSpPr>
      <p:sp>
        <p:nvSpPr>
          <p:cNvPr id="19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198"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199"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200"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201"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x" preserve="1">
  <p:cSld name="Varsayılan 18">
    <p:spTree>
      <p:nvGrpSpPr>
        <p:cNvPr id="1" name=""/>
        <p:cNvGrpSpPr/>
        <p:nvPr/>
      </p:nvGrpSpPr>
      <p:grpSpPr>
        <a:xfrm>
          <a:off x="0" y="0"/>
          <a:ext cx="0" cy="0"/>
          <a:chOff x="0" y="0"/>
          <a:chExt cx="0" cy="0"/>
        </a:xfrm>
      </p:grpSpPr>
      <p:sp>
        <p:nvSpPr>
          <p:cNvPr id="20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205"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Varsayılan 19">
    <p:spTree>
      <p:nvGrpSpPr>
        <p:cNvPr id="1" name=""/>
        <p:cNvGrpSpPr/>
        <p:nvPr/>
      </p:nvGrpSpPr>
      <p:grpSpPr>
        <a:xfrm>
          <a:off x="0" y="0"/>
          <a:ext cx="0" cy="0"/>
          <a:chOff x="0" y="0"/>
          <a:chExt cx="0" cy="0"/>
        </a:xfrm>
      </p:grpSpPr>
      <p:sp>
        <p:nvSpPr>
          <p:cNvPr id="20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Varsayılan 20">
    <p:spTree>
      <p:nvGrpSpPr>
        <p:cNvPr id="1" name=""/>
        <p:cNvGrpSpPr/>
        <p:nvPr/>
      </p:nvGrpSpPr>
      <p:grpSpPr>
        <a:xfrm>
          <a:off x="0" y="0"/>
          <a:ext cx="0" cy="0"/>
          <a:chOff x="0" y="0"/>
          <a:chExt cx="0" cy="0"/>
        </a:xfrm>
      </p:grpSpPr>
      <p:sp>
        <p:nvSpPr>
          <p:cNvPr id="21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212"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213"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AndTx" preserve="1">
  <p:cSld name="Varsayılan 21">
    <p:spTree>
      <p:nvGrpSpPr>
        <p:cNvPr id="1" name=""/>
        <p:cNvGrpSpPr/>
        <p:nvPr/>
      </p:nvGrpSpPr>
      <p:grpSpPr>
        <a:xfrm>
          <a:off x="0" y="0"/>
          <a:ext cx="0" cy="0"/>
          <a:chOff x="0" y="0"/>
          <a:chExt cx="0" cy="0"/>
        </a:xfrm>
      </p:grpSpPr>
      <p:sp>
        <p:nvSpPr>
          <p:cNvPr id="21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219"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220"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221"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OverTx" preserve="1">
  <p:cSld name="Varsayılan 22">
    <p:spTree>
      <p:nvGrpSpPr>
        <p:cNvPr id="1" name=""/>
        <p:cNvGrpSpPr/>
        <p:nvPr/>
      </p:nvGrpSpPr>
      <p:grpSpPr>
        <a:xfrm>
          <a:off x="0" y="0"/>
          <a:ext cx="0" cy="0"/>
          <a:chOff x="0" y="0"/>
          <a:chExt cx="0" cy="0"/>
        </a:xfrm>
      </p:grpSpPr>
      <p:sp>
        <p:nvSpPr>
          <p:cNvPr id="22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227"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228"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229"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OverTx" preserve="1">
  <p:cSld name="Varsayılan 23">
    <p:spTree>
      <p:nvGrpSpPr>
        <p:cNvPr id="1" name=""/>
        <p:cNvGrpSpPr/>
        <p:nvPr/>
      </p:nvGrpSpPr>
      <p:grpSpPr>
        <a:xfrm>
          <a:off x="0" y="0"/>
          <a:ext cx="0" cy="0"/>
          <a:chOff x="0" y="0"/>
          <a:chExt cx="0" cy="0"/>
        </a:xfrm>
      </p:grpSpPr>
      <p:sp>
        <p:nvSpPr>
          <p:cNvPr id="23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234"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235"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fourObj" preserve="1">
  <p:cSld name="Varsayılan 24">
    <p:spTree>
      <p:nvGrpSpPr>
        <p:cNvPr id="1" name=""/>
        <p:cNvGrpSpPr/>
        <p:nvPr/>
      </p:nvGrpSpPr>
      <p:grpSpPr>
        <a:xfrm>
          <a:off x="0" y="0"/>
          <a:ext cx="0" cy="0"/>
          <a:chOff x="0" y="0"/>
          <a:chExt cx="0" cy="0"/>
        </a:xfrm>
      </p:grpSpPr>
      <p:sp>
        <p:nvSpPr>
          <p:cNvPr id="24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242"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243"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244"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245"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x" preserve="1">
  <p:cSld name="Varsayılan 25">
    <p:spTree>
      <p:nvGrpSpPr>
        <p:cNvPr id="1" name=""/>
        <p:cNvGrpSpPr/>
        <p:nvPr/>
      </p:nvGrpSpPr>
      <p:grpSpPr>
        <a:xfrm>
          <a:off x="0" y="0"/>
          <a:ext cx="0" cy="0"/>
          <a:chOff x="0" y="0"/>
          <a:chExt cx="0" cy="0"/>
        </a:xfrm>
      </p:grpSpPr>
      <p:sp>
        <p:nvSpPr>
          <p:cNvPr id="24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249"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Only" preserve="1">
  <p:cSld name="Varsayılan 26">
    <p:spTree>
      <p:nvGrpSpPr>
        <p:cNvPr id="1" name=""/>
        <p:cNvGrpSpPr/>
        <p:nvPr/>
      </p:nvGrpSpPr>
      <p:grpSpPr>
        <a:xfrm>
          <a:off x="0" y="0"/>
          <a:ext cx="0" cy="0"/>
          <a:chOff x="0" y="0"/>
          <a:chExt cx="0" cy="0"/>
        </a:xfrm>
      </p:grpSpPr>
      <p:sp>
        <p:nvSpPr>
          <p:cNvPr id="25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Varsayılan 27">
    <p:spTree>
      <p:nvGrpSpPr>
        <p:cNvPr id="1" name=""/>
        <p:cNvGrpSpPr/>
        <p:nvPr/>
      </p:nvGrpSpPr>
      <p:grpSpPr>
        <a:xfrm>
          <a:off x="0" y="0"/>
          <a:ext cx="0" cy="0"/>
          <a:chOff x="0" y="0"/>
          <a:chExt cx="0" cy="0"/>
        </a:xfrm>
      </p:grpSpPr>
      <p:sp>
        <p:nvSpPr>
          <p:cNvPr id="25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256"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257"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AndTx" preserve="1">
  <p:cSld name="Varsayılan 28">
    <p:spTree>
      <p:nvGrpSpPr>
        <p:cNvPr id="1" name=""/>
        <p:cNvGrpSpPr/>
        <p:nvPr/>
      </p:nvGrpSpPr>
      <p:grpSpPr>
        <a:xfrm>
          <a:off x="0" y="0"/>
          <a:ext cx="0" cy="0"/>
          <a:chOff x="0" y="0"/>
          <a:chExt cx="0" cy="0"/>
        </a:xfrm>
      </p:grpSpPr>
      <p:sp>
        <p:nvSpPr>
          <p:cNvPr id="26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263"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264"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265"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x" preserve="1">
  <p:cSld name="Varsayılan 29">
    <p:spTree>
      <p:nvGrpSpPr>
        <p:cNvPr id="1" name=""/>
        <p:cNvGrpSpPr/>
        <p:nvPr/>
      </p:nvGrpSpPr>
      <p:grpSpPr>
        <a:xfrm>
          <a:off x="0" y="0"/>
          <a:ext cx="0" cy="0"/>
          <a:chOff x="0" y="0"/>
          <a:chExt cx="0" cy="0"/>
        </a:xfrm>
      </p:grpSpPr>
      <p:sp>
        <p:nvSpPr>
          <p:cNvPr id="26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269"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Varsayılan 30">
    <p:spTree>
      <p:nvGrpSpPr>
        <p:cNvPr id="1" name=""/>
        <p:cNvGrpSpPr/>
        <p:nvPr/>
      </p:nvGrpSpPr>
      <p:grpSpPr>
        <a:xfrm>
          <a:off x="0" y="0"/>
          <a:ext cx="0" cy="0"/>
          <a:chOff x="0" y="0"/>
          <a:chExt cx="0" cy="0"/>
        </a:xfrm>
      </p:grpSpPr>
      <p:sp>
        <p:nvSpPr>
          <p:cNvPr id="27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273"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Varsayılan 31">
    <p:spTree>
      <p:nvGrpSpPr>
        <p:cNvPr id="1" name=""/>
        <p:cNvGrpSpPr/>
        <p:nvPr/>
      </p:nvGrpSpPr>
      <p:grpSpPr>
        <a:xfrm>
          <a:off x="0" y="0"/>
          <a:ext cx="0" cy="0"/>
          <a:chOff x="0" y="0"/>
          <a:chExt cx="0" cy="0"/>
        </a:xfrm>
      </p:grpSpPr>
      <p:sp>
        <p:nvSpPr>
          <p:cNvPr id="27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278"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279"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Varsayılan 32">
    <p:spTree>
      <p:nvGrpSpPr>
        <p:cNvPr id="1" name=""/>
        <p:cNvGrpSpPr/>
        <p:nvPr/>
      </p:nvGrpSpPr>
      <p:grpSpPr>
        <a:xfrm>
          <a:off x="0" y="0"/>
          <a:ext cx="0" cy="0"/>
          <a:chOff x="0" y="0"/>
          <a:chExt cx="0" cy="0"/>
        </a:xfrm>
      </p:grpSpPr>
      <p:sp>
        <p:nvSpPr>
          <p:cNvPr id="28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Varsayılan 33">
    <p:spTree>
      <p:nvGrpSpPr>
        <p:cNvPr id="1" name=""/>
        <p:cNvGrpSpPr/>
        <p:nvPr/>
      </p:nvGrpSpPr>
      <p:grpSpPr>
        <a:xfrm>
          <a:off x="0" y="0"/>
          <a:ext cx="0" cy="0"/>
          <a:chOff x="0" y="0"/>
          <a:chExt cx="0" cy="0"/>
        </a:xfrm>
      </p:grpSpPr>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AndTx" preserve="1">
  <p:cSld name="Varsayılan 34">
    <p:spTree>
      <p:nvGrpSpPr>
        <p:cNvPr id="1" name=""/>
        <p:cNvGrpSpPr/>
        <p:nvPr/>
      </p:nvGrpSpPr>
      <p:grpSpPr>
        <a:xfrm>
          <a:off x="0" y="0"/>
          <a:ext cx="0" cy="0"/>
          <a:chOff x="0" y="0"/>
          <a:chExt cx="0" cy="0"/>
        </a:xfrm>
      </p:grpSpPr>
      <p:sp>
        <p:nvSpPr>
          <p:cNvPr id="28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287"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288"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289"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xAndTwoObj" preserve="1">
  <p:cSld name="Varsayılan 35">
    <p:spTree>
      <p:nvGrpSpPr>
        <p:cNvPr id="1" name=""/>
        <p:cNvGrpSpPr/>
        <p:nvPr/>
      </p:nvGrpSpPr>
      <p:grpSpPr>
        <a:xfrm>
          <a:off x="0" y="0"/>
          <a:ext cx="0" cy="0"/>
          <a:chOff x="0" y="0"/>
          <a:chExt cx="0" cy="0"/>
        </a:xfrm>
      </p:grpSpPr>
      <p:sp>
        <p:nvSpPr>
          <p:cNvPr id="29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295"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296"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297"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29"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33"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
        <p:nvSpPr>
          <p:cNvPr id="38"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
        <p:nvSpPr>
          <p:cNvPr id="39"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tr-TR" sz="3200" b="0" u="none" strike="noStrike">
              <a:solidFill>
                <a:srgbClr val="000000"/>
              </a:solidFill>
              <a:uFillTx/>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tr-TR" sz="4400" b="0" u="none" strike="noStrike">
              <a:solidFill>
                <a:srgbClr val="000000"/>
              </a:solidFill>
              <a:uFillTx/>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0.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11.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12.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13.xml"/></Relationships>
</file>

<file path=ppt/slideMasters/_rels/slideMaster14.xml.rels><?xml version="1.0" encoding="UTF-8" standalone="yes"?>
<Relationships xmlns="http://schemas.openxmlformats.org/package/2006/relationships"><Relationship Id="rId2" Type="http://schemas.openxmlformats.org/officeDocument/2006/relationships/theme" Target="../theme/theme14.xml"/><Relationship Id="rId1" Type="http://schemas.openxmlformats.org/officeDocument/2006/relationships/slideLayout" Target="../slideLayouts/slideLayout14.xml"/></Relationships>
</file>

<file path=ppt/slideMasters/_rels/slideMaster15.xml.rels><?xml version="1.0" encoding="UTF-8" standalone="yes"?>
<Relationships xmlns="http://schemas.openxmlformats.org/package/2006/relationships"><Relationship Id="rId2" Type="http://schemas.openxmlformats.org/officeDocument/2006/relationships/theme" Target="../theme/theme15.xml"/><Relationship Id="rId1" Type="http://schemas.openxmlformats.org/officeDocument/2006/relationships/slideLayout" Target="../slideLayouts/slideLayout15.xml"/></Relationships>
</file>

<file path=ppt/slideMasters/_rels/slideMaster16.xml.rels><?xml version="1.0" encoding="UTF-8" standalone="yes"?>
<Relationships xmlns="http://schemas.openxmlformats.org/package/2006/relationships"><Relationship Id="rId2" Type="http://schemas.openxmlformats.org/officeDocument/2006/relationships/theme" Target="../theme/theme16.xml"/><Relationship Id="rId1" Type="http://schemas.openxmlformats.org/officeDocument/2006/relationships/slideLayout" Target="../slideLayouts/slideLayout16.xml"/></Relationships>
</file>

<file path=ppt/slideMasters/_rels/slideMaster17.xml.rels><?xml version="1.0" encoding="UTF-8" standalone="yes"?>
<Relationships xmlns="http://schemas.openxmlformats.org/package/2006/relationships"><Relationship Id="rId2" Type="http://schemas.openxmlformats.org/officeDocument/2006/relationships/theme" Target="../theme/theme17.xml"/><Relationship Id="rId1" Type="http://schemas.openxmlformats.org/officeDocument/2006/relationships/slideLayout" Target="../slideLayouts/slideLayout17.xml"/></Relationships>
</file>

<file path=ppt/slideMasters/_rels/slideMaster18.xml.rels><?xml version="1.0" encoding="UTF-8" standalone="yes"?>
<Relationships xmlns="http://schemas.openxmlformats.org/package/2006/relationships"><Relationship Id="rId2" Type="http://schemas.openxmlformats.org/officeDocument/2006/relationships/theme" Target="../theme/theme18.xml"/><Relationship Id="rId1" Type="http://schemas.openxmlformats.org/officeDocument/2006/relationships/slideLayout" Target="../slideLayouts/slideLayout18.xml"/></Relationships>
</file>

<file path=ppt/slideMasters/_rels/slideMaster19.xml.rels><?xml version="1.0" encoding="UTF-8" standalone="yes"?>
<Relationships xmlns="http://schemas.openxmlformats.org/package/2006/relationships"><Relationship Id="rId2" Type="http://schemas.openxmlformats.org/officeDocument/2006/relationships/theme" Target="../theme/theme19.xml"/><Relationship Id="rId1" Type="http://schemas.openxmlformats.org/officeDocument/2006/relationships/slideLayout" Target="../slideLayouts/slideLayout1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20.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5" Type="http://schemas.openxmlformats.org/officeDocument/2006/relationships/slideLayout" Target="../slideLayouts/slideLayout24.xml"/><Relationship Id="rId10" Type="http://schemas.openxmlformats.org/officeDocument/2006/relationships/theme" Target="../theme/theme20.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_rels/slideMaster21.xml.rels><?xml version="1.0" encoding="UTF-8" standalone="yes"?>
<Relationships xmlns="http://schemas.openxmlformats.org/package/2006/relationships"><Relationship Id="rId2" Type="http://schemas.openxmlformats.org/officeDocument/2006/relationships/theme" Target="../theme/theme21.xml"/><Relationship Id="rId1" Type="http://schemas.openxmlformats.org/officeDocument/2006/relationships/slideLayout" Target="../slideLayouts/slideLayout29.xml"/></Relationships>
</file>

<file path=ppt/slideMasters/_rels/slideMaster22.xml.rels><?xml version="1.0" encoding="UTF-8" standalone="yes"?>
<Relationships xmlns="http://schemas.openxmlformats.org/package/2006/relationships"><Relationship Id="rId2" Type="http://schemas.openxmlformats.org/officeDocument/2006/relationships/theme" Target="../theme/theme22.xml"/><Relationship Id="rId1" Type="http://schemas.openxmlformats.org/officeDocument/2006/relationships/slideLayout" Target="../slideLayouts/slideLayout30.xml"/></Relationships>
</file>

<file path=ppt/slideMasters/_rels/slideMaster23.xml.rels><?xml version="1.0" encoding="UTF-8" standalone="yes"?>
<Relationships xmlns="http://schemas.openxmlformats.org/package/2006/relationships"><Relationship Id="rId2" Type="http://schemas.openxmlformats.org/officeDocument/2006/relationships/theme" Target="../theme/theme23.xml"/><Relationship Id="rId1" Type="http://schemas.openxmlformats.org/officeDocument/2006/relationships/slideLayout" Target="../slideLayouts/slideLayout31.xml"/></Relationships>
</file>

<file path=ppt/slideMasters/_rels/slideMaster24.xml.rels><?xml version="1.0" encoding="UTF-8" standalone="yes"?>
<Relationships xmlns="http://schemas.openxmlformats.org/package/2006/relationships"><Relationship Id="rId2" Type="http://schemas.openxmlformats.org/officeDocument/2006/relationships/theme" Target="../theme/theme24.xml"/><Relationship Id="rId1" Type="http://schemas.openxmlformats.org/officeDocument/2006/relationships/slideLayout" Target="../slideLayouts/slideLayout32.xml"/></Relationships>
</file>

<file path=ppt/slideMasters/_rels/slideMaster25.xml.rels><?xml version="1.0" encoding="UTF-8" standalone="yes"?>
<Relationships xmlns="http://schemas.openxmlformats.org/package/2006/relationships"><Relationship Id="rId2" Type="http://schemas.openxmlformats.org/officeDocument/2006/relationships/theme" Target="../theme/theme25.xml"/><Relationship Id="rId1" Type="http://schemas.openxmlformats.org/officeDocument/2006/relationships/slideLayout" Target="../slideLayouts/slideLayout33.xml"/></Relationships>
</file>

<file path=ppt/slideMasters/_rels/slideMaster26.xml.rels><?xml version="1.0" encoding="UTF-8" standalone="yes"?>
<Relationships xmlns="http://schemas.openxmlformats.org/package/2006/relationships"><Relationship Id="rId2" Type="http://schemas.openxmlformats.org/officeDocument/2006/relationships/theme" Target="../theme/theme26.xml"/><Relationship Id="rId1" Type="http://schemas.openxmlformats.org/officeDocument/2006/relationships/slideLayout" Target="../slideLayouts/slideLayout34.xml"/></Relationships>
</file>

<file path=ppt/slideMasters/_rels/slideMaster27.xml.rels><?xml version="1.0" encoding="UTF-8" standalone="yes"?>
<Relationships xmlns="http://schemas.openxmlformats.org/package/2006/relationships"><Relationship Id="rId2" Type="http://schemas.openxmlformats.org/officeDocument/2006/relationships/theme" Target="../theme/theme27.xml"/><Relationship Id="rId1" Type="http://schemas.openxmlformats.org/officeDocument/2006/relationships/slideLayout" Target="../slideLayouts/slideLayout35.xml"/></Relationships>
</file>

<file path=ppt/slideMasters/_rels/slideMaster28.xml.rels><?xml version="1.0" encoding="UTF-8" standalone="yes"?>
<Relationships xmlns="http://schemas.openxmlformats.org/package/2006/relationships"><Relationship Id="rId2" Type="http://schemas.openxmlformats.org/officeDocument/2006/relationships/theme" Target="../theme/theme28.xml"/><Relationship Id="rId1" Type="http://schemas.openxmlformats.org/officeDocument/2006/relationships/slideLayout" Target="../slideLayouts/slideLayout36.xml"/></Relationships>
</file>

<file path=ppt/slideMasters/_rels/slideMaster29.xml.rels><?xml version="1.0" encoding="UTF-8" standalone="yes"?>
<Relationships xmlns="http://schemas.openxmlformats.org/package/2006/relationships"><Relationship Id="rId2" Type="http://schemas.openxmlformats.org/officeDocument/2006/relationships/theme" Target="../theme/theme29.xml"/><Relationship Id="rId1" Type="http://schemas.openxmlformats.org/officeDocument/2006/relationships/slideLayout" Target="../slideLayouts/slideLayout37.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30.xml.rels><?xml version="1.0" encoding="UTF-8" standalone="yes"?>
<Relationships xmlns="http://schemas.openxmlformats.org/package/2006/relationships"><Relationship Id="rId2" Type="http://schemas.openxmlformats.org/officeDocument/2006/relationships/theme" Target="../theme/theme30.xml"/><Relationship Id="rId1" Type="http://schemas.openxmlformats.org/officeDocument/2006/relationships/slideLayout" Target="../slideLayouts/slideLayout38.xml"/></Relationships>
</file>

<file path=ppt/slideMasters/_rels/slideMaster31.xml.rels><?xml version="1.0" encoding="UTF-8" standalone="yes"?>
<Relationships xmlns="http://schemas.openxmlformats.org/package/2006/relationships"><Relationship Id="rId2" Type="http://schemas.openxmlformats.org/officeDocument/2006/relationships/theme" Target="../theme/theme31.xml"/><Relationship Id="rId1" Type="http://schemas.openxmlformats.org/officeDocument/2006/relationships/slideLayout" Target="../slideLayouts/slideLayout39.xml"/></Relationships>
</file>

<file path=ppt/slideMasters/_rels/slideMaster32.xml.rels><?xml version="1.0" encoding="UTF-8" standalone="yes"?>
<Relationships xmlns="http://schemas.openxmlformats.org/package/2006/relationships"><Relationship Id="rId2" Type="http://schemas.openxmlformats.org/officeDocument/2006/relationships/theme" Target="../theme/theme32.xml"/><Relationship Id="rId1" Type="http://schemas.openxmlformats.org/officeDocument/2006/relationships/slideLayout" Target="../slideLayouts/slideLayout40.xml"/></Relationships>
</file>

<file path=ppt/slideMasters/_rels/slideMaster33.xml.rels><?xml version="1.0" encoding="UTF-8" standalone="yes"?>
<Relationships xmlns="http://schemas.openxmlformats.org/package/2006/relationships"><Relationship Id="rId2" Type="http://schemas.openxmlformats.org/officeDocument/2006/relationships/theme" Target="../theme/theme33.xml"/><Relationship Id="rId1" Type="http://schemas.openxmlformats.org/officeDocument/2006/relationships/slideLayout" Target="../slideLayouts/slideLayout41.xml"/></Relationships>
</file>

<file path=ppt/slideMasters/_rels/slideMaster34.xml.rels><?xml version="1.0" encoding="UTF-8" standalone="yes"?>
<Relationships xmlns="http://schemas.openxmlformats.org/package/2006/relationships"><Relationship Id="rId2" Type="http://schemas.openxmlformats.org/officeDocument/2006/relationships/theme" Target="../theme/theme34.xml"/><Relationship Id="rId1" Type="http://schemas.openxmlformats.org/officeDocument/2006/relationships/slideLayout" Target="../slideLayouts/slideLayout42.xml"/></Relationships>
</file>

<file path=ppt/slideMasters/_rels/slideMaster35.xml.rels><?xml version="1.0" encoding="UTF-8" standalone="yes"?>
<Relationships xmlns="http://schemas.openxmlformats.org/package/2006/relationships"><Relationship Id="rId2" Type="http://schemas.openxmlformats.org/officeDocument/2006/relationships/theme" Target="../theme/theme35.xml"/><Relationship Id="rId1" Type="http://schemas.openxmlformats.org/officeDocument/2006/relationships/slideLayout" Target="../slideLayouts/slideLayout43.xml"/></Relationships>
</file>

<file path=ppt/slideMasters/_rels/slideMaster36.xml.rels><?xml version="1.0" encoding="UTF-8" standalone="yes"?>
<Relationships xmlns="http://schemas.openxmlformats.org/package/2006/relationships"><Relationship Id="rId2" Type="http://schemas.openxmlformats.org/officeDocument/2006/relationships/theme" Target="../theme/theme36.xml"/><Relationship Id="rId1" Type="http://schemas.openxmlformats.org/officeDocument/2006/relationships/slideLayout" Target="../slideLayouts/slideLayout44.xml"/></Relationships>
</file>

<file path=ppt/slideMasters/_rels/slideMaster37.xml.rels><?xml version="1.0" encoding="UTF-8" standalone="yes"?>
<Relationships xmlns="http://schemas.openxmlformats.org/package/2006/relationships"><Relationship Id="rId2" Type="http://schemas.openxmlformats.org/officeDocument/2006/relationships/theme" Target="../theme/theme37.xml"/><Relationship Id="rId1" Type="http://schemas.openxmlformats.org/officeDocument/2006/relationships/slideLayout" Target="../slideLayouts/slideLayout45.xml"/></Relationships>
</file>

<file path=ppt/slideMasters/_rels/slideMaster38.xml.rels><?xml version="1.0" encoding="UTF-8" standalone="yes"?>
<Relationships xmlns="http://schemas.openxmlformats.org/package/2006/relationships"><Relationship Id="rId2" Type="http://schemas.openxmlformats.org/officeDocument/2006/relationships/theme" Target="../theme/theme38.xml"/><Relationship Id="rId1" Type="http://schemas.openxmlformats.org/officeDocument/2006/relationships/slideLayout" Target="../slideLayouts/slideLayout46.xml"/></Relationships>
</file>

<file path=ppt/slideMasters/_rels/slideMaster39.xml.rels><?xml version="1.0" encoding="UTF-8" standalone="yes"?>
<Relationships xmlns="http://schemas.openxmlformats.org/package/2006/relationships"><Relationship Id="rId2" Type="http://schemas.openxmlformats.org/officeDocument/2006/relationships/theme" Target="../theme/theme39.xml"/><Relationship Id="rId1" Type="http://schemas.openxmlformats.org/officeDocument/2006/relationships/slideLayout" Target="../slideLayouts/slideLayout47.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40.xml.rels><?xml version="1.0" encoding="UTF-8" standalone="yes"?>
<Relationships xmlns="http://schemas.openxmlformats.org/package/2006/relationships"><Relationship Id="rId2" Type="http://schemas.openxmlformats.org/officeDocument/2006/relationships/theme" Target="../theme/theme40.xml"/><Relationship Id="rId1" Type="http://schemas.openxmlformats.org/officeDocument/2006/relationships/slideLayout" Target="../slideLayouts/slideLayout48.xml"/></Relationships>
</file>

<file path=ppt/slideMasters/_rels/slideMaster41.xml.rels><?xml version="1.0" encoding="UTF-8" standalone="yes"?>
<Relationships xmlns="http://schemas.openxmlformats.org/package/2006/relationships"><Relationship Id="rId2" Type="http://schemas.openxmlformats.org/officeDocument/2006/relationships/theme" Target="../theme/theme41.xml"/><Relationship Id="rId1" Type="http://schemas.openxmlformats.org/officeDocument/2006/relationships/slideLayout" Target="../slideLayouts/slideLayout49.xml"/></Relationships>
</file>

<file path=ppt/slideMasters/_rels/slideMaster42.xml.rels><?xml version="1.0" encoding="UTF-8" standalone="yes"?>
<Relationships xmlns="http://schemas.openxmlformats.org/package/2006/relationships"><Relationship Id="rId2" Type="http://schemas.openxmlformats.org/officeDocument/2006/relationships/theme" Target="../theme/theme42.xml"/><Relationship Id="rId1" Type="http://schemas.openxmlformats.org/officeDocument/2006/relationships/slideLayout" Target="../slideLayouts/slideLayout50.xml"/></Relationships>
</file>

<file path=ppt/slideMasters/_rels/slideMaster43.xml.rels><?xml version="1.0" encoding="UTF-8" standalone="yes"?>
<Relationships xmlns="http://schemas.openxmlformats.org/package/2006/relationships"><Relationship Id="rId2" Type="http://schemas.openxmlformats.org/officeDocument/2006/relationships/theme" Target="../theme/theme43.xml"/><Relationship Id="rId1" Type="http://schemas.openxmlformats.org/officeDocument/2006/relationships/slideLayout" Target="../slideLayouts/slideLayout51.xml"/></Relationships>
</file>

<file path=ppt/slideMasters/_rels/slideMaster44.xml.rels><?xml version="1.0" encoding="UTF-8" standalone="yes"?>
<Relationships xmlns="http://schemas.openxmlformats.org/package/2006/relationships"><Relationship Id="rId2" Type="http://schemas.openxmlformats.org/officeDocument/2006/relationships/theme" Target="../theme/theme44.xml"/><Relationship Id="rId1" Type="http://schemas.openxmlformats.org/officeDocument/2006/relationships/slideLayout" Target="../slideLayouts/slideLayout52.xml"/></Relationships>
</file>

<file path=ppt/slideMasters/_rels/slideMaster45.xml.rels><?xml version="1.0" encoding="UTF-8" standalone="yes"?>
<Relationships xmlns="http://schemas.openxmlformats.org/package/2006/relationships"><Relationship Id="rId2" Type="http://schemas.openxmlformats.org/officeDocument/2006/relationships/theme" Target="../theme/theme45.xml"/><Relationship Id="rId1" Type="http://schemas.openxmlformats.org/officeDocument/2006/relationships/slideLayout" Target="../slideLayouts/slideLayout53.xml"/></Relationships>
</file>

<file path=ppt/slideMasters/_rels/slideMaster46.xml.rels><?xml version="1.0" encoding="UTF-8" standalone="yes"?>
<Relationships xmlns="http://schemas.openxmlformats.org/package/2006/relationships"><Relationship Id="rId2" Type="http://schemas.openxmlformats.org/officeDocument/2006/relationships/theme" Target="../theme/theme46.xml"/><Relationship Id="rId1" Type="http://schemas.openxmlformats.org/officeDocument/2006/relationships/slideLayout" Target="../slideLayouts/slideLayout54.xml"/></Relationships>
</file>

<file path=ppt/slideMasters/_rels/slideMaster47.xml.rels><?xml version="1.0" encoding="UTF-8" standalone="yes"?>
<Relationships xmlns="http://schemas.openxmlformats.org/package/2006/relationships"><Relationship Id="rId2" Type="http://schemas.openxmlformats.org/officeDocument/2006/relationships/theme" Target="../theme/theme47.xml"/><Relationship Id="rId1" Type="http://schemas.openxmlformats.org/officeDocument/2006/relationships/slideLayout" Target="../slideLayouts/slideLayout55.xml"/></Relationships>
</file>

<file path=ppt/slideMasters/_rels/slideMaster48.xml.rels><?xml version="1.0" encoding="UTF-8" standalone="yes"?>
<Relationships xmlns="http://schemas.openxmlformats.org/package/2006/relationships"><Relationship Id="rId2" Type="http://schemas.openxmlformats.org/officeDocument/2006/relationships/theme" Target="../theme/theme48.xml"/><Relationship Id="rId1" Type="http://schemas.openxmlformats.org/officeDocument/2006/relationships/slideLayout" Target="../slideLayouts/slideLayout56.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5"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2"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3" name="PlaceHolder 4"/>
          <p:cNvSpPr>
            <a:spLocks noGrp="1"/>
          </p:cNvSpPr>
          <p:nvPr>
            <p:ph type="body"/>
          </p:nvPr>
        </p:nvSpPr>
        <p:spPr>
          <a:xfrm>
            <a:off x="609480" y="3682080"/>
            <a:ext cx="1097208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43"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44"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45"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66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51"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52"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53" name="PlaceHolder 4"/>
          <p:cNvSpPr>
            <a:spLocks noGrp="1"/>
          </p:cNvSpPr>
          <p:nvPr>
            <p:ph type="body"/>
          </p:nvPr>
        </p:nvSpPr>
        <p:spPr>
          <a:xfrm>
            <a:off x="6231960" y="368208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67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59"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60"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61" name="PlaceHolder 4"/>
          <p:cNvSpPr>
            <a:spLocks noGrp="1"/>
          </p:cNvSpPr>
          <p:nvPr>
            <p:ph type="body"/>
          </p:nvPr>
        </p:nvSpPr>
        <p:spPr>
          <a:xfrm>
            <a:off x="609480" y="3682080"/>
            <a:ext cx="1097208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67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67" name="PlaceHolder 2"/>
          <p:cNvSpPr>
            <a:spLocks noGrp="1"/>
          </p:cNvSpPr>
          <p:nvPr>
            <p:ph type="body"/>
          </p:nvPr>
        </p:nvSpPr>
        <p:spPr>
          <a:xfrm>
            <a:off x="609480" y="1604520"/>
            <a:ext cx="1097208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68" name="PlaceHolder 3"/>
          <p:cNvSpPr>
            <a:spLocks noGrp="1"/>
          </p:cNvSpPr>
          <p:nvPr>
            <p:ph type="body"/>
          </p:nvPr>
        </p:nvSpPr>
        <p:spPr>
          <a:xfrm>
            <a:off x="609480" y="3682080"/>
            <a:ext cx="1097208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67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73"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74"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75"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76" name="PlaceHolder 5"/>
          <p:cNvSpPr>
            <a:spLocks noGrp="1"/>
          </p:cNvSpPr>
          <p:nvPr>
            <p:ph type="body"/>
          </p:nvPr>
        </p:nvSpPr>
        <p:spPr>
          <a:xfrm>
            <a:off x="6231960" y="368208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67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83"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84"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85" name="PlaceHolder 4"/>
          <p:cNvSpPr>
            <a:spLocks noGrp="1"/>
          </p:cNvSpPr>
          <p:nvPr>
            <p:ph type="body"/>
          </p:nvPr>
        </p:nvSpPr>
        <p:spPr>
          <a:xfrm>
            <a:off x="6231960" y="368208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68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91"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92"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93" name="PlaceHolder 4"/>
          <p:cNvSpPr>
            <a:spLocks noGrp="1"/>
          </p:cNvSpPr>
          <p:nvPr>
            <p:ph type="body"/>
          </p:nvPr>
        </p:nvSpPr>
        <p:spPr>
          <a:xfrm>
            <a:off x="6231960" y="368208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68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99"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100"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101" name="PlaceHolder 4"/>
          <p:cNvSpPr>
            <a:spLocks noGrp="1"/>
          </p:cNvSpPr>
          <p:nvPr>
            <p:ph type="body"/>
          </p:nvPr>
        </p:nvSpPr>
        <p:spPr>
          <a:xfrm>
            <a:off x="6231960" y="368208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68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9" name="PlaceHolder 2"/>
          <p:cNvSpPr>
            <a:spLocks noGrp="1"/>
          </p:cNvSpPr>
          <p:nvPr>
            <p:ph type="body"/>
          </p:nvPr>
        </p:nvSpPr>
        <p:spPr>
          <a:xfrm>
            <a:off x="609480" y="1604520"/>
            <a:ext cx="1097208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10" name="PlaceHolder 3"/>
          <p:cNvSpPr>
            <a:spLocks noGrp="1"/>
          </p:cNvSpPr>
          <p:nvPr>
            <p:ph type="body"/>
          </p:nvPr>
        </p:nvSpPr>
        <p:spPr>
          <a:xfrm>
            <a:off x="609480" y="3682080"/>
            <a:ext cx="1097208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tr-TR" sz="4400" b="0" u="none" strike="noStrike">
                <a:solidFill>
                  <a:srgbClr val="000000"/>
                </a:solidFill>
                <a:uFillTx/>
                <a:latin typeface="Arial"/>
              </a:rPr>
              <a:t>Ana başlık metnini düzenlemek için tıklayın</a:t>
            </a:r>
          </a:p>
        </p:txBody>
      </p:sp>
      <p:sp>
        <p:nvSpPr>
          <p:cNvPr id="107"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32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2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24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20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20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20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20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4"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135"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136"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137" name="PlaceHolder 4"/>
          <p:cNvSpPr>
            <a:spLocks noGrp="1"/>
          </p:cNvSpPr>
          <p:nvPr>
            <p:ph type="body"/>
          </p:nvPr>
        </p:nvSpPr>
        <p:spPr>
          <a:xfrm>
            <a:off x="609480" y="3682080"/>
            <a:ext cx="1097208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69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2"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143" name="PlaceHolder 2"/>
          <p:cNvSpPr>
            <a:spLocks noGrp="1"/>
          </p:cNvSpPr>
          <p:nvPr>
            <p:ph type="body"/>
          </p:nvPr>
        </p:nvSpPr>
        <p:spPr>
          <a:xfrm>
            <a:off x="609480" y="1604520"/>
            <a:ext cx="1097208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144" name="PlaceHolder 3"/>
          <p:cNvSpPr>
            <a:spLocks noGrp="1"/>
          </p:cNvSpPr>
          <p:nvPr>
            <p:ph type="body"/>
          </p:nvPr>
        </p:nvSpPr>
        <p:spPr>
          <a:xfrm>
            <a:off x="609480" y="3682080"/>
            <a:ext cx="1097208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69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8"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149"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150"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151"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152" name="PlaceHolder 5"/>
          <p:cNvSpPr>
            <a:spLocks noGrp="1"/>
          </p:cNvSpPr>
          <p:nvPr>
            <p:ph type="body"/>
          </p:nvPr>
        </p:nvSpPr>
        <p:spPr>
          <a:xfrm>
            <a:off x="6231960" y="368208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70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8"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159" name="PlaceHolder 2"/>
          <p:cNvSpPr>
            <a:spLocks noGrp="1"/>
          </p:cNvSpPr>
          <p:nvPr>
            <p:ph type="body"/>
          </p:nvPr>
        </p:nvSpPr>
        <p:spPr>
          <a:xfrm>
            <a:off x="609480" y="1604520"/>
            <a:ext cx="1097208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70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5.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2"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Tree>
  </p:cSld>
  <p:clrMap bg1="lt1" tx1="dk1" bg2="lt2" tx2="dk2" accent1="accent1" accent2="accent2" accent3="accent3" accent4="accent4" accent5="accent5" accent6="accent6" hlink="hlink" folHlink="folHlink"/>
  <p:sldLayoutIdLst>
    <p:sldLayoutId id="214748370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6.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4"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165"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166"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70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7.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0"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171"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172"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173"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70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8.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8"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179"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180"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181" name="PlaceHolder 4"/>
          <p:cNvSpPr>
            <a:spLocks noGrp="1"/>
          </p:cNvSpPr>
          <p:nvPr>
            <p:ph type="body"/>
          </p:nvPr>
        </p:nvSpPr>
        <p:spPr>
          <a:xfrm>
            <a:off x="609480" y="3682080"/>
            <a:ext cx="1097208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71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9.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6"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187" name="PlaceHolder 2"/>
          <p:cNvSpPr>
            <a:spLocks noGrp="1"/>
          </p:cNvSpPr>
          <p:nvPr>
            <p:ph type="body"/>
          </p:nvPr>
        </p:nvSpPr>
        <p:spPr>
          <a:xfrm>
            <a:off x="609480" y="1604520"/>
            <a:ext cx="1097208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188" name="PlaceHolder 3"/>
          <p:cNvSpPr>
            <a:spLocks noGrp="1"/>
          </p:cNvSpPr>
          <p:nvPr>
            <p:ph type="body"/>
          </p:nvPr>
        </p:nvSpPr>
        <p:spPr>
          <a:xfrm>
            <a:off x="609480" y="3682080"/>
            <a:ext cx="1097208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71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15"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16"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17"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18" name="PlaceHolder 5"/>
          <p:cNvSpPr>
            <a:spLocks noGrp="1"/>
          </p:cNvSpPr>
          <p:nvPr>
            <p:ph type="body"/>
          </p:nvPr>
        </p:nvSpPr>
        <p:spPr>
          <a:xfrm>
            <a:off x="6231960" y="368208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0.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2"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193"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194"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195"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196" name="PlaceHolder 5"/>
          <p:cNvSpPr>
            <a:spLocks noGrp="1"/>
          </p:cNvSpPr>
          <p:nvPr>
            <p:ph type="body"/>
          </p:nvPr>
        </p:nvSpPr>
        <p:spPr>
          <a:xfrm>
            <a:off x="6231960" y="368208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71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2"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203" name="PlaceHolder 2"/>
          <p:cNvSpPr>
            <a:spLocks noGrp="1"/>
          </p:cNvSpPr>
          <p:nvPr>
            <p:ph type="body"/>
          </p:nvPr>
        </p:nvSpPr>
        <p:spPr>
          <a:xfrm>
            <a:off x="609480" y="1604520"/>
            <a:ext cx="1097208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71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6"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Tree>
  </p:cSld>
  <p:clrMap bg1="lt1" tx1="dk1" bg2="lt2" tx2="dk2" accent1="accent1" accent2="accent2" accent3="accent3" accent4="accent4" accent5="accent5" accent6="accent6" hlink="hlink" folHlink="folHlink"/>
  <p:sldLayoutIdLst>
    <p:sldLayoutId id="214748371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8"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209"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210"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72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4"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215"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216"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217"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72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5.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2"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223"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224"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225" name="PlaceHolder 4"/>
          <p:cNvSpPr>
            <a:spLocks noGrp="1"/>
          </p:cNvSpPr>
          <p:nvPr>
            <p:ph type="body"/>
          </p:nvPr>
        </p:nvSpPr>
        <p:spPr>
          <a:xfrm>
            <a:off x="609480" y="3682080"/>
            <a:ext cx="1097208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72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6.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0"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231" name="PlaceHolder 2"/>
          <p:cNvSpPr>
            <a:spLocks noGrp="1"/>
          </p:cNvSpPr>
          <p:nvPr>
            <p:ph type="body"/>
          </p:nvPr>
        </p:nvSpPr>
        <p:spPr>
          <a:xfrm>
            <a:off x="609480" y="1604520"/>
            <a:ext cx="1097208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232" name="PlaceHolder 3"/>
          <p:cNvSpPr>
            <a:spLocks noGrp="1"/>
          </p:cNvSpPr>
          <p:nvPr>
            <p:ph type="body"/>
          </p:nvPr>
        </p:nvSpPr>
        <p:spPr>
          <a:xfrm>
            <a:off x="609480" y="3682080"/>
            <a:ext cx="1097208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72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7.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6"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237"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238"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239"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240" name="PlaceHolder 5"/>
          <p:cNvSpPr>
            <a:spLocks noGrp="1"/>
          </p:cNvSpPr>
          <p:nvPr>
            <p:ph type="body"/>
          </p:nvPr>
        </p:nvSpPr>
        <p:spPr>
          <a:xfrm>
            <a:off x="6231960" y="368208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72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8.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6"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247" name="PlaceHolder 2"/>
          <p:cNvSpPr>
            <a:spLocks noGrp="1"/>
          </p:cNvSpPr>
          <p:nvPr>
            <p:ph type="body"/>
          </p:nvPr>
        </p:nvSpPr>
        <p:spPr>
          <a:xfrm>
            <a:off x="609480" y="1604520"/>
            <a:ext cx="1097208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73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9.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0"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Tree>
  </p:cSld>
  <p:clrMap bg1="lt1" tx1="dk1" bg2="lt2" tx2="dk2" accent1="accent1" accent2="accent2" accent3="accent3" accent4="accent4" accent5="accent5" accent6="accent6" hlink="hlink" folHlink="folHlink"/>
  <p:sldLayoutIdLst>
    <p:sldLayoutId id="214748373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0.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2"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253"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254"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73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8"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259"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260"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261"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73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267" name="PlaceHolder 2"/>
          <p:cNvSpPr>
            <a:spLocks noGrp="1"/>
          </p:cNvSpPr>
          <p:nvPr>
            <p:ph type="body"/>
          </p:nvPr>
        </p:nvSpPr>
        <p:spPr>
          <a:xfrm>
            <a:off x="609480" y="1604520"/>
            <a:ext cx="1097208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73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0"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271" name="PlaceHolder 2"/>
          <p:cNvSpPr>
            <a:spLocks noGrp="1"/>
          </p:cNvSpPr>
          <p:nvPr>
            <p:ph type="body"/>
          </p:nvPr>
        </p:nvSpPr>
        <p:spPr>
          <a:xfrm>
            <a:off x="609480" y="1604520"/>
            <a:ext cx="1097208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74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4"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275"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276"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74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5.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0"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Tree>
  </p:cSld>
  <p:clrMap bg1="lt1" tx1="dk1" bg2="lt2" tx2="dk2" accent1="accent1" accent2="accent2" accent3="accent3" accent4="accent4" accent5="accent5" accent6="accent6" hlink="hlink" folHlink="folHlink"/>
  <p:sldLayoutIdLst>
    <p:sldLayoutId id="214748374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6.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4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7.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2"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283"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284"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285"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7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8.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0"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291"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292"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293" name="PlaceHolder 4"/>
          <p:cNvSpPr>
            <a:spLocks noGrp="1"/>
          </p:cNvSpPr>
          <p:nvPr>
            <p:ph type="body"/>
          </p:nvPr>
        </p:nvSpPr>
        <p:spPr>
          <a:xfrm>
            <a:off x="6231960" y="3682080"/>
            <a:ext cx="5353920" cy="189648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7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tr-TR" sz="4400" b="0" u="none" strike="noStrike">
                <a:solidFill>
                  <a:srgbClr val="000000"/>
                </a:solidFill>
                <a:uFillTx/>
                <a:latin typeface="Arial"/>
              </a:rPr>
              <a:t>Ana başlık metnini düzenlemek için tıklayın</a:t>
            </a:r>
          </a:p>
        </p:txBody>
      </p:sp>
      <p:sp>
        <p:nvSpPr>
          <p:cNvPr id="25"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32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2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24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20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20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20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20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65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27" name="PlaceHolder 2"/>
          <p:cNvSpPr>
            <a:spLocks noGrp="1"/>
          </p:cNvSpPr>
          <p:nvPr>
            <p:ph type="body"/>
          </p:nvPr>
        </p:nvSpPr>
        <p:spPr>
          <a:xfrm>
            <a:off x="609480" y="1604520"/>
            <a:ext cx="1097208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65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31" name="PlaceHolder 2"/>
          <p:cNvSpPr>
            <a:spLocks noGrp="1"/>
          </p:cNvSpPr>
          <p:nvPr>
            <p:ph type="body"/>
          </p:nvPr>
        </p:nvSpPr>
        <p:spPr>
          <a:xfrm>
            <a:off x="609480" y="1604520"/>
            <a:ext cx="1097208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
        <p:nvSpPr>
          <p:cNvPr id="35"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
        <p:nvSpPr>
          <p:cNvPr id="36"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tr-TR" sz="1800" b="0" u="none" strike="noStrike">
                <a:solidFill>
                  <a:srgbClr val="000000"/>
                </a:solidFill>
                <a:uFillTx/>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u="none" strike="noStrike">
                <a:solidFill>
                  <a:srgbClr val="000000"/>
                </a:solidFill>
                <a:uFillTx/>
                <a:latin typeface="Arial"/>
              </a:rPr>
              <a:t>İkinci Anahat Düzeyi</a:t>
            </a:r>
          </a:p>
          <a:p>
            <a:pPr marL="1296000" lvl="2" indent="-288000">
              <a:spcBef>
                <a:spcPts val="850"/>
              </a:spcBef>
              <a:buClr>
                <a:srgbClr val="000000"/>
              </a:buClr>
              <a:buSzPct val="45000"/>
              <a:buFont typeface="Wingdings" charset="2"/>
              <a:buChar char=""/>
            </a:pPr>
            <a:r>
              <a:rPr lang="tr-TR" sz="1800" b="0" u="none" strike="noStrike">
                <a:solidFill>
                  <a:srgbClr val="000000"/>
                </a:solidFill>
                <a:uFillTx/>
                <a:latin typeface="Arial"/>
              </a:rPr>
              <a:t>Üçüncü Anahat Düzeyi</a:t>
            </a:r>
          </a:p>
          <a:p>
            <a:pPr marL="1728000" lvl="3" indent="-216000">
              <a:spcBef>
                <a:spcPts val="567"/>
              </a:spcBef>
              <a:buClr>
                <a:srgbClr val="000000"/>
              </a:buClr>
              <a:buSzPct val="75000"/>
              <a:buFont typeface="Symbol" charset="2"/>
              <a:buChar char=""/>
            </a:pPr>
            <a:r>
              <a:rPr lang="tr-TR" sz="1800" b="0" u="none" strike="noStrike">
                <a:solidFill>
                  <a:srgbClr val="000000"/>
                </a:solidFill>
                <a:uFillTx/>
                <a:latin typeface="Arial"/>
              </a:rPr>
              <a:t>Dördüncü Anahat Düzeyi</a:t>
            </a:r>
          </a:p>
          <a:p>
            <a:pPr marL="2160000" lvl="4" indent="-216000">
              <a:spcBef>
                <a:spcPts val="283"/>
              </a:spcBef>
              <a:buClr>
                <a:srgbClr val="000000"/>
              </a:buClr>
              <a:buSzPct val="45000"/>
              <a:buFont typeface="Wingdings" charset="2"/>
              <a:buChar char=""/>
            </a:pPr>
            <a:r>
              <a:rPr lang="tr-TR" sz="1800" b="0" u="none" strike="noStrike">
                <a:solidFill>
                  <a:srgbClr val="000000"/>
                </a:solidFill>
                <a:uFillTx/>
                <a:latin typeface="Arial"/>
              </a:rPr>
              <a:t>Beşinci Anahat Düzeyi</a:t>
            </a:r>
          </a:p>
          <a:p>
            <a:pPr marL="2592000" lvl="5" indent="-216000">
              <a:spcBef>
                <a:spcPts val="283"/>
              </a:spcBef>
              <a:buClr>
                <a:srgbClr val="000000"/>
              </a:buClr>
              <a:buSzPct val="45000"/>
              <a:buFont typeface="Wingdings" charset="2"/>
              <a:buChar char=""/>
            </a:pPr>
            <a:r>
              <a:rPr lang="tr-TR" sz="1800" b="0" u="none" strike="noStrike">
                <a:solidFill>
                  <a:srgbClr val="000000"/>
                </a:solidFill>
                <a:uFillTx/>
                <a:latin typeface="Arial"/>
              </a:rPr>
              <a:t>Altıncı Anahat Düzeyi</a:t>
            </a:r>
          </a:p>
          <a:p>
            <a:pPr marL="3024000" lvl="6" indent="-216000">
              <a:spcBef>
                <a:spcPts val="283"/>
              </a:spcBef>
              <a:buClr>
                <a:srgbClr val="000000"/>
              </a:buClr>
              <a:buSzPct val="45000"/>
              <a:buFont typeface="Wingdings" charset="2"/>
              <a:buChar char=""/>
            </a:pPr>
            <a:r>
              <a:rPr lang="tr-TR" sz="1800" b="0" u="none" strike="noStrike">
                <a:solidFill>
                  <a:srgbClr val="000000"/>
                </a:solidFill>
                <a:uFillTx/>
                <a:latin typeface="Arial"/>
              </a:rPr>
              <a:t>Yedinci Anahat Düzeyi</a:t>
            </a:r>
          </a:p>
        </p:txBody>
      </p:sp>
    </p:spTree>
  </p:cSld>
  <p:clrMap bg1="lt1" tx1="dk1" bg2="lt2" tx2="dk2" accent1="accent1" accent2="accent2" accent3="accent3" accent4="accent4" accent5="accent5" accent6="accent6" hlink="hlink" folHlink="folHlink"/>
  <p:sldLayoutIdLst>
    <p:sldLayoutId id="214748366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tr-TR" sz="1800" b="0" u="none" strike="noStrike">
                <a:solidFill>
                  <a:srgbClr val="000000"/>
                </a:solidFill>
                <a:uFillTx/>
                <a:latin typeface="Arial"/>
              </a:rPr>
              <a:t>Ana başlık metnini düzenlemek için tıklayın</a:t>
            </a:r>
          </a:p>
        </p:txBody>
      </p:sp>
    </p:spTree>
  </p:cSld>
  <p:clrMap bg1="lt1" tx1="dk1" bg2="lt2" tx2="dk2" accent1="accent1" accent2="accent2" accent3="accent3" accent4="accent4" accent5="accent5" accent6="accent6" hlink="hlink" folHlink="folHlink"/>
  <p:sldLayoutIdLst>
    <p:sldLayoutId id="214748366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8" name="CustomShape 1"/>
          <p:cNvSpPr/>
          <p:nvPr/>
        </p:nvSpPr>
        <p:spPr>
          <a:xfrm>
            <a:off x="1260000" y="3914640"/>
            <a:ext cx="9141120" cy="2384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ctr">
              <a:lnSpc>
                <a:spcPct val="90000"/>
              </a:lnSpc>
            </a:pPr>
            <a:r>
              <a:rPr lang="tr-TR" sz="4800" b="0" u="none" strike="noStrike" dirty="0">
                <a:solidFill>
                  <a:srgbClr val="000000"/>
                </a:solidFill>
                <a:uFillTx/>
                <a:latin typeface="Calibri Light"/>
                <a:ea typeface="Calibri Light"/>
              </a:rPr>
              <a:t>Diyabetli bireylerde egzersiz programı, özel gruplarda egzersiz önerileri ve dikkat edilmesi gerekenler </a:t>
            </a:r>
            <a:endParaRPr lang="tr-TR" sz="4800" b="0" u="none" strike="noStrike" dirty="0">
              <a:solidFill>
                <a:srgbClr val="000000"/>
              </a:solidFill>
              <a:uFillTx/>
              <a:latin typeface="Arial"/>
            </a:endParaRPr>
          </a:p>
          <a:p>
            <a:pPr algn="ctr">
              <a:lnSpc>
                <a:spcPct val="90000"/>
              </a:lnSpc>
            </a:pPr>
            <a:endParaRPr lang="tr-TR" sz="4800" b="0" u="none" strike="noStrike" dirty="0">
              <a:solidFill>
                <a:srgbClr val="000000"/>
              </a:solidFill>
              <a:uFillTx/>
              <a:latin typeface="Arial"/>
            </a:endParaRPr>
          </a:p>
          <a:p>
            <a:pPr algn="ctr">
              <a:lnSpc>
                <a:spcPct val="90000"/>
              </a:lnSpc>
            </a:pPr>
            <a:endParaRPr lang="tr-TR" sz="1600" b="0" u="none" strike="noStrike" dirty="0">
              <a:solidFill>
                <a:srgbClr val="000000"/>
              </a:solidFill>
              <a:uFillTx/>
              <a:latin typeface="Arial"/>
            </a:endParaRPr>
          </a:p>
          <a:p>
            <a:pPr algn="ctr">
              <a:lnSpc>
                <a:spcPct val="90000"/>
              </a:lnSpc>
            </a:pPr>
            <a:endParaRPr lang="tr-TR" sz="1600" b="0" u="none" strike="noStrike" dirty="0">
              <a:solidFill>
                <a:srgbClr val="000000"/>
              </a:solidFill>
              <a:uFillTx/>
              <a:latin typeface="Arial"/>
            </a:endParaRPr>
          </a:p>
          <a:p>
            <a:pPr algn="ctr">
              <a:lnSpc>
                <a:spcPct val="90000"/>
              </a:lnSpc>
            </a:pPr>
            <a:endParaRPr lang="tr-TR" sz="1600" b="0" u="none" strike="noStrike" dirty="0">
              <a:solidFill>
                <a:srgbClr val="000000"/>
              </a:solidFill>
              <a:uFillTx/>
              <a:latin typeface="Arial"/>
            </a:endParaRPr>
          </a:p>
          <a:p>
            <a:pPr algn="ctr">
              <a:lnSpc>
                <a:spcPct val="90000"/>
              </a:lnSpc>
            </a:pPr>
            <a:endParaRPr lang="tr-TR" sz="1600" b="0" u="none" strike="noStrike" dirty="0">
              <a:solidFill>
                <a:srgbClr val="000000"/>
              </a:solidFill>
              <a:uFillTx/>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 name="Dikdörtgen 316"/>
          <p:cNvSpPr/>
          <p:nvPr/>
        </p:nvSpPr>
        <p:spPr>
          <a:xfrm>
            <a:off x="360000" y="720000"/>
            <a:ext cx="11159280" cy="5399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tr-TR" sz="4400" b="0" u="none" strike="noStrike">
                <a:solidFill>
                  <a:srgbClr val="000000"/>
                </a:solidFill>
                <a:uFillTx/>
                <a:latin typeface="Calibri Light"/>
                <a:ea typeface="DejaVu Sans"/>
              </a:rPr>
              <a:t>Neden egzersiz ?</a:t>
            </a:r>
            <a:endParaRPr lang="tr-TR" sz="4400" b="0" u="none" strike="noStrike">
              <a:solidFill>
                <a:srgbClr val="000000"/>
              </a:solidFill>
              <a:uFillTx/>
              <a:latin typeface="Arial"/>
            </a:endParaRPr>
          </a:p>
          <a:p>
            <a:pPr>
              <a:lnSpc>
                <a:spcPct val="100000"/>
              </a:lnSpc>
            </a:pPr>
            <a:r>
              <a:rPr lang="tr-TR" sz="4400" b="0" u="none" strike="noStrike">
                <a:solidFill>
                  <a:srgbClr val="000000"/>
                </a:solidFill>
                <a:uFillTx/>
                <a:latin typeface="Calibri Light"/>
                <a:ea typeface="DejaVu Sans"/>
              </a:rPr>
              <a:t> </a:t>
            </a:r>
            <a:endParaRPr lang="tr-TR" sz="4400" b="0" u="none" strike="noStrike">
              <a:solidFill>
                <a:srgbClr val="000000"/>
              </a:solidFill>
              <a:uFillTx/>
              <a:latin typeface="Arial"/>
            </a:endParaRPr>
          </a:p>
          <a:p>
            <a:pPr>
              <a:lnSpc>
                <a:spcPct val="100000"/>
              </a:lnSpc>
            </a:pPr>
            <a:endParaRPr lang="tr-TR" sz="2200" b="0" u="none" strike="noStrike">
              <a:solidFill>
                <a:srgbClr val="000000"/>
              </a:solidFill>
              <a:uFillTx/>
              <a:latin typeface="Arial"/>
            </a:endParaRPr>
          </a:p>
          <a:p>
            <a:pPr>
              <a:lnSpc>
                <a:spcPct val="100000"/>
              </a:lnSpc>
            </a:pPr>
            <a:endParaRPr lang="tr-TR" sz="2200" b="0" u="none" strike="noStrike">
              <a:solidFill>
                <a:srgbClr val="000000"/>
              </a:solidFill>
              <a:uFillTx/>
              <a:latin typeface="Arial"/>
            </a:endParaRPr>
          </a:p>
          <a:p>
            <a:pPr>
              <a:lnSpc>
                <a:spcPct val="100000"/>
              </a:lnSpc>
            </a:pPr>
            <a:r>
              <a:rPr lang="tr-TR" sz="2200" b="0" u="none" strike="noStrike">
                <a:solidFill>
                  <a:srgbClr val="000000"/>
                </a:solidFill>
                <a:uFillTx/>
                <a:latin typeface="Calibri"/>
                <a:ea typeface="AGaramondPro-Regular"/>
              </a:rPr>
              <a:t>Vücut kompozisyonu, kas gücü ve fiziksel zindelik üzerine olumlu</a:t>
            </a:r>
            <a:endParaRPr lang="tr-TR" sz="2200" b="0" u="none" strike="noStrike">
              <a:solidFill>
                <a:srgbClr val="000000"/>
              </a:solidFill>
              <a:uFillTx/>
              <a:latin typeface="Arial"/>
            </a:endParaRPr>
          </a:p>
          <a:p>
            <a:pPr>
              <a:lnSpc>
                <a:spcPct val="100000"/>
              </a:lnSpc>
            </a:pPr>
            <a:r>
              <a:rPr lang="tr-TR" sz="2200" b="0" u="none" strike="noStrike">
                <a:solidFill>
                  <a:srgbClr val="000000"/>
                </a:solidFill>
                <a:uFillTx/>
                <a:latin typeface="Calibri"/>
                <a:ea typeface="AGaramondPro-Regular"/>
              </a:rPr>
              <a:t>etkileri nedeniyle sağlık profesyonellerinin büyük organizasyonları (Avrupa Kardiyoloji Derneği</a:t>
            </a:r>
            <a:endParaRPr lang="tr-TR" sz="2200" b="0" u="none" strike="noStrike">
              <a:solidFill>
                <a:srgbClr val="000000"/>
              </a:solidFill>
              <a:uFillTx/>
              <a:latin typeface="Arial"/>
            </a:endParaRPr>
          </a:p>
          <a:p>
            <a:pPr>
              <a:lnSpc>
                <a:spcPct val="100000"/>
              </a:lnSpc>
            </a:pPr>
            <a:r>
              <a:rPr lang="tr-TR" sz="2200" b="0" u="none" strike="noStrike">
                <a:solidFill>
                  <a:srgbClr val="000000"/>
                </a:solidFill>
                <a:uFillTx/>
                <a:latin typeface="Calibri"/>
                <a:ea typeface="AGaramondPro-Regular"/>
              </a:rPr>
              <a:t>(ESC), Amerikan Kardiyoloji Birliği (AHA), Amerikan Diyabet Birliği (ADA), Avrupa Preventif</a:t>
            </a:r>
            <a:endParaRPr lang="tr-TR" sz="2200" b="0" u="none" strike="noStrike">
              <a:solidFill>
                <a:srgbClr val="000000"/>
              </a:solidFill>
              <a:uFillTx/>
              <a:latin typeface="Arial"/>
            </a:endParaRPr>
          </a:p>
          <a:p>
            <a:pPr>
              <a:lnSpc>
                <a:spcPct val="100000"/>
              </a:lnSpc>
            </a:pPr>
            <a:r>
              <a:rPr lang="tr-TR" sz="2200" b="0" u="none" strike="noStrike">
                <a:solidFill>
                  <a:srgbClr val="000000"/>
                </a:solidFill>
                <a:uFillTx/>
                <a:latin typeface="Calibri"/>
                <a:ea typeface="AGaramondPro-Regular"/>
              </a:rPr>
              <a:t>Kardiyoloji Birliği (EAPC)] düzenli olarak egzersiz yapılmasını önermektedir.</a:t>
            </a:r>
            <a:endParaRPr lang="tr-TR" sz="2200" b="0" u="none" strike="noStrike">
              <a:solidFill>
                <a:srgbClr val="000000"/>
              </a:solidFill>
              <a:uFillTx/>
              <a:latin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 name="CustomShape 1"/>
          <p:cNvSpPr/>
          <p:nvPr/>
        </p:nvSpPr>
        <p:spPr>
          <a:xfrm>
            <a:off x="838080" y="365040"/>
            <a:ext cx="10512720" cy="1322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tr-TR" sz="4400" b="0" u="none" strike="noStrike">
                <a:solidFill>
                  <a:srgbClr val="000000"/>
                </a:solidFill>
                <a:uFillTx/>
                <a:latin typeface="Calibri Light"/>
                <a:ea typeface="DejaVu Sans"/>
              </a:rPr>
              <a:t>Egzersiz ile diyabette risk azalması</a:t>
            </a:r>
            <a:endParaRPr lang="tr-TR" sz="4400" b="0" u="none" strike="noStrike">
              <a:solidFill>
                <a:srgbClr val="000000"/>
              </a:solidFill>
              <a:uFillTx/>
              <a:latin typeface="Arial"/>
            </a:endParaRPr>
          </a:p>
        </p:txBody>
      </p:sp>
      <p:sp>
        <p:nvSpPr>
          <p:cNvPr id="319" name="CustomShape 2"/>
          <p:cNvSpPr/>
          <p:nvPr/>
        </p:nvSpPr>
        <p:spPr>
          <a:xfrm>
            <a:off x="838080" y="1825560"/>
            <a:ext cx="10512720" cy="4348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rmAutofit/>
          </a:bodyPr>
          <a:lstStyle/>
          <a:p>
            <a:pPr marL="228600" indent="-227160">
              <a:lnSpc>
                <a:spcPct val="90000"/>
              </a:lnSpc>
              <a:spcBef>
                <a:spcPts val="1001"/>
              </a:spcBef>
              <a:buClr>
                <a:srgbClr val="252525"/>
              </a:buClr>
              <a:buFont typeface="Arial"/>
              <a:buChar char="•"/>
            </a:pPr>
            <a:r>
              <a:rPr lang="tr-TR" sz="2400" b="0" u="none" strike="noStrike">
                <a:solidFill>
                  <a:srgbClr val="252525"/>
                </a:solidFill>
                <a:uFillTx/>
                <a:latin typeface="Calibri"/>
                <a:ea typeface="Calibri"/>
              </a:rPr>
              <a:t>Egzersiz, T2D'nin önlenmesi için yerleşik bir stratejidir. </a:t>
            </a:r>
            <a:endParaRPr lang="tr-TR" sz="2400" b="0" u="none" strike="noStrike">
              <a:solidFill>
                <a:srgbClr val="000000"/>
              </a:solidFill>
              <a:uFillTx/>
              <a:latin typeface="Arial"/>
            </a:endParaRPr>
          </a:p>
          <a:p>
            <a:pPr marL="228600" indent="-227160">
              <a:lnSpc>
                <a:spcPct val="90000"/>
              </a:lnSpc>
              <a:spcBef>
                <a:spcPts val="1001"/>
              </a:spcBef>
              <a:buClr>
                <a:srgbClr val="252525"/>
              </a:buClr>
              <a:buFont typeface="Arial"/>
              <a:buChar char="•"/>
            </a:pPr>
            <a:r>
              <a:rPr lang="tr-TR" sz="2400" b="0" u="none" strike="noStrike">
                <a:solidFill>
                  <a:srgbClr val="252525"/>
                </a:solidFill>
                <a:uFillTx/>
                <a:latin typeface="Calibri"/>
                <a:ea typeface="Calibri"/>
              </a:rPr>
              <a:t> Tip 2 DM  görülme sıklığı fiziksel aktiviteye katılımla ters orantılıdır.</a:t>
            </a:r>
            <a:endParaRPr lang="tr-TR" sz="2400" b="0" u="none" strike="noStrike">
              <a:solidFill>
                <a:srgbClr val="000000"/>
              </a:solidFill>
              <a:uFillTx/>
              <a:latin typeface="Arial"/>
            </a:endParaRPr>
          </a:p>
          <a:p>
            <a:pPr marL="228600" indent="-227160">
              <a:lnSpc>
                <a:spcPct val="90000"/>
              </a:lnSpc>
              <a:spcBef>
                <a:spcPts val="1001"/>
              </a:spcBef>
              <a:buClr>
                <a:srgbClr val="252525"/>
              </a:buClr>
              <a:buFont typeface="Arial"/>
              <a:buChar char="•"/>
            </a:pPr>
            <a:r>
              <a:rPr lang="tr-TR" sz="2400" b="0" u="none" strike="noStrike">
                <a:solidFill>
                  <a:srgbClr val="FF4000"/>
                </a:solidFill>
                <a:uFillTx/>
                <a:latin typeface="Calibri"/>
                <a:ea typeface="Calibri"/>
              </a:rPr>
              <a:t>Warburton</a:t>
            </a:r>
            <a:r>
              <a:rPr lang="tr-TR" sz="2400" b="0" u="none" strike="noStrike">
                <a:solidFill>
                  <a:srgbClr val="252525"/>
                </a:solidFill>
                <a:uFillTx/>
                <a:latin typeface="Calibri"/>
                <a:ea typeface="Calibri"/>
              </a:rPr>
              <a:t> ve arkadaşlarının 20 kohortluk bir meta analizde Tip 2 DM  insidansı ile bu ters ilişkiyi gösterdiği kaydedildi.  Egzersiz müdahalesinin ortalama risk azalmasını %42 olarak hesapladılar.</a:t>
            </a:r>
            <a:endParaRPr lang="tr-TR" sz="2400" b="0" u="none" strike="noStrike">
              <a:solidFill>
                <a:srgbClr val="000000"/>
              </a:solidFill>
              <a:uFillTx/>
              <a:latin typeface="Arial"/>
            </a:endParaRPr>
          </a:p>
          <a:p>
            <a:pPr>
              <a:lnSpc>
                <a:spcPct val="90000"/>
              </a:lnSpc>
              <a:spcBef>
                <a:spcPts val="1001"/>
              </a:spcBef>
            </a:pPr>
            <a:endParaRPr lang="tr-TR" sz="2400" b="0" u="none" strike="noStrike">
              <a:solidFill>
                <a:srgbClr val="000000"/>
              </a:solidFill>
              <a:uFillTx/>
              <a:latin typeface="Arial"/>
            </a:endParaRPr>
          </a:p>
          <a:p>
            <a:pPr>
              <a:lnSpc>
                <a:spcPct val="90000"/>
              </a:lnSpc>
              <a:spcBef>
                <a:spcPts val="1001"/>
              </a:spcBef>
            </a:pPr>
            <a:endParaRPr lang="tr-TR" sz="2400" b="0" u="none" strike="noStrike">
              <a:solidFill>
                <a:srgbClr val="000000"/>
              </a:solidFill>
              <a:uFillTx/>
              <a:latin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 name="CustomShape 1"/>
          <p:cNvSpPr/>
          <p:nvPr/>
        </p:nvSpPr>
        <p:spPr>
          <a:xfrm>
            <a:off x="838080" y="365040"/>
            <a:ext cx="10512720" cy="1322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tr-TR" sz="4400" b="0" u="none" strike="noStrike">
                <a:solidFill>
                  <a:srgbClr val="000000"/>
                </a:solidFill>
                <a:uFillTx/>
                <a:latin typeface="Calibri Light"/>
                <a:ea typeface="DejaVu Sans"/>
              </a:rPr>
              <a:t>Egzersiz ile diyabette risk azalması</a:t>
            </a:r>
            <a:endParaRPr lang="tr-TR" sz="4400" b="0" u="none" strike="noStrike">
              <a:solidFill>
                <a:srgbClr val="000000"/>
              </a:solidFill>
              <a:uFillTx/>
              <a:latin typeface="Arial"/>
            </a:endParaRPr>
          </a:p>
        </p:txBody>
      </p:sp>
      <p:sp>
        <p:nvSpPr>
          <p:cNvPr id="321" name="CustomShape 2"/>
          <p:cNvSpPr/>
          <p:nvPr/>
        </p:nvSpPr>
        <p:spPr>
          <a:xfrm>
            <a:off x="838080" y="1825560"/>
            <a:ext cx="10512720" cy="4348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rmAutofit/>
          </a:bodyPr>
          <a:lstStyle/>
          <a:p>
            <a:pPr marL="285840" indent="-284400">
              <a:lnSpc>
                <a:spcPct val="90000"/>
              </a:lnSpc>
              <a:spcBef>
                <a:spcPts val="1001"/>
              </a:spcBef>
              <a:buClr>
                <a:srgbClr val="252525"/>
              </a:buClr>
              <a:buFont typeface="Arial,Sans-Serif"/>
              <a:buChar char="•"/>
            </a:pPr>
            <a:r>
              <a:rPr lang="tr-TR" sz="2400" b="0" u="none" strike="noStrike">
                <a:solidFill>
                  <a:srgbClr val="FF4000"/>
                </a:solidFill>
                <a:uFillTx/>
                <a:latin typeface="Calibri"/>
                <a:ea typeface="DejaVu Sans"/>
              </a:rPr>
              <a:t>Manson </a:t>
            </a:r>
            <a:r>
              <a:rPr lang="tr-TR" sz="2400" b="0" u="none" strike="noStrike">
                <a:solidFill>
                  <a:srgbClr val="252525"/>
                </a:solidFill>
                <a:uFillTx/>
                <a:latin typeface="Calibri"/>
                <a:ea typeface="DejaVu Sans"/>
              </a:rPr>
              <a:t>ve arkadaşları, en az haftada bir kez yoğun egzersiz yaptığını bildiren kadınların, yaş ve vücut kitle indeksi kontrol edildiğinde Tip 2 DM gelişme riskinin %16 azaldığını gösterdi.</a:t>
            </a:r>
            <a:endParaRPr lang="tr-TR" sz="2400" b="0" u="none" strike="noStrike">
              <a:solidFill>
                <a:srgbClr val="000000"/>
              </a:solidFill>
              <a:uFillTx/>
              <a:latin typeface="Arial"/>
            </a:endParaRPr>
          </a:p>
          <a:p>
            <a:pPr marL="285840" indent="-284400">
              <a:lnSpc>
                <a:spcPct val="90000"/>
              </a:lnSpc>
              <a:spcBef>
                <a:spcPts val="1001"/>
              </a:spcBef>
              <a:buClr>
                <a:srgbClr val="252525"/>
              </a:buClr>
              <a:buFont typeface="Arial,Sans-Serif"/>
              <a:buChar char="•"/>
            </a:pPr>
            <a:r>
              <a:rPr lang="tr-TR" sz="2400" b="0" u="none" strike="noStrike">
                <a:solidFill>
                  <a:srgbClr val="FF4000"/>
                </a:solidFill>
                <a:uFillTx/>
                <a:latin typeface="Calibri"/>
                <a:ea typeface="DejaVu Sans"/>
              </a:rPr>
              <a:t>Hu </a:t>
            </a:r>
            <a:r>
              <a:rPr lang="tr-TR" sz="2400" b="0" u="none" strike="noStrike">
                <a:solidFill>
                  <a:srgbClr val="252525"/>
                </a:solidFill>
                <a:uFillTx/>
                <a:latin typeface="Calibri"/>
                <a:ea typeface="DejaVu Sans"/>
              </a:rPr>
              <a:t>ve arkadaşlarının Hemşirelerin Sağlık Çalışması analizinde, günde her 1 saat tempolu yürüyüş için diyabet vakalarında %34'lük bir azalma vardı.</a:t>
            </a:r>
            <a:endParaRPr lang="tr-TR" sz="2400" b="0" u="none" strike="noStrike">
              <a:solidFill>
                <a:srgbClr val="000000"/>
              </a:solidFill>
              <a:uFillTx/>
              <a:latin typeface="Arial"/>
            </a:endParaRPr>
          </a:p>
          <a:p>
            <a:pPr marL="285840" indent="-284400">
              <a:lnSpc>
                <a:spcPct val="90000"/>
              </a:lnSpc>
              <a:spcBef>
                <a:spcPts val="1001"/>
              </a:spcBef>
              <a:buClr>
                <a:srgbClr val="252525"/>
              </a:buClr>
              <a:buFont typeface="Arial,Sans-Serif"/>
              <a:buChar char="•"/>
            </a:pPr>
            <a:r>
              <a:rPr lang="tr-TR" sz="2400" b="0" u="none" strike="noStrike">
                <a:solidFill>
                  <a:srgbClr val="252525"/>
                </a:solidFill>
                <a:uFillTx/>
                <a:latin typeface="Calibri"/>
                <a:ea typeface="DejaVu Sans"/>
              </a:rPr>
              <a:t>Ayrıca, gestasyonel diyabet geçmişi olan yüksek riskli kadınlar arasında fiziksel aktivitenin, doza bağlı olarak Tip 2 DM insidansı ile ters ilişkili olduğu gösterilmiştir.</a:t>
            </a:r>
            <a:endParaRPr lang="tr-TR" sz="2400" b="0" u="none" strike="noStrike">
              <a:solidFill>
                <a:srgbClr val="000000"/>
              </a:solidFill>
              <a:uFillTx/>
              <a:latin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 name="CustomShape 6"/>
          <p:cNvSpPr/>
          <p:nvPr/>
        </p:nvSpPr>
        <p:spPr>
          <a:xfrm>
            <a:off x="838080" y="365040"/>
            <a:ext cx="10512720" cy="1322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tr-TR" sz="4400" b="0" u="none" strike="noStrike">
                <a:solidFill>
                  <a:srgbClr val="000000"/>
                </a:solidFill>
                <a:uFillTx/>
                <a:latin typeface="Calibri Light"/>
                <a:ea typeface="DejaVu Sans"/>
              </a:rPr>
              <a:t>Egzersiz ile diyabette risk azalması</a:t>
            </a:r>
            <a:endParaRPr lang="tr-TR" sz="4400" b="0" u="none" strike="noStrike">
              <a:solidFill>
                <a:srgbClr val="000000"/>
              </a:solidFill>
              <a:uFillTx/>
              <a:latin typeface="Arial"/>
            </a:endParaRPr>
          </a:p>
        </p:txBody>
      </p:sp>
      <p:sp>
        <p:nvSpPr>
          <p:cNvPr id="323" name="CustomShape 7"/>
          <p:cNvSpPr/>
          <p:nvPr/>
        </p:nvSpPr>
        <p:spPr>
          <a:xfrm>
            <a:off x="838080" y="1825560"/>
            <a:ext cx="10512720" cy="4348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90000"/>
              </a:lnSpc>
              <a:spcBef>
                <a:spcPts val="1001"/>
              </a:spcBef>
            </a:pPr>
            <a:endParaRPr lang="tr-TR" sz="1800" b="0" u="none" strike="noStrike">
              <a:solidFill>
                <a:srgbClr val="000000"/>
              </a:solidFill>
              <a:uFillTx/>
              <a:latin typeface="Arial"/>
            </a:endParaRPr>
          </a:p>
          <a:p>
            <a:pPr marL="228600" indent="-227160">
              <a:lnSpc>
                <a:spcPct val="90000"/>
              </a:lnSpc>
              <a:spcBef>
                <a:spcPts val="1001"/>
              </a:spcBef>
              <a:buClr>
                <a:srgbClr val="252525"/>
              </a:buClr>
              <a:buFont typeface="Arial"/>
              <a:buChar char="•"/>
            </a:pPr>
            <a:r>
              <a:rPr lang="tr-TR" sz="2400" b="0" u="none" strike="noStrike">
                <a:solidFill>
                  <a:srgbClr val="FF4000"/>
                </a:solidFill>
                <a:uFillTx/>
                <a:latin typeface="Calibri"/>
                <a:ea typeface="Calibri"/>
              </a:rPr>
              <a:t>Dai </a:t>
            </a:r>
            <a:r>
              <a:rPr lang="tr-TR" sz="2400" b="0" u="none" strike="noStrike">
                <a:solidFill>
                  <a:srgbClr val="252525"/>
                </a:solidFill>
                <a:uFillTx/>
                <a:latin typeface="Calibri"/>
                <a:ea typeface="Calibri"/>
              </a:rPr>
              <a:t>ve arkadaşları, egzersiz türünün diyabetin önlenmesindeki etkinliğini daha ayrıntılı olarak incelediler. Prediyabetli hastaları aerobik antrenmanı (AT), direnç antrenmanı (RT) ve kombine antrenman (AT + RT) olmak üzere 3 müdahale grubuna randomize ettiler.</a:t>
            </a:r>
            <a:endParaRPr lang="tr-TR" sz="2400" b="0" u="none" strike="noStrike">
              <a:solidFill>
                <a:srgbClr val="000000"/>
              </a:solidFill>
              <a:uFillTx/>
              <a:latin typeface="Arial"/>
            </a:endParaRPr>
          </a:p>
          <a:p>
            <a:pPr marL="228600" indent="-227160">
              <a:lnSpc>
                <a:spcPct val="90000"/>
              </a:lnSpc>
              <a:spcBef>
                <a:spcPts val="1001"/>
              </a:spcBef>
              <a:buClr>
                <a:srgbClr val="252525"/>
              </a:buClr>
              <a:buFont typeface="Arial"/>
              <a:buChar char="•"/>
            </a:pPr>
            <a:r>
              <a:rPr lang="tr-TR" sz="2400" b="0" u="none" strike="noStrike">
                <a:solidFill>
                  <a:srgbClr val="252525"/>
                </a:solidFill>
                <a:uFillTx/>
                <a:latin typeface="Calibri"/>
                <a:ea typeface="Calibri"/>
              </a:rPr>
              <a:t>2 yıllık müdahaleden sonra Tip 2 DM  insidansı, kontrollere kıyasla AT + RT grubunda %74, yalnızca RT grubunda %65 ve yalnızca AT grubunda %72 azaldı (</a:t>
            </a:r>
            <a:r>
              <a:rPr lang="tr-TR" sz="1600" b="0" u="none" strike="noStrike">
                <a:solidFill>
                  <a:srgbClr val="212121"/>
                </a:solidFill>
                <a:uFillTx/>
                <a:latin typeface="Calibri"/>
                <a:ea typeface="Calibri"/>
              </a:rPr>
              <a:t>Diabetes Metab Res Rev. 2019 Jul;35(5):e3143</a:t>
            </a:r>
            <a:r>
              <a:rPr lang="tr-TR" sz="2400" b="0" u="none" strike="noStrike">
                <a:solidFill>
                  <a:srgbClr val="212121"/>
                </a:solidFill>
                <a:uFillTx/>
                <a:latin typeface="Calibri"/>
                <a:ea typeface="Calibri"/>
              </a:rPr>
              <a:t>).</a:t>
            </a:r>
            <a:endParaRPr lang="tr-TR" sz="2400" b="0" u="none" strike="noStrike">
              <a:solidFill>
                <a:srgbClr val="000000"/>
              </a:solidFill>
              <a:uFillTx/>
              <a:latin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 name="CustomShape 4"/>
          <p:cNvSpPr/>
          <p:nvPr/>
        </p:nvSpPr>
        <p:spPr>
          <a:xfrm>
            <a:off x="838080" y="365040"/>
            <a:ext cx="10512720" cy="1322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tr-TR" sz="4400" b="0" u="none" strike="noStrike">
                <a:solidFill>
                  <a:srgbClr val="000000"/>
                </a:solidFill>
                <a:uFillTx/>
                <a:latin typeface="Calibri Light"/>
                <a:ea typeface="DejaVu Sans"/>
              </a:rPr>
              <a:t>Egzersiz ile diyabette risk azalması</a:t>
            </a:r>
            <a:endParaRPr lang="tr-TR" sz="4400" b="0" u="none" strike="noStrike">
              <a:solidFill>
                <a:srgbClr val="000000"/>
              </a:solidFill>
              <a:uFillTx/>
              <a:latin typeface="Arial"/>
            </a:endParaRPr>
          </a:p>
        </p:txBody>
      </p:sp>
      <p:sp>
        <p:nvSpPr>
          <p:cNvPr id="325" name="CustomShape 5"/>
          <p:cNvSpPr/>
          <p:nvPr/>
        </p:nvSpPr>
        <p:spPr>
          <a:xfrm>
            <a:off x="838080" y="1825560"/>
            <a:ext cx="10512720" cy="4348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90000"/>
              </a:lnSpc>
              <a:spcBef>
                <a:spcPts val="1001"/>
              </a:spcBef>
            </a:pPr>
            <a:endParaRPr lang="tr-TR" sz="1800" b="0" u="none" strike="noStrike">
              <a:solidFill>
                <a:srgbClr val="000000"/>
              </a:solidFill>
              <a:uFillTx/>
              <a:latin typeface="Arial"/>
            </a:endParaRPr>
          </a:p>
          <a:p>
            <a:pPr marL="228600" indent="-227160">
              <a:lnSpc>
                <a:spcPct val="90000"/>
              </a:lnSpc>
              <a:spcBef>
                <a:spcPts val="1001"/>
              </a:spcBef>
              <a:buClr>
                <a:srgbClr val="252525"/>
              </a:buClr>
              <a:buFont typeface="Arial"/>
              <a:buChar char="•"/>
            </a:pPr>
            <a:r>
              <a:rPr lang="tr-TR" sz="2400" b="0" u="none" strike="noStrike">
                <a:solidFill>
                  <a:srgbClr val="FF4000"/>
                </a:solidFill>
                <a:uFillTx/>
                <a:latin typeface="Calibri"/>
                <a:ea typeface="Calibri"/>
              </a:rPr>
              <a:t>Ross</a:t>
            </a:r>
            <a:r>
              <a:rPr lang="tr-TR" sz="2400" b="0" u="none" strike="noStrike">
                <a:solidFill>
                  <a:srgbClr val="252525"/>
                </a:solidFill>
                <a:uFillTx/>
                <a:latin typeface="Calibri"/>
                <a:ea typeface="Calibri"/>
              </a:rPr>
              <a:t> ve arkadaşları tarafından yapılan bir çalışma, 12 haftalık bir müdahale sırasında 500-700 kcal/gün  kalori  açığı yoluyla egzersize bağlı kilo kaybının etkisini analiz etti ve ortalama 7,6 kg (başlangıç vücut ağırlığının %8'i) kilo kaybı gösterdi.</a:t>
            </a:r>
            <a:endParaRPr lang="tr-TR" sz="2400" b="0" u="none" strike="noStrike">
              <a:solidFill>
                <a:srgbClr val="000000"/>
              </a:solidFill>
              <a:uFillTx/>
              <a:latin typeface="Arial"/>
            </a:endParaRPr>
          </a:p>
          <a:p>
            <a:pPr marL="228600" indent="-227160">
              <a:lnSpc>
                <a:spcPct val="90000"/>
              </a:lnSpc>
              <a:spcBef>
                <a:spcPts val="1001"/>
              </a:spcBef>
              <a:buClr>
                <a:srgbClr val="252525"/>
              </a:buClr>
              <a:buFont typeface="Arial"/>
              <a:buChar char="•"/>
            </a:pPr>
            <a:r>
              <a:rPr lang="tr-TR" sz="2400" b="0" u="none" strike="noStrike">
                <a:solidFill>
                  <a:srgbClr val="252525"/>
                </a:solidFill>
                <a:uFillTx/>
                <a:latin typeface="Calibri"/>
                <a:ea typeface="Calibri"/>
              </a:rPr>
              <a:t>Bulgular ayrıca, egzersize bağlı kilo kaybının, kardiyovasküler kondisyondaki artışlarla birlikte toplam yağ yüzdesini benzer diyet kaynaklı kilo kaybına göre daha fazla azalttığını gösterdi.</a:t>
            </a:r>
            <a:endParaRPr lang="tr-TR" sz="2400" b="0" u="none" strike="noStrike">
              <a:solidFill>
                <a:srgbClr val="000000"/>
              </a:solidFill>
              <a:uFillTx/>
              <a:latin typeface="Arial"/>
            </a:endParaRPr>
          </a:p>
          <a:p>
            <a:pPr marL="228600" indent="-227160">
              <a:lnSpc>
                <a:spcPct val="90000"/>
              </a:lnSpc>
              <a:spcBef>
                <a:spcPts val="1001"/>
              </a:spcBef>
              <a:buClr>
                <a:srgbClr val="252525"/>
              </a:buClr>
              <a:buFont typeface="Arial"/>
              <a:buChar char="•"/>
            </a:pPr>
            <a:r>
              <a:rPr lang="tr-TR" sz="2800" b="0" u="sng" strike="noStrike">
                <a:solidFill>
                  <a:srgbClr val="252525"/>
                </a:solidFill>
                <a:uFillTx/>
                <a:latin typeface="Calibri"/>
                <a:ea typeface="Calibri"/>
              </a:rPr>
              <a:t>Bu nedenle maksimum fayda için diyet ve egzersiz müdahaleleri aynı anda uygulanmalıdır.</a:t>
            </a:r>
            <a:endParaRPr lang="tr-TR" sz="2800" b="0" u="none" strike="noStrike">
              <a:solidFill>
                <a:srgbClr val="000000"/>
              </a:solidFill>
              <a:uFillTx/>
              <a:latin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 name="CustomShape 1"/>
          <p:cNvSpPr/>
          <p:nvPr/>
        </p:nvSpPr>
        <p:spPr>
          <a:xfrm>
            <a:off x="838080" y="365040"/>
            <a:ext cx="10512720" cy="1322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tr-TR" sz="4400" b="0" u="none" strike="noStrike">
                <a:solidFill>
                  <a:srgbClr val="000000"/>
                </a:solidFill>
                <a:uFillTx/>
                <a:latin typeface="Calibri Light"/>
                <a:ea typeface="DejaVu Sans"/>
              </a:rPr>
              <a:t>MET ? (metabolik eşdeğer)</a:t>
            </a:r>
            <a:endParaRPr lang="tr-TR" sz="4400" b="0" u="none" strike="noStrike">
              <a:solidFill>
                <a:srgbClr val="000000"/>
              </a:solidFill>
              <a:uFillTx/>
              <a:latin typeface="Arial"/>
            </a:endParaRPr>
          </a:p>
          <a:p>
            <a:pPr>
              <a:lnSpc>
                <a:spcPct val="90000"/>
              </a:lnSpc>
            </a:pPr>
            <a:endParaRPr lang="tr-TR" sz="4400" b="0" u="none" strike="noStrike">
              <a:solidFill>
                <a:srgbClr val="000000"/>
              </a:solidFill>
              <a:uFillTx/>
              <a:latin typeface="Arial"/>
            </a:endParaRPr>
          </a:p>
        </p:txBody>
      </p:sp>
      <p:sp>
        <p:nvSpPr>
          <p:cNvPr id="327" name="CustomShape 2"/>
          <p:cNvSpPr/>
          <p:nvPr/>
        </p:nvSpPr>
        <p:spPr>
          <a:xfrm>
            <a:off x="838080" y="1825560"/>
            <a:ext cx="10512720" cy="4348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rmAutofit/>
          </a:bodyPr>
          <a:lstStyle/>
          <a:p>
            <a:pPr marL="228600" indent="-227160">
              <a:lnSpc>
                <a:spcPct val="90000"/>
              </a:lnSpc>
              <a:spcBef>
                <a:spcPts val="1001"/>
              </a:spcBef>
              <a:buClr>
                <a:srgbClr val="252525"/>
              </a:buClr>
              <a:buFont typeface="Arial"/>
              <a:buChar char="•"/>
            </a:pPr>
            <a:r>
              <a:rPr lang="tr-TR" sz="2400" b="0" u="sng" strike="noStrike">
                <a:solidFill>
                  <a:srgbClr val="252525"/>
                </a:solidFill>
                <a:uFillTx/>
                <a:latin typeface="Calibri"/>
                <a:ea typeface="Calibri"/>
              </a:rPr>
              <a:t>1 MET, istirahat halinde otururken tüketilen oksijen miktarına eşdeğerdir,</a:t>
            </a:r>
            <a:r>
              <a:rPr lang="tr-TR" sz="2400" b="0" u="none" strike="noStrike">
                <a:solidFill>
                  <a:srgbClr val="252525"/>
                </a:solidFill>
                <a:uFillTx/>
                <a:latin typeface="Calibri"/>
                <a:ea typeface="Calibri"/>
              </a:rPr>
              <a:t> ( 3,5 ml/O2/kg/dak ) </a:t>
            </a:r>
            <a:endParaRPr lang="tr-TR" sz="2400" b="0" u="none" strike="noStrike">
              <a:solidFill>
                <a:srgbClr val="000000"/>
              </a:solidFill>
              <a:uFillTx/>
              <a:latin typeface="Arial"/>
            </a:endParaRPr>
          </a:p>
          <a:p>
            <a:pPr marL="228600" indent="-227160">
              <a:lnSpc>
                <a:spcPct val="90000"/>
              </a:lnSpc>
              <a:spcBef>
                <a:spcPts val="1001"/>
              </a:spcBef>
              <a:buClr>
                <a:srgbClr val="252525"/>
              </a:buClr>
              <a:buFont typeface="Arial"/>
              <a:buChar char="•"/>
            </a:pPr>
            <a:endParaRPr lang="tr-TR" sz="2400" b="0" u="none" strike="noStrike">
              <a:solidFill>
                <a:srgbClr val="000000"/>
              </a:solidFill>
              <a:uFillTx/>
              <a:latin typeface="Arial"/>
            </a:endParaRPr>
          </a:p>
          <a:p>
            <a:pPr marL="228600" indent="-227160">
              <a:lnSpc>
                <a:spcPct val="90000"/>
              </a:lnSpc>
              <a:spcBef>
                <a:spcPts val="1001"/>
              </a:spcBef>
              <a:buClr>
                <a:srgbClr val="252525"/>
              </a:buClr>
              <a:buFont typeface="Arial"/>
              <a:buChar char="•"/>
            </a:pPr>
            <a:r>
              <a:rPr lang="tr-TR" sz="2400" b="0" u="none" strike="noStrike">
                <a:solidFill>
                  <a:srgbClr val="252525"/>
                </a:solidFill>
                <a:uFillTx/>
                <a:latin typeface="Calibri"/>
                <a:ea typeface="Calibri"/>
              </a:rPr>
              <a:t>Örneğin  2 MET harcamak, bireyin hareketsiz otururken harcayacağından 2 kat daha fazla enerji harcadığı anlamına gelir. </a:t>
            </a:r>
            <a:endParaRPr lang="tr-TR" sz="2400" b="0" u="none" strike="noStrike">
              <a:solidFill>
                <a:srgbClr val="000000"/>
              </a:solidFill>
              <a:uFillTx/>
              <a:latin typeface="Arial"/>
            </a:endParaRPr>
          </a:p>
          <a:p>
            <a:pPr marL="228600" indent="-227160">
              <a:lnSpc>
                <a:spcPct val="90000"/>
              </a:lnSpc>
              <a:spcBef>
                <a:spcPts val="1001"/>
              </a:spcBef>
              <a:buClr>
                <a:srgbClr val="252525"/>
              </a:buClr>
              <a:buFont typeface="Arial"/>
              <a:buChar char="•"/>
            </a:pPr>
            <a:r>
              <a:rPr lang="tr-TR" sz="1300" b="0" i="1" u="none" strike="noStrike">
                <a:solidFill>
                  <a:srgbClr val="252525"/>
                </a:solidFill>
                <a:uFillTx/>
                <a:latin typeface="Calibri"/>
                <a:ea typeface="Calibri"/>
              </a:rPr>
              <a:t>Ölçümünde  gaz analizi, 6 dakikalık yürüme testi,400 metre yürüme testi  kullanılır</a:t>
            </a:r>
            <a:endParaRPr lang="tr-TR" sz="1300" b="0" u="none" strike="noStrike">
              <a:solidFill>
                <a:srgbClr val="000000"/>
              </a:solidFill>
              <a:uFillTx/>
              <a:latin typeface="Arial"/>
            </a:endParaRPr>
          </a:p>
          <a:p>
            <a:pPr marL="228600" indent="-227160">
              <a:lnSpc>
                <a:spcPct val="90000"/>
              </a:lnSpc>
              <a:spcBef>
                <a:spcPts val="1001"/>
              </a:spcBef>
              <a:buClr>
                <a:srgbClr val="252525"/>
              </a:buClr>
              <a:buFont typeface="Arial"/>
              <a:buChar char="•"/>
            </a:pPr>
            <a:r>
              <a:rPr lang="tr-TR" sz="2000" b="0" u="none" strike="noStrike">
                <a:solidFill>
                  <a:srgbClr val="252525"/>
                </a:solidFill>
                <a:uFillTx/>
                <a:latin typeface="Calibri"/>
                <a:ea typeface="Calibri"/>
              </a:rPr>
              <a:t>Ortalama  bir erişkinde 1 MET yaklaşık  1 kal/kg/saat ‘e denk gelir.  Yani 70 kg ağırlığında bir erişkin oturur veya uyurken  saatte yaklaşık 70 kalori harcamaktadır . </a:t>
            </a:r>
            <a:endParaRPr lang="tr-TR" sz="2000" b="0" u="none" strike="noStrike">
              <a:solidFill>
                <a:srgbClr val="000000"/>
              </a:solidFill>
              <a:uFillTx/>
              <a:latin typeface="Arial"/>
            </a:endParaRPr>
          </a:p>
          <a:p>
            <a:pPr>
              <a:lnSpc>
                <a:spcPct val="90000"/>
              </a:lnSpc>
              <a:spcBef>
                <a:spcPts val="1001"/>
              </a:spcBef>
            </a:pPr>
            <a:endParaRPr lang="tr-TR" sz="1800" b="0" u="none" strike="noStrike">
              <a:solidFill>
                <a:srgbClr val="000000"/>
              </a:solidFill>
              <a:uFillTx/>
              <a:latin typeface="Arial"/>
            </a:endParaRPr>
          </a:p>
          <a:p>
            <a:pPr>
              <a:lnSpc>
                <a:spcPct val="90000"/>
              </a:lnSpc>
              <a:spcBef>
                <a:spcPts val="1001"/>
              </a:spcBef>
            </a:pPr>
            <a:endParaRPr lang="tr-TR" sz="2400" b="0" u="none" strike="noStrike">
              <a:solidFill>
                <a:srgbClr val="000000"/>
              </a:solidFill>
              <a:uFillTx/>
              <a:latin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 name="Dikdörtgen 328"/>
          <p:cNvSpPr/>
          <p:nvPr/>
        </p:nvSpPr>
        <p:spPr>
          <a:xfrm>
            <a:off x="540000" y="900000"/>
            <a:ext cx="9359280" cy="4679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tr-TR" sz="3200" b="0" u="none" strike="noStrike">
                <a:solidFill>
                  <a:srgbClr val="000000"/>
                </a:solidFill>
                <a:uFillTx/>
                <a:latin typeface="Calibri"/>
                <a:ea typeface="AGaramondPro-Regular"/>
              </a:rPr>
              <a:t>Egzersiz temposu ?</a:t>
            </a:r>
            <a:endParaRPr lang="tr-TR" sz="3200" b="0" u="none" strike="noStrike">
              <a:solidFill>
                <a:srgbClr val="000000"/>
              </a:solidFill>
              <a:uFillTx/>
              <a:latin typeface="Arial"/>
            </a:endParaRPr>
          </a:p>
          <a:p>
            <a:pPr>
              <a:lnSpc>
                <a:spcPct val="100000"/>
              </a:lnSpc>
            </a:pPr>
            <a:endParaRPr lang="tr-TR" sz="2200" b="0" u="none" strike="noStrike">
              <a:solidFill>
                <a:srgbClr val="000000"/>
              </a:solidFill>
              <a:uFillTx/>
              <a:latin typeface="Arial"/>
            </a:endParaRPr>
          </a:p>
          <a:p>
            <a:pPr>
              <a:lnSpc>
                <a:spcPct val="100000"/>
              </a:lnSpc>
            </a:pPr>
            <a:endParaRPr lang="tr-TR" sz="2200" b="0" u="none" strike="noStrike">
              <a:solidFill>
                <a:srgbClr val="000000"/>
              </a:solidFill>
              <a:uFillTx/>
              <a:latin typeface="Arial"/>
            </a:endParaRPr>
          </a:p>
          <a:p>
            <a:pPr>
              <a:lnSpc>
                <a:spcPct val="100000"/>
              </a:lnSpc>
            </a:pPr>
            <a:r>
              <a:rPr lang="tr-TR" sz="2200" b="0" u="none" strike="noStrike">
                <a:solidFill>
                  <a:srgbClr val="000000"/>
                </a:solidFill>
                <a:uFillTx/>
                <a:latin typeface="Calibri"/>
                <a:ea typeface="AGaramondPro-Regular"/>
              </a:rPr>
              <a:t>•Günlük pratikte bu yöntemlerle egzersiz temposunu belirlemek güçtür. Bu nedenle egzersiz  temposu pratik olarak konuşma testi ile belirlenebilmektedir. </a:t>
            </a:r>
            <a:endParaRPr lang="tr-TR" sz="2200" b="0" u="none" strike="noStrike">
              <a:solidFill>
                <a:srgbClr val="000000"/>
              </a:solidFill>
              <a:uFillTx/>
              <a:latin typeface="Arial"/>
            </a:endParaRPr>
          </a:p>
          <a:p>
            <a:pPr>
              <a:lnSpc>
                <a:spcPct val="100000"/>
              </a:lnSpc>
            </a:pPr>
            <a:endParaRPr lang="tr-TR" sz="2200" b="0" u="none" strike="noStrike">
              <a:solidFill>
                <a:srgbClr val="000000"/>
              </a:solidFill>
              <a:uFillTx/>
              <a:latin typeface="Arial"/>
            </a:endParaRPr>
          </a:p>
          <a:p>
            <a:pPr>
              <a:lnSpc>
                <a:spcPct val="100000"/>
              </a:lnSpc>
            </a:pPr>
            <a:r>
              <a:rPr lang="tr-TR" sz="2200" b="0" u="none" strike="noStrike">
                <a:solidFill>
                  <a:srgbClr val="000000"/>
                </a:solidFill>
                <a:uFillTx/>
                <a:latin typeface="Calibri"/>
                <a:ea typeface="AGaramondPro-Regular"/>
              </a:rPr>
              <a:t>•Eğer kişi egzersiz esnasında  rahatlıkla konuşabiliyor ve şarkı söyleyebiliyorsa egzersiz hafif tempoda, rahatlıkla konuşabiliyor fakat şarkı söyleyemiyorsa orta tempoda, ne konuşabiliyor ne de şarkı söyleyebiliyorsa  ağır tempodadır.</a:t>
            </a:r>
            <a:endParaRPr lang="tr-TR" sz="2200" b="0" u="none" strike="noStrike">
              <a:solidFill>
                <a:srgbClr val="000000"/>
              </a:solidFill>
              <a:uFillTx/>
              <a:latin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 name="CustomShape 1"/>
          <p:cNvSpPr/>
          <p:nvPr/>
        </p:nvSpPr>
        <p:spPr>
          <a:xfrm>
            <a:off x="1095840" y="1856880"/>
            <a:ext cx="10512720" cy="1322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tr-TR" sz="3600" b="1" u="none" strike="noStrike">
                <a:solidFill>
                  <a:srgbClr val="FF4000"/>
                </a:solidFill>
                <a:uFillTx/>
                <a:latin typeface="Calibri Light"/>
                <a:ea typeface="Calibri Light"/>
              </a:rPr>
              <a:t>EN İYİ EGZERSİZ,   BİREYİN </a:t>
            </a:r>
            <a:r>
              <a:rPr lang="tr-TR" sz="3600" b="1" u="sng" strike="noStrike">
                <a:solidFill>
                  <a:srgbClr val="FF4000"/>
                </a:solidFill>
                <a:uFillTx/>
                <a:latin typeface="Calibri Light"/>
                <a:ea typeface="Calibri Light"/>
              </a:rPr>
              <a:t>YAPABİLECEĞİ VE SÜRDÜREBİLECEĞİ</a:t>
            </a:r>
            <a:r>
              <a:rPr lang="tr-TR" sz="3600" b="1" u="none" strike="noStrike">
                <a:solidFill>
                  <a:srgbClr val="FF4000"/>
                </a:solidFill>
                <a:uFillTx/>
                <a:latin typeface="Calibri Light"/>
                <a:ea typeface="Calibri Light"/>
              </a:rPr>
              <a:t> EGZERSİZDİR.</a:t>
            </a:r>
            <a:endParaRPr lang="tr-TR" sz="3600" b="0" u="none" strike="noStrike">
              <a:solidFill>
                <a:srgbClr val="000000"/>
              </a:solidFill>
              <a:uFillTx/>
              <a:latin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 name="CustomShape 8"/>
          <p:cNvSpPr/>
          <p:nvPr/>
        </p:nvSpPr>
        <p:spPr>
          <a:xfrm>
            <a:off x="838080" y="900000"/>
            <a:ext cx="10512720" cy="1322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tr-TR" sz="4400" b="0" u="none" strike="noStrike">
                <a:solidFill>
                  <a:srgbClr val="000000"/>
                </a:solidFill>
                <a:uFillTx/>
                <a:latin typeface="Calibri Light"/>
                <a:ea typeface="Calibri Light"/>
              </a:rPr>
              <a:t>Tip 1 DM egzersiz ?</a:t>
            </a:r>
            <a:endParaRPr lang="tr-TR" sz="4400" b="0" u="none" strike="noStrike">
              <a:solidFill>
                <a:srgbClr val="000000"/>
              </a:solidFill>
              <a:uFillTx/>
              <a:latin typeface="Arial"/>
            </a:endParaRPr>
          </a:p>
          <a:p>
            <a:pPr>
              <a:lnSpc>
                <a:spcPct val="90000"/>
              </a:lnSpc>
            </a:pPr>
            <a:endParaRPr lang="tr-TR" sz="4400" b="0" u="none" strike="noStrike">
              <a:solidFill>
                <a:srgbClr val="000000"/>
              </a:solidFill>
              <a:uFillTx/>
              <a:latin typeface="Arial"/>
            </a:endParaRPr>
          </a:p>
          <a:p>
            <a:pPr>
              <a:lnSpc>
                <a:spcPct val="90000"/>
              </a:lnSpc>
            </a:pPr>
            <a:endParaRPr lang="tr-TR" sz="4400" b="0" u="none" strike="noStrike">
              <a:solidFill>
                <a:srgbClr val="000000"/>
              </a:solidFill>
              <a:uFillTx/>
              <a:latin typeface="Arial"/>
            </a:endParaRPr>
          </a:p>
        </p:txBody>
      </p:sp>
      <p:sp>
        <p:nvSpPr>
          <p:cNvPr id="332" name="CustomShape 9"/>
          <p:cNvSpPr/>
          <p:nvPr/>
        </p:nvSpPr>
        <p:spPr>
          <a:xfrm>
            <a:off x="838080" y="2130840"/>
            <a:ext cx="10512720" cy="4348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rmAutofit/>
          </a:bodyPr>
          <a:lstStyle/>
          <a:p>
            <a:pPr>
              <a:lnSpc>
                <a:spcPct val="90000"/>
              </a:lnSpc>
              <a:spcBef>
                <a:spcPts val="1001"/>
              </a:spcBef>
            </a:pPr>
            <a:endParaRPr lang="tr-TR" sz="2800" b="0" u="none" strike="noStrike">
              <a:solidFill>
                <a:srgbClr val="000000"/>
              </a:solidFill>
              <a:uFillTx/>
              <a:latin typeface="Arial"/>
            </a:endParaRPr>
          </a:p>
          <a:p>
            <a:pPr>
              <a:lnSpc>
                <a:spcPct val="90000"/>
              </a:lnSpc>
              <a:spcBef>
                <a:spcPts val="1001"/>
              </a:spcBef>
            </a:pPr>
            <a:endParaRPr lang="tr-TR" sz="2800" b="0" u="none" strike="noStrike">
              <a:solidFill>
                <a:srgbClr val="000000"/>
              </a:solidFill>
              <a:uFillTx/>
              <a:latin typeface="Arial"/>
            </a:endParaRPr>
          </a:p>
          <a:p>
            <a:pPr marL="228600" indent="-227160">
              <a:lnSpc>
                <a:spcPct val="90000"/>
              </a:lnSpc>
              <a:spcBef>
                <a:spcPts val="1001"/>
              </a:spcBef>
              <a:buClr>
                <a:srgbClr val="000000"/>
              </a:buClr>
              <a:buFont typeface="Arial"/>
              <a:buChar char="•"/>
            </a:pPr>
            <a:r>
              <a:rPr lang="tr-TR" sz="2800" b="0" u="none" strike="noStrike">
                <a:solidFill>
                  <a:srgbClr val="000000"/>
                </a:solidFill>
                <a:uFillTx/>
                <a:latin typeface="Calibri"/>
                <a:ea typeface="Calibri"/>
              </a:rPr>
              <a:t>Fiziksel aktivite,genel populasyonda olduğu gibi Tip 1 DM'li hastalar için de önemlidir.</a:t>
            </a:r>
            <a:endParaRPr lang="tr-TR" sz="2800" b="0" u="none" strike="noStrike">
              <a:solidFill>
                <a:srgbClr val="000000"/>
              </a:solidFill>
              <a:uFillTx/>
              <a:latin typeface="Arial"/>
            </a:endParaRPr>
          </a:p>
          <a:p>
            <a:pPr marL="228600" indent="-227160">
              <a:lnSpc>
                <a:spcPct val="90000"/>
              </a:lnSpc>
              <a:spcBef>
                <a:spcPts val="1001"/>
              </a:spcBef>
              <a:buClr>
                <a:srgbClr val="000000"/>
              </a:buClr>
              <a:buFont typeface="Arial"/>
              <a:buChar char="•"/>
            </a:pPr>
            <a:r>
              <a:rPr lang="tr-TR" sz="2800" b="0" u="sng" strike="noStrike">
                <a:solidFill>
                  <a:srgbClr val="000000"/>
                </a:solidFill>
                <a:uFillTx/>
                <a:latin typeface="Calibri"/>
                <a:ea typeface="Calibri"/>
              </a:rPr>
              <a:t>Fakat kan glukozu regülasyonu ve diyabetik komplikasyonların önlenmesindeki rolü Tip 2 DM de olduğu gibi net değildir.</a:t>
            </a:r>
            <a:endParaRPr lang="tr-TR" sz="2800" b="0" u="none" strike="noStrike">
              <a:solidFill>
                <a:srgbClr val="000000"/>
              </a:solidFill>
              <a:uFillTx/>
              <a:latin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 name="Dikdörtgen 338"/>
          <p:cNvSpPr/>
          <p:nvPr/>
        </p:nvSpPr>
        <p:spPr>
          <a:xfrm>
            <a:off x="540000" y="540000"/>
            <a:ext cx="10619280" cy="5579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tr-TR" sz="2200" b="0" u="none" strike="noStrike">
              <a:solidFill>
                <a:srgbClr val="000000"/>
              </a:solidFill>
              <a:uFillTx/>
              <a:latin typeface="Arial"/>
            </a:endParaRPr>
          </a:p>
          <a:p>
            <a:pPr>
              <a:lnSpc>
                <a:spcPct val="100000"/>
              </a:lnSpc>
            </a:pPr>
            <a:endParaRPr lang="tr-TR" sz="2200" b="0" u="none" strike="noStrike">
              <a:solidFill>
                <a:srgbClr val="000000"/>
              </a:solidFill>
              <a:uFillTx/>
              <a:latin typeface="Arial"/>
            </a:endParaRPr>
          </a:p>
          <a:p>
            <a:pPr>
              <a:lnSpc>
                <a:spcPct val="100000"/>
              </a:lnSpc>
            </a:pPr>
            <a:r>
              <a:rPr lang="tr-TR" sz="2400" b="0" u="none" strike="noStrike">
                <a:solidFill>
                  <a:srgbClr val="000000"/>
                </a:solidFill>
                <a:uFillTx/>
                <a:latin typeface="Calibri"/>
                <a:ea typeface="MyriadPro-Regular"/>
              </a:rPr>
              <a:t>Tüm tip 1 diyabetlilere egzersiz önerilmelidir. (TEMD ) </a:t>
            </a:r>
            <a:endParaRPr lang="tr-TR" sz="2400" b="0" u="none" strike="noStrike">
              <a:solidFill>
                <a:srgbClr val="000000"/>
              </a:solidFill>
              <a:uFillTx/>
              <a:latin typeface="Arial"/>
            </a:endParaRPr>
          </a:p>
          <a:p>
            <a:pPr>
              <a:lnSpc>
                <a:spcPct val="100000"/>
              </a:lnSpc>
            </a:pPr>
            <a:endParaRPr lang="tr-TR" sz="2200" b="0" u="none" strike="noStrike">
              <a:solidFill>
                <a:srgbClr val="000000"/>
              </a:solidFill>
              <a:uFillTx/>
              <a:latin typeface="Arial"/>
            </a:endParaRPr>
          </a:p>
          <a:p>
            <a:pPr>
              <a:lnSpc>
                <a:spcPct val="100000"/>
              </a:lnSpc>
            </a:pPr>
            <a:endParaRPr lang="tr-TR" sz="2200" b="0" u="none" strike="noStrike">
              <a:solidFill>
                <a:srgbClr val="000000"/>
              </a:solidFill>
              <a:uFillTx/>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 name="CustomShape 1"/>
          <p:cNvSpPr/>
          <p:nvPr/>
        </p:nvSpPr>
        <p:spPr>
          <a:xfrm>
            <a:off x="838080" y="365040"/>
            <a:ext cx="10512720" cy="1322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tr-TR" sz="4400" b="0" u="none" strike="noStrike">
                <a:solidFill>
                  <a:srgbClr val="000000"/>
                </a:solidFill>
                <a:uFillTx/>
                <a:latin typeface="Calibri Light"/>
                <a:ea typeface="DejaVu Sans"/>
              </a:rPr>
              <a:t>Tıpta egzersizin tarihi </a:t>
            </a:r>
            <a:endParaRPr lang="tr-TR" sz="4400" b="0" u="none" strike="noStrike">
              <a:solidFill>
                <a:srgbClr val="000000"/>
              </a:solidFill>
              <a:uFillTx/>
              <a:latin typeface="Arial"/>
            </a:endParaRPr>
          </a:p>
        </p:txBody>
      </p:sp>
      <p:sp>
        <p:nvSpPr>
          <p:cNvPr id="300" name="CustomShape 2"/>
          <p:cNvSpPr/>
          <p:nvPr/>
        </p:nvSpPr>
        <p:spPr>
          <a:xfrm>
            <a:off x="838080" y="1825560"/>
            <a:ext cx="10512720" cy="4348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rmAutofit/>
          </a:bodyPr>
          <a:lstStyle/>
          <a:p>
            <a:pPr marL="228600" indent="-227160">
              <a:lnSpc>
                <a:spcPct val="90000"/>
              </a:lnSpc>
              <a:spcBef>
                <a:spcPts val="1001"/>
              </a:spcBef>
              <a:buClr>
                <a:srgbClr val="000000"/>
              </a:buClr>
              <a:buFont typeface="Arial"/>
              <a:buChar char="•"/>
            </a:pPr>
            <a:r>
              <a:rPr lang="tr-TR" sz="2800" b="0" u="none" strike="noStrike">
                <a:solidFill>
                  <a:srgbClr val="000000"/>
                </a:solidFill>
                <a:uFillTx/>
                <a:latin typeface="Calibri"/>
                <a:ea typeface="Calibri"/>
              </a:rPr>
              <a:t>Egzersizin tıbbın bir parçası olduğu fikri yeni değildir. </a:t>
            </a:r>
            <a:endParaRPr lang="tr-TR" sz="2800" b="0" u="none" strike="noStrike">
              <a:solidFill>
                <a:srgbClr val="000000"/>
              </a:solidFill>
              <a:uFillTx/>
              <a:latin typeface="Arial"/>
            </a:endParaRPr>
          </a:p>
          <a:p>
            <a:pPr marL="228600" indent="-227160">
              <a:lnSpc>
                <a:spcPct val="90000"/>
              </a:lnSpc>
              <a:spcBef>
                <a:spcPts val="1001"/>
              </a:spcBef>
              <a:buClr>
                <a:srgbClr val="000000"/>
              </a:buClr>
              <a:buFont typeface="Arial"/>
              <a:buChar char="•"/>
            </a:pPr>
            <a:r>
              <a:rPr lang="tr-TR" sz="2800" b="0" u="none" strike="noStrike">
                <a:solidFill>
                  <a:srgbClr val="000000"/>
                </a:solidFill>
                <a:uFillTx/>
                <a:latin typeface="Calibri"/>
                <a:ea typeface="Calibri"/>
              </a:rPr>
              <a:t>Ana akım batı tıbbı, 20.yüzyıl başlarında hasta tedavisini  ön plana almadan önce,hekimlerin görevlerinin önemli parçasını koruyucu hekimlik oluşturmaktaydı.</a:t>
            </a:r>
            <a:endParaRPr lang="tr-TR" sz="2800" b="0" u="none" strike="noStrike">
              <a:solidFill>
                <a:srgbClr val="000000"/>
              </a:solidFill>
              <a:uFillTx/>
              <a:latin typeface="Arial"/>
            </a:endParaRPr>
          </a:p>
          <a:p>
            <a:pPr marL="228600" indent="-227160">
              <a:lnSpc>
                <a:spcPct val="90000"/>
              </a:lnSpc>
              <a:spcBef>
                <a:spcPts val="1001"/>
              </a:spcBef>
              <a:buClr>
                <a:srgbClr val="000000"/>
              </a:buClr>
              <a:buFont typeface="Arial"/>
              <a:buChar char="•"/>
            </a:pPr>
            <a:r>
              <a:rPr lang="tr-TR" sz="2800" b="0" u="none" strike="noStrike">
                <a:solidFill>
                  <a:srgbClr val="000000"/>
                </a:solidFill>
                <a:uFillTx/>
                <a:latin typeface="Calibri"/>
                <a:ea typeface="Calibri"/>
              </a:rPr>
              <a:t>Hastalıktan ziyade sağlığı korumanın  ön plana alınması yaklaşımı ,antik dünyanın iki önemli hekimine kadar uzanır. </a:t>
            </a:r>
            <a:endParaRPr lang="tr-TR" sz="2800" b="0" u="none" strike="noStrike">
              <a:solidFill>
                <a:srgbClr val="000000"/>
              </a:solidFill>
              <a:uFillTx/>
              <a:latin typeface="Arial"/>
            </a:endParaRPr>
          </a:p>
          <a:p>
            <a:pPr marL="228600" indent="-227160">
              <a:lnSpc>
                <a:spcPct val="90000"/>
              </a:lnSpc>
              <a:spcBef>
                <a:spcPts val="1001"/>
              </a:spcBef>
              <a:buClr>
                <a:srgbClr val="000000"/>
              </a:buClr>
              <a:buFont typeface="Arial"/>
              <a:buChar char="•"/>
            </a:pPr>
            <a:r>
              <a:rPr lang="tr-TR" sz="2800" b="0" u="none" strike="noStrike">
                <a:solidFill>
                  <a:srgbClr val="000000"/>
                </a:solidFill>
                <a:uFillTx/>
                <a:latin typeface="Calibri"/>
                <a:ea typeface="Calibri"/>
              </a:rPr>
              <a:t>Hipokrat( MÖ 460-370) ve Galen(MÖ 129-210 ).</a:t>
            </a:r>
            <a:endParaRPr lang="tr-TR" sz="2800" b="0" u="none" strike="noStrike">
              <a:solidFill>
                <a:srgbClr val="000000"/>
              </a:solidFill>
              <a:uFillTx/>
              <a:latin typeface="Arial"/>
            </a:endParaRPr>
          </a:p>
          <a:p>
            <a:pPr>
              <a:lnSpc>
                <a:spcPct val="90000"/>
              </a:lnSpc>
              <a:spcBef>
                <a:spcPts val="1001"/>
              </a:spcBef>
            </a:pPr>
            <a:endParaRPr lang="tr-TR" sz="2800" b="0" u="none" strike="noStrike">
              <a:solidFill>
                <a:srgbClr val="000000"/>
              </a:solidFill>
              <a:uFillTx/>
              <a:latin typeface="Arial"/>
            </a:endParaRPr>
          </a:p>
          <a:p>
            <a:pPr>
              <a:lnSpc>
                <a:spcPct val="90000"/>
              </a:lnSpc>
              <a:spcBef>
                <a:spcPts val="1001"/>
              </a:spcBef>
            </a:pPr>
            <a:endParaRPr lang="tr-TR" sz="2800" b="0" u="none" strike="noStrike">
              <a:solidFill>
                <a:srgbClr val="000000"/>
              </a:solidFill>
              <a:uFillTx/>
              <a:latin typeface="Arial"/>
            </a:endParaRPr>
          </a:p>
          <a:p>
            <a:pPr>
              <a:lnSpc>
                <a:spcPct val="90000"/>
              </a:lnSpc>
              <a:spcBef>
                <a:spcPts val="1001"/>
              </a:spcBef>
            </a:pPr>
            <a:endParaRPr lang="tr-TR" sz="2800" b="0" u="none" strike="noStrike">
              <a:solidFill>
                <a:srgbClr val="000000"/>
              </a:solidFill>
              <a:uFillTx/>
              <a:latin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2" name="İçerik Yer Tutucusu 3" descr="metin, giyim, insan yüzü, ekran görüntüsü içeren bir resim&#10;&#10;Açıklama otomatik olarak oluşturuldu"/>
          <p:cNvPicPr/>
          <p:nvPr/>
        </p:nvPicPr>
        <p:blipFill>
          <a:blip r:embed="rId2"/>
          <a:stretch/>
        </p:blipFill>
        <p:spPr>
          <a:xfrm>
            <a:off x="267840" y="600480"/>
            <a:ext cx="11642760" cy="5130720"/>
          </a:xfrm>
          <a:prstGeom prst="rect">
            <a:avLst/>
          </a:prstGeom>
          <a:noFill/>
          <a:ln w="0">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9" name="CustomShape 1"/>
          <p:cNvSpPr/>
          <p:nvPr/>
        </p:nvSpPr>
        <p:spPr>
          <a:xfrm>
            <a:off x="838080" y="1825560"/>
            <a:ext cx="10512720" cy="4348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rmAutofit/>
          </a:bodyPr>
          <a:lstStyle/>
          <a:p>
            <a:pPr marL="228600" indent="-227160">
              <a:lnSpc>
                <a:spcPct val="90000"/>
              </a:lnSpc>
              <a:spcBef>
                <a:spcPts val="1001"/>
              </a:spcBef>
              <a:buClr>
                <a:srgbClr val="000000"/>
              </a:buClr>
              <a:buFont typeface="Arial"/>
              <a:buChar char="•"/>
            </a:pPr>
            <a:r>
              <a:rPr lang="tr-TR" sz="2800" b="0" u="none" strike="noStrike">
                <a:solidFill>
                  <a:srgbClr val="000000"/>
                </a:solidFill>
                <a:uFillTx/>
                <a:latin typeface="Calibri"/>
                <a:ea typeface="Calibri"/>
              </a:rPr>
              <a:t>Diyabetli hastalar aerobik ve direnç egzersizlerini </a:t>
            </a:r>
            <a:r>
              <a:rPr lang="tr-TR" sz="2800" b="0" u="sng" strike="noStrike">
                <a:solidFill>
                  <a:srgbClr val="000000"/>
                </a:solidFill>
                <a:uFillTx/>
                <a:latin typeface="Calibri"/>
                <a:ea typeface="Calibri"/>
              </a:rPr>
              <a:t>düzenli</a:t>
            </a:r>
            <a:r>
              <a:rPr lang="tr-TR" sz="2800" b="0" u="none" strike="noStrike">
                <a:solidFill>
                  <a:srgbClr val="000000"/>
                </a:solidFill>
                <a:uFillTx/>
                <a:latin typeface="Calibri"/>
                <a:ea typeface="Calibri"/>
              </a:rPr>
              <a:t> olarak yapmalıdırlar. </a:t>
            </a:r>
            <a:endParaRPr lang="tr-TR" sz="2800" b="0" u="none" strike="noStrike">
              <a:solidFill>
                <a:srgbClr val="000000"/>
              </a:solidFill>
              <a:uFillTx/>
              <a:latin typeface="Arial"/>
            </a:endParaRPr>
          </a:p>
          <a:p>
            <a:pPr marL="228600" indent="-227160">
              <a:lnSpc>
                <a:spcPct val="90000"/>
              </a:lnSpc>
              <a:spcBef>
                <a:spcPts val="1001"/>
              </a:spcBef>
              <a:buClr>
                <a:srgbClr val="000000"/>
              </a:buClr>
              <a:buFont typeface="Arial"/>
              <a:buChar char="•"/>
            </a:pPr>
            <a:r>
              <a:rPr lang="tr-TR" sz="2800" b="0" u="none" strike="noStrike">
                <a:solidFill>
                  <a:srgbClr val="000000"/>
                </a:solidFill>
                <a:uFillTx/>
                <a:latin typeface="Calibri"/>
                <a:ea typeface="Calibri"/>
              </a:rPr>
              <a:t>Fiziksel aktivite ve egzersiz, </a:t>
            </a:r>
            <a:r>
              <a:rPr lang="tr-TR" sz="2800" b="0" u="sng" strike="noStrike">
                <a:solidFill>
                  <a:srgbClr val="000000"/>
                </a:solidFill>
                <a:uFillTx/>
                <a:latin typeface="Calibri"/>
                <a:ea typeface="Calibri"/>
              </a:rPr>
              <a:t> diyabet gelişme riski olan veya diyabetli olan herkese</a:t>
            </a:r>
            <a:r>
              <a:rPr lang="tr-TR" sz="2800" b="0" u="none" strike="noStrike">
                <a:solidFill>
                  <a:srgbClr val="000000"/>
                </a:solidFill>
                <a:uFillTx/>
                <a:latin typeface="Calibri"/>
                <a:ea typeface="Calibri"/>
              </a:rPr>
              <a:t> genel sağlığın bir parçası olarak önerilmektedir.</a:t>
            </a:r>
            <a:endParaRPr lang="tr-TR" sz="2800" b="0" u="none" strike="noStrike">
              <a:solidFill>
                <a:srgbClr val="000000"/>
              </a:solidFill>
              <a:uFillTx/>
              <a:latin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 name="CustomShape 1"/>
          <p:cNvSpPr/>
          <p:nvPr/>
        </p:nvSpPr>
        <p:spPr>
          <a:xfrm>
            <a:off x="838080" y="365040"/>
            <a:ext cx="10512720" cy="1322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tr-TR" sz="1800" b="0" u="none" strike="noStrike">
              <a:solidFill>
                <a:srgbClr val="000000"/>
              </a:solidFill>
              <a:uFillTx/>
              <a:latin typeface="Arial"/>
              <a:ea typeface="DejaVu Sans"/>
            </a:endParaRPr>
          </a:p>
        </p:txBody>
      </p:sp>
      <p:sp>
        <p:nvSpPr>
          <p:cNvPr id="351" name="CustomShape 2"/>
          <p:cNvSpPr/>
          <p:nvPr/>
        </p:nvSpPr>
        <p:spPr>
          <a:xfrm>
            <a:off x="900000" y="900000"/>
            <a:ext cx="10512720" cy="4348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rmAutofit lnSpcReduction="9999"/>
          </a:bodyPr>
          <a:lstStyle/>
          <a:p>
            <a:pPr marL="228600" indent="-227160">
              <a:lnSpc>
                <a:spcPct val="90000"/>
              </a:lnSpc>
              <a:spcBef>
                <a:spcPts val="1001"/>
              </a:spcBef>
              <a:buClr>
                <a:srgbClr val="000000"/>
              </a:buClr>
              <a:buFont typeface="Arial"/>
              <a:buChar char="•"/>
            </a:pPr>
            <a:r>
              <a:rPr lang="tr-TR" sz="2800" b="0" u="none" strike="noStrike">
                <a:solidFill>
                  <a:srgbClr val="000000"/>
                </a:solidFill>
                <a:uFillTx/>
                <a:latin typeface="Arial"/>
                <a:ea typeface="DejaVu Sans"/>
              </a:rPr>
              <a:t>Standards of care in diabetes</a:t>
            </a:r>
            <a:r>
              <a:rPr lang="tr-TR" sz="2400" b="0" u="none" strike="noStrike">
                <a:solidFill>
                  <a:srgbClr val="000000"/>
                </a:solidFill>
                <a:uFillTx/>
                <a:latin typeface="Arial"/>
                <a:ea typeface="DejaVu Sans"/>
              </a:rPr>
              <a:t>  önerileri </a:t>
            </a:r>
            <a:endParaRPr lang="tr-TR" sz="2400" b="0" u="none" strike="noStrike">
              <a:solidFill>
                <a:srgbClr val="000000"/>
              </a:solidFill>
              <a:uFillTx/>
              <a:latin typeface="Arial"/>
            </a:endParaRPr>
          </a:p>
          <a:p>
            <a:pPr>
              <a:lnSpc>
                <a:spcPct val="90000"/>
              </a:lnSpc>
              <a:spcBef>
                <a:spcPts val="1001"/>
              </a:spcBef>
            </a:pPr>
            <a:endParaRPr lang="tr-TR" sz="2400" b="0" u="none" strike="noStrike">
              <a:solidFill>
                <a:srgbClr val="000000"/>
              </a:solidFill>
              <a:uFillTx/>
              <a:latin typeface="Arial"/>
            </a:endParaRPr>
          </a:p>
          <a:p>
            <a:pPr marL="228600" indent="-227160">
              <a:lnSpc>
                <a:spcPct val="90000"/>
              </a:lnSpc>
              <a:spcBef>
                <a:spcPts val="1001"/>
              </a:spcBef>
              <a:buClr>
                <a:srgbClr val="000000"/>
              </a:buClr>
              <a:buFont typeface="Arial"/>
              <a:buChar char="•"/>
            </a:pPr>
            <a:r>
              <a:rPr lang="tr-TR" sz="2800" b="0" u="none" strike="noStrike">
                <a:solidFill>
                  <a:srgbClr val="000000"/>
                </a:solidFill>
                <a:uFillTx/>
                <a:latin typeface="Calibri"/>
                <a:ea typeface="Calibri"/>
              </a:rPr>
              <a:t>Tip 1 DM (C) ve Tip 2 DM  (B) çoğu erişkin,haftada en az 150 dakika orta-şiddetli yoğunlukta aerobik aktivite,haftada 3 gün olacak şekilde,ardışık &gt;2 gün aktivitesiz olmayacak şekilde  egzersiz yapmalıdır .</a:t>
            </a:r>
            <a:endParaRPr lang="tr-TR" sz="2800" b="0" u="none" strike="noStrike">
              <a:solidFill>
                <a:srgbClr val="000000"/>
              </a:solidFill>
              <a:uFillTx/>
              <a:latin typeface="Arial"/>
            </a:endParaRPr>
          </a:p>
          <a:p>
            <a:pPr marL="228600" indent="-227160">
              <a:lnSpc>
                <a:spcPct val="90000"/>
              </a:lnSpc>
              <a:spcBef>
                <a:spcPts val="1001"/>
              </a:spcBef>
              <a:buClr>
                <a:srgbClr val="000000"/>
              </a:buClr>
              <a:buFont typeface="Arial"/>
              <a:buChar char="•"/>
            </a:pPr>
            <a:r>
              <a:rPr lang="tr-TR" sz="2800" b="0" u="none" strike="noStrike">
                <a:solidFill>
                  <a:srgbClr val="000000"/>
                </a:solidFill>
                <a:uFillTx/>
                <a:latin typeface="Calibri"/>
                <a:ea typeface="Calibri"/>
              </a:rPr>
              <a:t>Tip 1DM (C) ve Tip 2 DM (B) hastalarına,haftada 2-3 seans,ardışık olmayan günlerde direnç egzersiz önerilmektedir.</a:t>
            </a:r>
            <a:endParaRPr lang="tr-TR" sz="2800" b="0" u="none" strike="noStrike">
              <a:solidFill>
                <a:srgbClr val="000000"/>
              </a:solidFill>
              <a:uFillTx/>
              <a:latin typeface="Arial"/>
            </a:endParaRPr>
          </a:p>
          <a:p>
            <a:pPr marL="228600" indent="-227160">
              <a:lnSpc>
                <a:spcPct val="90000"/>
              </a:lnSpc>
              <a:spcBef>
                <a:spcPts val="1001"/>
              </a:spcBef>
              <a:buClr>
                <a:srgbClr val="000000"/>
              </a:buClr>
              <a:buFont typeface="Arial"/>
              <a:buChar char="•"/>
            </a:pPr>
            <a:r>
              <a:rPr lang="tr-TR" sz="2800" b="0" u="none" strike="noStrike">
                <a:solidFill>
                  <a:srgbClr val="000000"/>
                </a:solidFill>
                <a:uFillTx/>
                <a:latin typeface="Calibri"/>
                <a:ea typeface="Calibri"/>
              </a:rPr>
              <a:t>Tüm erişkinler özellikle de Tip 2 DM'li  hastalar,sedanter geçirilen günlük zamanı azaltmalıdırlar.(B) 30 dakikadan fazla hareketsiz oturmaktan kaçınmaları önerilmektedir.</a:t>
            </a:r>
            <a:endParaRPr lang="tr-TR" sz="2800" b="0" u="none" strike="noStrike">
              <a:solidFill>
                <a:srgbClr val="000000"/>
              </a:solidFill>
              <a:uFillTx/>
              <a:latin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 name="Dikdörtgen 351"/>
          <p:cNvSpPr/>
          <p:nvPr/>
        </p:nvSpPr>
        <p:spPr>
          <a:xfrm>
            <a:off x="540000" y="900000"/>
            <a:ext cx="9719280" cy="4679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90000"/>
              </a:lnSpc>
            </a:pPr>
            <a:r>
              <a:rPr lang="tr-TR" sz="4400" b="0" u="none" strike="noStrike">
                <a:solidFill>
                  <a:srgbClr val="000000"/>
                </a:solidFill>
                <a:uFillTx/>
                <a:latin typeface="Calibri Light"/>
                <a:ea typeface="DejaVu Sans"/>
              </a:rPr>
              <a:t>Egzersize nasıl başlayalım ?</a:t>
            </a:r>
            <a:endParaRPr lang="tr-TR" sz="4400" b="0" u="none" strike="noStrike">
              <a:solidFill>
                <a:srgbClr val="000000"/>
              </a:solidFill>
              <a:uFillTx/>
              <a:latin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 name="CustomShape 14"/>
          <p:cNvSpPr/>
          <p:nvPr/>
        </p:nvSpPr>
        <p:spPr>
          <a:xfrm>
            <a:off x="838080" y="365040"/>
            <a:ext cx="10512720" cy="1322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endParaRPr lang="tr-TR" sz="1800" b="0" u="none" strike="noStrike">
              <a:solidFill>
                <a:srgbClr val="000000"/>
              </a:solidFill>
              <a:uFillTx/>
              <a:latin typeface="Arial"/>
              <a:ea typeface="DejaVu Sans"/>
            </a:endParaRPr>
          </a:p>
        </p:txBody>
      </p:sp>
      <p:sp>
        <p:nvSpPr>
          <p:cNvPr id="356" name="CustomShape 15"/>
          <p:cNvSpPr/>
          <p:nvPr/>
        </p:nvSpPr>
        <p:spPr>
          <a:xfrm>
            <a:off x="720000" y="900000"/>
            <a:ext cx="10512720" cy="4348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rmAutofit/>
          </a:bodyPr>
          <a:lstStyle/>
          <a:p>
            <a:pPr marL="228600" indent="-227160">
              <a:lnSpc>
                <a:spcPct val="90000"/>
              </a:lnSpc>
              <a:spcBef>
                <a:spcPts val="1001"/>
              </a:spcBef>
              <a:buClr>
                <a:srgbClr val="252525"/>
              </a:buClr>
              <a:buFont typeface="Arial"/>
              <a:buChar char="•"/>
            </a:pPr>
            <a:r>
              <a:rPr lang="tr-TR" sz="4400" b="0" u="none" strike="noStrike">
                <a:solidFill>
                  <a:srgbClr val="000000"/>
                </a:solidFill>
                <a:uFillTx/>
                <a:latin typeface="Calibri Light"/>
                <a:ea typeface="DejaVu Sans"/>
              </a:rPr>
              <a:t>Egzersize nasıl başlayalım ?</a:t>
            </a:r>
            <a:endParaRPr lang="tr-TR" sz="4400" b="0" u="none" strike="noStrike">
              <a:solidFill>
                <a:srgbClr val="000000"/>
              </a:solidFill>
              <a:uFillTx/>
              <a:latin typeface="Arial"/>
            </a:endParaRPr>
          </a:p>
          <a:p>
            <a:pPr>
              <a:lnSpc>
                <a:spcPct val="90000"/>
              </a:lnSpc>
              <a:spcBef>
                <a:spcPts val="1001"/>
              </a:spcBef>
            </a:pPr>
            <a:endParaRPr lang="tr-TR" sz="4400" b="0" u="none" strike="noStrike">
              <a:solidFill>
                <a:srgbClr val="000000"/>
              </a:solidFill>
              <a:uFillTx/>
              <a:latin typeface="Arial"/>
            </a:endParaRPr>
          </a:p>
          <a:p>
            <a:pPr>
              <a:lnSpc>
                <a:spcPct val="90000"/>
              </a:lnSpc>
              <a:spcBef>
                <a:spcPts val="1001"/>
              </a:spcBef>
            </a:pPr>
            <a:endParaRPr lang="tr-TR" sz="2400" b="0" u="none" strike="noStrike">
              <a:solidFill>
                <a:srgbClr val="000000"/>
              </a:solidFill>
              <a:uFillTx/>
              <a:latin typeface="Arial"/>
            </a:endParaRPr>
          </a:p>
          <a:p>
            <a:pPr>
              <a:lnSpc>
                <a:spcPct val="90000"/>
              </a:lnSpc>
              <a:spcBef>
                <a:spcPts val="1001"/>
              </a:spcBef>
            </a:pPr>
            <a:endParaRPr lang="tr-TR" sz="2400" b="0" u="none" strike="noStrike">
              <a:solidFill>
                <a:srgbClr val="000000"/>
              </a:solidFill>
              <a:uFillTx/>
              <a:latin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 name="Dikdörtgen 356"/>
          <p:cNvSpPr/>
          <p:nvPr/>
        </p:nvSpPr>
        <p:spPr>
          <a:xfrm>
            <a:off x="1440000" y="1260720"/>
            <a:ext cx="10979280" cy="5039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tr-TR" sz="3600" b="0" u="none" strike="noStrike">
                <a:solidFill>
                  <a:srgbClr val="000000"/>
                </a:solidFill>
                <a:uFillTx/>
                <a:latin typeface="Arial"/>
                <a:ea typeface="DejaVu Sans"/>
              </a:rPr>
              <a:t>Egzersiz stres testi ? </a:t>
            </a:r>
            <a:endParaRPr lang="tr-TR" sz="3600" b="0" u="none" strike="noStrike">
              <a:solidFill>
                <a:srgbClr val="000000"/>
              </a:solidFill>
              <a:uFillTx/>
              <a:latin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 name="Dikdörtgen 357"/>
          <p:cNvSpPr/>
          <p:nvPr/>
        </p:nvSpPr>
        <p:spPr>
          <a:xfrm>
            <a:off x="180000" y="360000"/>
            <a:ext cx="10438920" cy="5938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tr-TR" sz="2100" b="0" u="sng" strike="noStrike">
                <a:solidFill>
                  <a:srgbClr val="000000"/>
                </a:solidFill>
                <a:uFillTx/>
                <a:latin typeface="Arial"/>
                <a:ea typeface="DejaVu Sans"/>
              </a:rPr>
              <a:t>Amerikan Spor Hekimliği Koleji (ACSM) </a:t>
            </a:r>
            <a:r>
              <a:rPr lang="tr-TR" sz="1800" b="0" u="none" strike="noStrike">
                <a:solidFill>
                  <a:srgbClr val="000000"/>
                </a:solidFill>
                <a:uFillTx/>
                <a:latin typeface="Arial"/>
                <a:ea typeface="DejaVu Sans"/>
              </a:rPr>
              <a:t> </a:t>
            </a:r>
            <a:endParaRPr lang="tr-TR" sz="1800" b="0" u="none" strike="noStrike">
              <a:solidFill>
                <a:srgbClr val="000000"/>
              </a:solidFill>
              <a:uFillTx/>
              <a:latin typeface="Arial"/>
            </a:endParaRPr>
          </a:p>
          <a:p>
            <a:pPr>
              <a:lnSpc>
                <a:spcPct val="100000"/>
              </a:lnSpc>
            </a:pPr>
            <a:endParaRPr lang="tr-TR" sz="2200" b="0" u="none" strike="noStrike">
              <a:solidFill>
                <a:srgbClr val="000000"/>
              </a:solidFill>
              <a:uFillTx/>
              <a:latin typeface="Arial"/>
            </a:endParaRPr>
          </a:p>
          <a:p>
            <a:pPr>
              <a:lnSpc>
                <a:spcPct val="100000"/>
              </a:lnSpc>
            </a:pPr>
            <a:r>
              <a:rPr lang="tr-TR" sz="2200" b="0" u="none" strike="noStrike">
                <a:solidFill>
                  <a:srgbClr val="000000"/>
                </a:solidFill>
                <a:uFillTx/>
                <a:latin typeface="Arial"/>
                <a:ea typeface="DejaVu Sans"/>
              </a:rPr>
              <a:t>Genel olarak, aşağıdaki kriterlerden bir veya daha fazlasını karşılayan yetişkinlerde maksimum dereceli egzersiz stres testi endike olabilir. </a:t>
            </a:r>
            <a:endParaRPr lang="tr-TR" sz="2200" b="0" u="none" strike="noStrike">
              <a:solidFill>
                <a:srgbClr val="000000"/>
              </a:solidFill>
              <a:uFillTx/>
              <a:latin typeface="Arial"/>
            </a:endParaRPr>
          </a:p>
          <a:p>
            <a:pPr>
              <a:lnSpc>
                <a:spcPct val="100000"/>
              </a:lnSpc>
            </a:pPr>
            <a:endParaRPr lang="tr-TR" sz="2200" b="0" u="none" strike="noStrike">
              <a:solidFill>
                <a:srgbClr val="000000"/>
              </a:solidFill>
              <a:uFillTx/>
              <a:latin typeface="Arial"/>
            </a:endParaRPr>
          </a:p>
          <a:p>
            <a:pPr>
              <a:lnSpc>
                <a:spcPct val="100000"/>
              </a:lnSpc>
            </a:pPr>
            <a:r>
              <a:rPr lang="tr-TR" sz="2200" b="1" u="sng" strike="noStrike">
                <a:solidFill>
                  <a:srgbClr val="000000"/>
                </a:solidFill>
                <a:uFillTx/>
                <a:latin typeface="Arial"/>
                <a:ea typeface="DejaVu Sans"/>
              </a:rPr>
              <a:t>Yaş &gt; 40</a:t>
            </a:r>
            <a:r>
              <a:rPr lang="tr-TR" sz="2200" b="1" u="none" strike="noStrike">
                <a:solidFill>
                  <a:srgbClr val="000000"/>
                </a:solidFill>
                <a:uFillTx/>
                <a:latin typeface="Arial"/>
                <a:ea typeface="DejaVu Sans"/>
              </a:rPr>
              <a:t>   </a:t>
            </a:r>
            <a:r>
              <a:rPr lang="tr-TR" sz="2200" b="0" u="none" strike="noStrike">
                <a:solidFill>
                  <a:srgbClr val="000000"/>
                </a:solidFill>
                <a:uFillTx/>
                <a:latin typeface="Arial"/>
                <a:ea typeface="DejaVu Sans"/>
              </a:rPr>
              <a:t>diyabet dışındaki kardiyovasküler hastalık risk faktörleri olan veya olmayan </a:t>
            </a:r>
            <a:endParaRPr lang="tr-TR" sz="2200" b="0" u="none" strike="noStrike">
              <a:solidFill>
                <a:srgbClr val="000000"/>
              </a:solidFill>
              <a:uFillTx/>
              <a:latin typeface="Arial"/>
            </a:endParaRPr>
          </a:p>
          <a:p>
            <a:pPr>
              <a:lnSpc>
                <a:spcPct val="100000"/>
              </a:lnSpc>
            </a:pPr>
            <a:r>
              <a:rPr lang="tr-TR" sz="2200" b="1" u="sng" strike="noStrike">
                <a:solidFill>
                  <a:srgbClr val="000000"/>
                </a:solidFill>
                <a:uFillTx/>
                <a:latin typeface="Arial"/>
                <a:ea typeface="DejaVu Sans"/>
              </a:rPr>
              <a:t>Yaş &gt; 30 ve </a:t>
            </a:r>
            <a:r>
              <a:rPr lang="tr-TR" sz="2200" b="1" u="none" strike="noStrike">
                <a:solidFill>
                  <a:srgbClr val="000000"/>
                </a:solidFill>
                <a:uFillTx/>
                <a:latin typeface="Arial"/>
                <a:ea typeface="DejaVu Sans"/>
              </a:rPr>
              <a:t>  </a:t>
            </a:r>
            <a:r>
              <a:rPr lang="tr-TR" sz="2200" b="0" u="none" strike="noStrike">
                <a:solidFill>
                  <a:srgbClr val="000000"/>
                </a:solidFill>
                <a:uFillTx/>
                <a:latin typeface="Arial"/>
                <a:ea typeface="DejaVu Sans"/>
              </a:rPr>
              <a:t> </a:t>
            </a:r>
            <a:endParaRPr lang="tr-TR" sz="2200" b="0" u="none" strike="noStrike">
              <a:solidFill>
                <a:srgbClr val="000000"/>
              </a:solidFill>
              <a:uFillTx/>
              <a:latin typeface="Arial"/>
            </a:endParaRPr>
          </a:p>
          <a:p>
            <a:pPr>
              <a:lnSpc>
                <a:spcPct val="100000"/>
              </a:lnSpc>
            </a:pPr>
            <a:r>
              <a:rPr lang="tr-TR" sz="2200" b="0" u="none" strike="noStrike">
                <a:solidFill>
                  <a:srgbClr val="000000"/>
                </a:solidFill>
                <a:uFillTx/>
                <a:latin typeface="Arial"/>
                <a:ea typeface="DejaVu Sans"/>
              </a:rPr>
              <a:t>-Tip 1 veya tip 2 diyabet &gt;10 yıl süre </a:t>
            </a:r>
            <a:endParaRPr lang="tr-TR" sz="2200" b="0" u="none" strike="noStrike">
              <a:solidFill>
                <a:srgbClr val="000000"/>
              </a:solidFill>
              <a:uFillTx/>
              <a:latin typeface="Arial"/>
            </a:endParaRPr>
          </a:p>
          <a:p>
            <a:pPr>
              <a:lnSpc>
                <a:spcPct val="100000"/>
              </a:lnSpc>
            </a:pPr>
            <a:r>
              <a:rPr lang="tr-TR" sz="2200" b="0" u="none" strike="noStrike">
                <a:solidFill>
                  <a:srgbClr val="000000"/>
                </a:solidFill>
                <a:uFillTx/>
                <a:latin typeface="Arial"/>
                <a:ea typeface="DejaVu Sans"/>
              </a:rPr>
              <a:t>- Hipertansiyon    </a:t>
            </a:r>
            <a:endParaRPr lang="tr-TR" sz="2200" b="0" u="none" strike="noStrike">
              <a:solidFill>
                <a:srgbClr val="000000"/>
              </a:solidFill>
              <a:uFillTx/>
              <a:latin typeface="Arial"/>
            </a:endParaRPr>
          </a:p>
          <a:p>
            <a:pPr>
              <a:lnSpc>
                <a:spcPct val="100000"/>
              </a:lnSpc>
            </a:pPr>
            <a:r>
              <a:rPr lang="tr-TR" sz="2200" b="0" u="none" strike="noStrike">
                <a:solidFill>
                  <a:srgbClr val="000000"/>
                </a:solidFill>
                <a:uFillTx/>
                <a:latin typeface="Arial"/>
                <a:ea typeface="DejaVu Sans"/>
              </a:rPr>
              <a:t>-Sigara içme    </a:t>
            </a:r>
            <a:endParaRPr lang="tr-TR" sz="2200" b="0" u="none" strike="noStrike">
              <a:solidFill>
                <a:srgbClr val="000000"/>
              </a:solidFill>
              <a:uFillTx/>
              <a:latin typeface="Arial"/>
            </a:endParaRPr>
          </a:p>
          <a:p>
            <a:pPr>
              <a:lnSpc>
                <a:spcPct val="100000"/>
              </a:lnSpc>
            </a:pPr>
            <a:r>
              <a:rPr lang="tr-TR" sz="2200" b="0" u="none" strike="noStrike">
                <a:solidFill>
                  <a:srgbClr val="000000"/>
                </a:solidFill>
                <a:uFillTx/>
                <a:latin typeface="Arial"/>
                <a:ea typeface="DejaVu Sans"/>
              </a:rPr>
              <a:t>-Dislipidemi    </a:t>
            </a:r>
            <a:endParaRPr lang="tr-TR" sz="2200" b="0" u="none" strike="noStrike">
              <a:solidFill>
                <a:srgbClr val="000000"/>
              </a:solidFill>
              <a:uFillTx/>
              <a:latin typeface="Arial"/>
            </a:endParaRPr>
          </a:p>
          <a:p>
            <a:pPr>
              <a:lnSpc>
                <a:spcPct val="100000"/>
              </a:lnSpc>
            </a:pPr>
            <a:r>
              <a:rPr lang="tr-TR" sz="2200" b="0" u="none" strike="noStrike">
                <a:solidFill>
                  <a:srgbClr val="000000"/>
                </a:solidFill>
                <a:uFillTx/>
                <a:latin typeface="Arial"/>
                <a:ea typeface="DejaVu Sans"/>
              </a:rPr>
              <a:t>-Proliferatif veya preproliferatif retinopati    </a:t>
            </a:r>
            <a:endParaRPr lang="tr-TR" sz="2200" b="0" u="none" strike="noStrike">
              <a:solidFill>
                <a:srgbClr val="000000"/>
              </a:solidFill>
              <a:uFillTx/>
              <a:latin typeface="Arial"/>
            </a:endParaRPr>
          </a:p>
          <a:p>
            <a:pPr>
              <a:lnSpc>
                <a:spcPct val="100000"/>
              </a:lnSpc>
            </a:pPr>
            <a:r>
              <a:rPr lang="tr-TR" sz="2200" b="0" u="none" strike="noStrike">
                <a:solidFill>
                  <a:srgbClr val="000000"/>
                </a:solidFill>
                <a:uFillTx/>
                <a:latin typeface="Arial"/>
                <a:ea typeface="DejaVu Sans"/>
              </a:rPr>
              <a:t>-Mikroalbüminüri dahil nefropati </a:t>
            </a:r>
            <a:endParaRPr lang="tr-TR" sz="2200" b="0" u="none" strike="noStrike">
              <a:solidFill>
                <a:srgbClr val="000000"/>
              </a:solidFill>
              <a:uFillTx/>
              <a:latin typeface="Arial"/>
            </a:endParaRPr>
          </a:p>
          <a:p>
            <a:pPr>
              <a:lnSpc>
                <a:spcPct val="100000"/>
              </a:lnSpc>
            </a:pPr>
            <a:r>
              <a:rPr lang="tr-TR" sz="2200" b="1" u="sng" strike="noStrike">
                <a:solidFill>
                  <a:srgbClr val="000000"/>
                </a:solidFill>
                <a:uFillTx/>
                <a:latin typeface="Arial"/>
                <a:ea typeface="DejaVu Sans"/>
              </a:rPr>
              <a:t>Yaştan bağımsız olarak aşağıdakilerden herhangi biri </a:t>
            </a:r>
            <a:r>
              <a:rPr lang="tr-TR" sz="2200" b="1" u="none" strike="noStrike">
                <a:solidFill>
                  <a:srgbClr val="000000"/>
                </a:solidFill>
                <a:uFillTx/>
                <a:latin typeface="Arial"/>
                <a:ea typeface="DejaVu Sans"/>
              </a:rPr>
              <a:t> </a:t>
            </a:r>
            <a:r>
              <a:rPr lang="tr-TR" sz="2200" b="0" u="none" strike="noStrike">
                <a:solidFill>
                  <a:srgbClr val="000000"/>
                </a:solidFill>
                <a:uFillTx/>
                <a:latin typeface="Arial"/>
                <a:ea typeface="DejaVu Sans"/>
              </a:rPr>
              <a:t>   </a:t>
            </a:r>
            <a:endParaRPr lang="tr-TR" sz="2200" b="0" u="none" strike="noStrike">
              <a:solidFill>
                <a:srgbClr val="000000"/>
              </a:solidFill>
              <a:uFillTx/>
              <a:latin typeface="Arial"/>
            </a:endParaRPr>
          </a:p>
          <a:p>
            <a:pPr>
              <a:lnSpc>
                <a:spcPct val="100000"/>
              </a:lnSpc>
            </a:pPr>
            <a:r>
              <a:rPr lang="tr-TR" sz="2200" b="0" u="none" strike="noStrike">
                <a:solidFill>
                  <a:srgbClr val="000000"/>
                </a:solidFill>
                <a:uFillTx/>
                <a:latin typeface="Arial"/>
                <a:ea typeface="DejaVu Sans"/>
              </a:rPr>
              <a:t>-Şüpheli kardiyovasküler, koroner arter veya periferik arter hastalığı biliniyor    </a:t>
            </a:r>
            <a:endParaRPr lang="tr-TR" sz="2200" b="0" u="none" strike="noStrike">
              <a:solidFill>
                <a:srgbClr val="000000"/>
              </a:solidFill>
              <a:uFillTx/>
              <a:latin typeface="Arial"/>
            </a:endParaRPr>
          </a:p>
          <a:p>
            <a:pPr>
              <a:lnSpc>
                <a:spcPct val="100000"/>
              </a:lnSpc>
            </a:pPr>
            <a:r>
              <a:rPr lang="tr-TR" sz="2200" b="0" u="none" strike="noStrike">
                <a:solidFill>
                  <a:srgbClr val="000000"/>
                </a:solidFill>
                <a:uFillTx/>
                <a:latin typeface="Arial"/>
                <a:ea typeface="DejaVu Sans"/>
              </a:rPr>
              <a:t>-Otonom nöropati    </a:t>
            </a:r>
            <a:endParaRPr lang="tr-TR" sz="2200" b="0" u="none" strike="noStrike">
              <a:solidFill>
                <a:srgbClr val="000000"/>
              </a:solidFill>
              <a:uFillTx/>
              <a:latin typeface="Arial"/>
            </a:endParaRPr>
          </a:p>
          <a:p>
            <a:pPr>
              <a:lnSpc>
                <a:spcPct val="100000"/>
              </a:lnSpc>
            </a:pPr>
            <a:r>
              <a:rPr lang="tr-TR" sz="2200" b="0" u="none" strike="noStrike">
                <a:solidFill>
                  <a:srgbClr val="000000"/>
                </a:solidFill>
                <a:uFillTx/>
                <a:latin typeface="Arial"/>
                <a:ea typeface="DejaVu Sans"/>
              </a:rPr>
              <a:t>-Böbrek yetmezliği olan ileri nefropati </a:t>
            </a:r>
            <a:endParaRPr lang="tr-TR" sz="2200" b="0" u="none" strike="noStrike">
              <a:solidFill>
                <a:srgbClr val="000000"/>
              </a:solidFill>
              <a:uFillTx/>
              <a:latin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 name="Dikdörtgen 358"/>
          <p:cNvSpPr/>
          <p:nvPr/>
        </p:nvSpPr>
        <p:spPr>
          <a:xfrm>
            <a:off x="1260000" y="1260000"/>
            <a:ext cx="10439280" cy="5399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90000"/>
              </a:lnSpc>
              <a:spcBef>
                <a:spcPts val="1001"/>
              </a:spcBef>
            </a:pPr>
            <a:r>
              <a:rPr lang="tr-TR" sz="4800" b="0" u="none" strike="noStrike">
                <a:solidFill>
                  <a:srgbClr val="000000"/>
                </a:solidFill>
                <a:uFillTx/>
                <a:latin typeface="Calibri Light"/>
                <a:ea typeface="DejaVu Sans"/>
              </a:rPr>
              <a:t>Egzersiz için öneriler ? </a:t>
            </a:r>
            <a:endParaRPr lang="tr-TR" sz="4800" b="0" u="none" strike="noStrike">
              <a:solidFill>
                <a:srgbClr val="000000"/>
              </a:solidFill>
              <a:uFillTx/>
              <a:latin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 name="Dikdörtgen 359"/>
          <p:cNvSpPr/>
          <p:nvPr/>
        </p:nvSpPr>
        <p:spPr>
          <a:xfrm>
            <a:off x="180000" y="360000"/>
            <a:ext cx="11699280" cy="6119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tr-TR" sz="4400" b="0" u="none" strike="noStrike">
                <a:solidFill>
                  <a:srgbClr val="000000"/>
                </a:solidFill>
                <a:uFillTx/>
                <a:latin typeface="Calibri Light"/>
                <a:ea typeface="DejaVu Sans"/>
              </a:rPr>
              <a:t>Egzersiz için öneriler</a:t>
            </a:r>
            <a:endParaRPr lang="tr-TR" sz="4400" b="0" u="none" strike="noStrike">
              <a:solidFill>
                <a:srgbClr val="000000"/>
              </a:solidFill>
              <a:uFillTx/>
              <a:latin typeface="Arial"/>
            </a:endParaRPr>
          </a:p>
          <a:p>
            <a:pPr>
              <a:lnSpc>
                <a:spcPct val="100000"/>
              </a:lnSpc>
            </a:pPr>
            <a:r>
              <a:rPr lang="tr-TR" sz="4400" b="0" u="none" strike="noStrike">
                <a:solidFill>
                  <a:srgbClr val="000000"/>
                </a:solidFill>
                <a:uFillTx/>
                <a:latin typeface="Calibri Light"/>
                <a:ea typeface="DejaVu Sans"/>
              </a:rPr>
              <a:t>  </a:t>
            </a:r>
            <a:endParaRPr lang="tr-TR" sz="4400" b="0" u="none" strike="noStrike">
              <a:solidFill>
                <a:srgbClr val="000000"/>
              </a:solidFill>
              <a:uFillTx/>
              <a:latin typeface="Arial"/>
            </a:endParaRPr>
          </a:p>
          <a:p>
            <a:pPr>
              <a:lnSpc>
                <a:spcPct val="100000"/>
              </a:lnSpc>
            </a:pPr>
            <a:r>
              <a:rPr lang="tr-TR" sz="2100" b="0" u="none" strike="noStrike">
                <a:solidFill>
                  <a:srgbClr val="000000"/>
                </a:solidFill>
                <a:uFillTx/>
                <a:latin typeface="Liberation Sans;Arial"/>
                <a:ea typeface="DejaVu Sans"/>
              </a:rPr>
              <a:t>•Ayağınıza iyi oturan ayakkabılar giyin. Egzersizinizi  sonrası  ayaklarınızı kontrol edin. </a:t>
            </a:r>
            <a:endParaRPr lang="tr-TR" sz="2100" b="0" u="none" strike="noStrike">
              <a:solidFill>
                <a:srgbClr val="000000"/>
              </a:solidFill>
              <a:uFillTx/>
              <a:latin typeface="Arial"/>
            </a:endParaRPr>
          </a:p>
          <a:p>
            <a:pPr>
              <a:lnSpc>
                <a:spcPct val="100000"/>
              </a:lnSpc>
            </a:pPr>
            <a:endParaRPr lang="tr-TR" sz="2100" b="0" u="none" strike="noStrike">
              <a:solidFill>
                <a:srgbClr val="000000"/>
              </a:solidFill>
              <a:uFillTx/>
              <a:latin typeface="Arial"/>
            </a:endParaRPr>
          </a:p>
          <a:p>
            <a:pPr>
              <a:lnSpc>
                <a:spcPct val="100000"/>
              </a:lnSpc>
            </a:pPr>
            <a:r>
              <a:rPr lang="tr-TR" sz="2100" b="0" u="none" strike="noStrike">
                <a:solidFill>
                  <a:srgbClr val="000000"/>
                </a:solidFill>
                <a:uFillTx/>
                <a:latin typeface="Liberation Sans;Arial"/>
                <a:ea typeface="DejaVu Sans"/>
              </a:rPr>
              <a:t>•Egzersizden önce, egzersiz sırasında ve egzersizden sonra bol su için. </a:t>
            </a:r>
            <a:endParaRPr lang="tr-TR" sz="2100" b="0" u="none" strike="noStrike">
              <a:solidFill>
                <a:srgbClr val="000000"/>
              </a:solidFill>
              <a:uFillTx/>
              <a:latin typeface="Arial"/>
            </a:endParaRPr>
          </a:p>
          <a:p>
            <a:pPr>
              <a:lnSpc>
                <a:spcPct val="100000"/>
              </a:lnSpc>
            </a:pPr>
            <a:endParaRPr lang="tr-TR" sz="2100" b="0" u="none" strike="noStrike">
              <a:solidFill>
                <a:srgbClr val="000000"/>
              </a:solidFill>
              <a:uFillTx/>
              <a:latin typeface="Arial"/>
            </a:endParaRPr>
          </a:p>
          <a:p>
            <a:pPr>
              <a:lnSpc>
                <a:spcPct val="100000"/>
              </a:lnSpc>
            </a:pPr>
            <a:r>
              <a:rPr lang="tr-TR" sz="2100" b="0" u="none" strike="noStrike">
                <a:solidFill>
                  <a:srgbClr val="000000"/>
                </a:solidFill>
                <a:uFillTx/>
                <a:latin typeface="Liberation Sans;Arial"/>
                <a:ea typeface="DejaVu Sans"/>
              </a:rPr>
              <a:t>•Egzersiz öncesi kan şekeri ölçümünüz 270 mg/dL (15 mmol/L) veya daha yüksekse, kan şekeri seviyeniz düşene kadar yoğun egzersizden kaçının. Kendinizi iyi hissediyorsanız hafif veya orta düzeyde </a:t>
            </a:r>
            <a:r>
              <a:rPr lang="tr-TR" sz="2100" b="0" u="none" strike="noStrike">
                <a:solidFill>
                  <a:srgbClr val="000000"/>
                </a:solidFill>
                <a:uFillTx/>
                <a:latin typeface="Arial"/>
                <a:ea typeface="DejaVu Sans"/>
              </a:rPr>
              <a:t>aktivite (örneğin, tempolu yürüyüş) yapabilirsiniz.</a:t>
            </a:r>
            <a:endParaRPr lang="tr-TR" sz="2100" b="0" u="none" strike="noStrike">
              <a:solidFill>
                <a:srgbClr val="000000"/>
              </a:solidFill>
              <a:uFillTx/>
              <a:latin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 name="Dikdörtgen 360"/>
          <p:cNvSpPr/>
          <p:nvPr/>
        </p:nvSpPr>
        <p:spPr>
          <a:xfrm>
            <a:off x="360000" y="360000"/>
            <a:ext cx="11159280" cy="6119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tr-TR" sz="4400" b="0" u="none" strike="noStrike">
                <a:solidFill>
                  <a:srgbClr val="000000"/>
                </a:solidFill>
                <a:uFillTx/>
                <a:latin typeface="Calibri Light"/>
                <a:ea typeface="DejaVu Sans"/>
              </a:rPr>
              <a:t>Egzersiz için öneriler </a:t>
            </a:r>
            <a:endParaRPr lang="tr-TR" sz="4400" b="0" u="none" strike="noStrike">
              <a:solidFill>
                <a:srgbClr val="000000"/>
              </a:solidFill>
              <a:uFillTx/>
              <a:latin typeface="Arial"/>
            </a:endParaRPr>
          </a:p>
          <a:p>
            <a:pPr>
              <a:lnSpc>
                <a:spcPct val="100000"/>
              </a:lnSpc>
            </a:pPr>
            <a:r>
              <a:rPr lang="tr-TR" sz="4400" b="0" u="none" strike="noStrike">
                <a:solidFill>
                  <a:srgbClr val="000000"/>
                </a:solidFill>
                <a:uFillTx/>
                <a:latin typeface="Calibri Light"/>
                <a:ea typeface="DejaVu Sans"/>
              </a:rPr>
              <a:t> </a:t>
            </a:r>
            <a:endParaRPr lang="tr-TR" sz="4400" b="0" u="none" strike="noStrike">
              <a:solidFill>
                <a:srgbClr val="000000"/>
              </a:solidFill>
              <a:uFillTx/>
              <a:latin typeface="Arial"/>
            </a:endParaRPr>
          </a:p>
          <a:p>
            <a:pPr>
              <a:lnSpc>
                <a:spcPct val="100000"/>
              </a:lnSpc>
            </a:pPr>
            <a:r>
              <a:rPr lang="tr-TR" sz="2100" b="0" u="none" strike="noStrike">
                <a:solidFill>
                  <a:srgbClr val="000000"/>
                </a:solidFill>
                <a:uFillTx/>
                <a:latin typeface="Liberation Sans;Arial"/>
                <a:ea typeface="DejaVu Sans"/>
              </a:rPr>
              <a:t>•Egzersiz öncesi kan şekeriniz 100 mg/dL'nin (5,6 mmol/L) altındaysa, egzersiz sırasında kan şekerinizin çok düşmemesi için karbonhidrat içeren (15 ila 30 gram) küçük bir atıştırmalık yemeniz gerekebilir. </a:t>
            </a:r>
            <a:endParaRPr lang="tr-TR" sz="2100" b="0" u="none" strike="noStrike">
              <a:solidFill>
                <a:srgbClr val="000000"/>
              </a:solidFill>
              <a:uFillTx/>
              <a:latin typeface="Arial"/>
            </a:endParaRPr>
          </a:p>
          <a:p>
            <a:pPr>
              <a:lnSpc>
                <a:spcPct val="100000"/>
              </a:lnSpc>
            </a:pPr>
            <a:endParaRPr lang="tr-TR" sz="2100" b="0" u="none" strike="noStrike">
              <a:solidFill>
                <a:srgbClr val="000000"/>
              </a:solidFill>
              <a:uFillTx/>
              <a:latin typeface="Arial"/>
            </a:endParaRPr>
          </a:p>
          <a:p>
            <a:pPr>
              <a:lnSpc>
                <a:spcPct val="100000"/>
              </a:lnSpc>
            </a:pPr>
            <a:r>
              <a:rPr lang="tr-TR" sz="2100" b="0" u="none" strike="noStrike">
                <a:solidFill>
                  <a:srgbClr val="000000"/>
                </a:solidFill>
                <a:uFillTx/>
                <a:latin typeface="Liberation Sans;Arial"/>
                <a:ea typeface="DejaVu Sans"/>
              </a:rPr>
              <a:t>•Egzersiz yapan kaslardan uzakta bir insülin enjeksiyon yeri seçin. Örneğin, koşuya çıkarsanız, bacaklarınızı enjeksiyon yeri olarak kullanmaktan kaçının. </a:t>
            </a:r>
            <a:endParaRPr lang="tr-TR" sz="2100" b="0" u="none" strike="noStrike">
              <a:solidFill>
                <a:srgbClr val="000000"/>
              </a:solidFill>
              <a:uFillTx/>
              <a:latin typeface="Arial"/>
            </a:endParaRPr>
          </a:p>
          <a:p>
            <a:pPr>
              <a:lnSpc>
                <a:spcPct val="100000"/>
              </a:lnSpc>
            </a:pPr>
            <a:endParaRPr lang="tr-TR" sz="2100" b="0" u="none" strike="noStrike">
              <a:solidFill>
                <a:srgbClr val="000000"/>
              </a:solidFill>
              <a:uFillTx/>
              <a:latin typeface="Arial"/>
            </a:endParaRPr>
          </a:p>
          <a:p>
            <a:pPr>
              <a:lnSpc>
                <a:spcPct val="100000"/>
              </a:lnSpc>
            </a:pPr>
            <a:r>
              <a:rPr lang="tr-TR" sz="2100" b="0" u="none" strike="noStrike">
                <a:solidFill>
                  <a:srgbClr val="000000"/>
                </a:solidFill>
                <a:uFillTx/>
                <a:latin typeface="Liberation Sans;Arial"/>
                <a:ea typeface="DejaVu Sans"/>
              </a:rPr>
              <a:t>•Elinizin altında hızla emilen karbonhidratlar bulundurun (glikoz tabletleri, sert şekerler veya meyve suyu). </a:t>
            </a:r>
            <a:endParaRPr lang="tr-TR" sz="2100" b="0" u="none" strike="noStrike">
              <a:solidFill>
                <a:srgbClr val="000000"/>
              </a:solidFill>
              <a:uFillTx/>
              <a:latin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 name="CustomShape 1"/>
          <p:cNvSpPr/>
          <p:nvPr/>
        </p:nvSpPr>
        <p:spPr>
          <a:xfrm>
            <a:off x="1980000" y="1118520"/>
            <a:ext cx="5589720" cy="33814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tr-TR" sz="3600" b="0" u="none" strike="noStrike">
                <a:solidFill>
                  <a:srgbClr val="202122"/>
                </a:solidFill>
                <a:uFillTx/>
                <a:latin typeface="Calibri"/>
                <a:ea typeface="DejaVu Sans"/>
              </a:rPr>
              <a:t>Hipokrat,  hastalıkların tedavisinde diyet değişiklikleri ve egzersiz de dahil olmak üzere yaşam tarzı değişikliklerini sıklıkla vurgulamıştır.</a:t>
            </a:r>
            <a:endParaRPr lang="tr-TR" sz="3600" b="0" u="none" strike="noStrike">
              <a:solidFill>
                <a:srgbClr val="000000"/>
              </a:solidFill>
              <a:uFillTx/>
              <a:latin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 name="Dikdörtgen 362"/>
          <p:cNvSpPr/>
          <p:nvPr/>
        </p:nvSpPr>
        <p:spPr>
          <a:xfrm>
            <a:off x="180000" y="720000"/>
            <a:ext cx="11339280" cy="5579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tr-TR" sz="4400" b="0" u="none" strike="noStrike">
                <a:solidFill>
                  <a:srgbClr val="000000"/>
                </a:solidFill>
                <a:uFillTx/>
                <a:latin typeface="Calibri Light"/>
                <a:ea typeface="DejaVu Sans"/>
              </a:rPr>
              <a:t>Egzersiz için öneriler </a:t>
            </a:r>
            <a:endParaRPr lang="tr-TR" sz="4400" b="0" u="none" strike="noStrike">
              <a:solidFill>
                <a:srgbClr val="000000"/>
              </a:solidFill>
              <a:uFillTx/>
              <a:latin typeface="Arial"/>
            </a:endParaRPr>
          </a:p>
          <a:p>
            <a:pPr>
              <a:lnSpc>
                <a:spcPct val="100000"/>
              </a:lnSpc>
            </a:pPr>
            <a:r>
              <a:rPr lang="tr-TR" sz="4400" b="0" u="none" strike="noStrike">
                <a:solidFill>
                  <a:srgbClr val="000000"/>
                </a:solidFill>
                <a:uFillTx/>
                <a:latin typeface="Calibri Light"/>
                <a:ea typeface="DejaVu Sans"/>
              </a:rPr>
              <a:t> </a:t>
            </a:r>
            <a:endParaRPr lang="tr-TR" sz="4400" b="0" u="none" strike="noStrike">
              <a:solidFill>
                <a:srgbClr val="000000"/>
              </a:solidFill>
              <a:uFillTx/>
              <a:latin typeface="Arial"/>
            </a:endParaRPr>
          </a:p>
          <a:p>
            <a:pPr>
              <a:lnSpc>
                <a:spcPct val="100000"/>
              </a:lnSpc>
            </a:pPr>
            <a:r>
              <a:rPr lang="tr-TR" sz="1800" b="0" u="none" strike="noStrike">
                <a:solidFill>
                  <a:srgbClr val="000000"/>
                </a:solidFill>
                <a:uFillTx/>
                <a:latin typeface="Liberation Sans;Arial"/>
                <a:ea typeface="DejaVu Sans"/>
              </a:rPr>
              <a:t>•Son 24 saat içinde kan şekeri seviyeniz &lt;54 mg/dL (3 mmol/L) olduysa, yoğun egzersizden kaçınmanız önemlidir. </a:t>
            </a: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r>
              <a:rPr lang="tr-TR" sz="1800" b="0" u="none" strike="noStrike">
                <a:solidFill>
                  <a:srgbClr val="000000"/>
                </a:solidFill>
                <a:uFillTx/>
                <a:latin typeface="Calibri Light"/>
                <a:ea typeface="DejaVu Sans"/>
              </a:rPr>
              <a:t>•Yemeklerle veya insülin pompasıyla hızlı etkili insülin kullanıyorsanız, egzersizden önce veya egzersiz sırasında dozu %30 oranında azaltmanız gerekebilir. </a:t>
            </a:r>
            <a:endParaRPr lang="tr-TR" sz="1800" b="0" u="none" strike="noStrike">
              <a:solidFill>
                <a:srgbClr val="000000"/>
              </a:solidFill>
              <a:uFillTx/>
              <a:latin typeface="Aria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 name="Dikdörtgen 365"/>
          <p:cNvSpPr/>
          <p:nvPr/>
        </p:nvSpPr>
        <p:spPr>
          <a:xfrm>
            <a:off x="804221" y="1099080"/>
            <a:ext cx="9898920" cy="5758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tr-TR" sz="2800" b="0" u="none" strike="noStrike" dirty="0">
                <a:solidFill>
                  <a:srgbClr val="000000"/>
                </a:solidFill>
                <a:uFillTx/>
                <a:latin typeface="Arial"/>
                <a:ea typeface="DejaVu Sans"/>
              </a:rPr>
              <a:t>Amerikan Spor Hekimliği Koleji (ACSM) 2022  önerileri </a:t>
            </a:r>
            <a:endParaRPr lang="tr-TR" sz="2800" b="0" u="none" strike="noStrike" dirty="0">
              <a:solidFill>
                <a:srgbClr val="000000"/>
              </a:solidFill>
              <a:uFillTx/>
              <a:latin typeface="Arial"/>
            </a:endParaRPr>
          </a:p>
          <a:p>
            <a:pPr>
              <a:lnSpc>
                <a:spcPct val="100000"/>
              </a:lnSpc>
            </a:pPr>
            <a:endParaRPr lang="tr-TR" sz="1800" b="0" u="none" strike="noStrike" dirty="0">
              <a:solidFill>
                <a:srgbClr val="000000"/>
              </a:solidFill>
              <a:uFillTx/>
              <a:latin typeface="Arial"/>
            </a:endParaRPr>
          </a:p>
          <a:p>
            <a:pPr>
              <a:lnSpc>
                <a:spcPct val="100000"/>
              </a:lnSpc>
            </a:pPr>
            <a:endParaRPr lang="tr-TR" sz="1800" b="0" u="none" strike="noStrike" dirty="0">
              <a:solidFill>
                <a:srgbClr val="000000"/>
              </a:solidFill>
              <a:uFillTx/>
              <a:latin typeface="Arial"/>
            </a:endParaRPr>
          </a:p>
          <a:p>
            <a:pPr>
              <a:lnSpc>
                <a:spcPct val="100000"/>
              </a:lnSpc>
            </a:pPr>
            <a:r>
              <a:rPr lang="tr-TR" sz="2100" b="0" u="none" strike="noStrike" dirty="0">
                <a:solidFill>
                  <a:srgbClr val="000000"/>
                </a:solidFill>
                <a:uFillTx/>
                <a:latin typeface="Arial"/>
                <a:ea typeface="DejaVu Sans"/>
              </a:rPr>
              <a:t>•Gün boyunca daha fazla hareket edin ve daha az oturun. </a:t>
            </a:r>
            <a:endParaRPr lang="tr-TR" sz="2100" b="0" u="none" strike="noStrike" dirty="0">
              <a:solidFill>
                <a:srgbClr val="000000"/>
              </a:solidFill>
              <a:uFillTx/>
              <a:latin typeface="Arial"/>
            </a:endParaRPr>
          </a:p>
          <a:p>
            <a:pPr>
              <a:lnSpc>
                <a:spcPct val="100000"/>
              </a:lnSpc>
            </a:pPr>
            <a:endParaRPr lang="tr-TR" sz="2100" b="0" u="none" strike="noStrike" dirty="0">
              <a:solidFill>
                <a:srgbClr val="000000"/>
              </a:solidFill>
              <a:uFillTx/>
              <a:latin typeface="Arial"/>
            </a:endParaRPr>
          </a:p>
          <a:p>
            <a:pPr>
              <a:lnSpc>
                <a:spcPct val="100000"/>
              </a:lnSpc>
            </a:pPr>
            <a:r>
              <a:rPr lang="tr-TR" sz="2100" b="0" u="none" strike="noStrike" dirty="0">
                <a:solidFill>
                  <a:srgbClr val="000000"/>
                </a:solidFill>
                <a:uFillTx/>
                <a:latin typeface="Arial"/>
                <a:ea typeface="DejaVu Sans"/>
              </a:rPr>
              <a:t>•Biraz fiziksel aktivite hiç olmamasından iyidir. </a:t>
            </a:r>
            <a:endParaRPr lang="tr-TR" sz="2100" b="0" u="none" strike="noStrike" dirty="0">
              <a:solidFill>
                <a:srgbClr val="000000"/>
              </a:solidFill>
              <a:uFillTx/>
              <a:latin typeface="Arial"/>
            </a:endParaRPr>
          </a:p>
          <a:p>
            <a:pPr>
              <a:lnSpc>
                <a:spcPct val="100000"/>
              </a:lnSpc>
            </a:pPr>
            <a:endParaRPr lang="tr-TR" sz="2100" b="0" u="none" strike="noStrike" dirty="0">
              <a:solidFill>
                <a:srgbClr val="000000"/>
              </a:solidFill>
              <a:uFillTx/>
              <a:latin typeface="Arial"/>
            </a:endParaRPr>
          </a:p>
          <a:p>
            <a:pPr>
              <a:lnSpc>
                <a:spcPct val="100000"/>
              </a:lnSpc>
            </a:pPr>
            <a:r>
              <a:rPr lang="tr-TR" sz="2100" b="0" u="none" strike="noStrike" dirty="0">
                <a:solidFill>
                  <a:srgbClr val="000000"/>
                </a:solidFill>
                <a:uFillTx/>
                <a:latin typeface="Arial"/>
                <a:ea typeface="DejaVu Sans"/>
              </a:rPr>
              <a:t>•Önemli sağlık yararları için, haftada en az 150 dakika  ila 300 dakika  orta yoğunlukta veya haftada 75 dakika  ila 150 dakika yüksek yoğunlukta aerobik fiziksel aktivite yapılması önerilir. </a:t>
            </a:r>
            <a:endParaRPr lang="tr-TR" sz="2100" b="0" u="none" strike="noStrike" dirty="0">
              <a:solidFill>
                <a:srgbClr val="000000"/>
              </a:solidFill>
              <a:uFillTx/>
              <a:latin typeface="Arial"/>
            </a:endParaRPr>
          </a:p>
          <a:p>
            <a:pPr>
              <a:lnSpc>
                <a:spcPct val="100000"/>
              </a:lnSpc>
            </a:pPr>
            <a:r>
              <a:rPr lang="tr-TR" sz="1400" b="0" u="none" strike="noStrike" dirty="0">
                <a:solidFill>
                  <a:srgbClr val="000000"/>
                </a:solidFill>
                <a:uFillTx/>
                <a:latin typeface="Arial"/>
                <a:ea typeface="DejaVu Sans"/>
              </a:rPr>
              <a:t>  </a:t>
            </a:r>
            <a:endParaRPr lang="tr-TR" sz="1400" b="0" u="none" strike="noStrike" dirty="0">
              <a:solidFill>
                <a:srgbClr val="000000"/>
              </a:solidFill>
              <a:uFillTx/>
              <a:latin typeface="Aria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 name="Dikdörtgen 366"/>
          <p:cNvSpPr/>
          <p:nvPr/>
        </p:nvSpPr>
        <p:spPr>
          <a:xfrm>
            <a:off x="360000" y="540000"/>
            <a:ext cx="10438920" cy="5218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tr-TR" sz="2800" b="0" u="none" strike="noStrike">
                <a:solidFill>
                  <a:srgbClr val="000000"/>
                </a:solidFill>
                <a:uFillTx/>
                <a:latin typeface="Arial"/>
                <a:ea typeface="DejaVu Sans"/>
              </a:rPr>
              <a:t>Amerikan Spor Hekimliği Koleji (ACSM) 2022  önerileri</a:t>
            </a:r>
            <a:endParaRPr lang="tr-TR" sz="2800" b="0" u="none" strike="noStrike">
              <a:solidFill>
                <a:srgbClr val="000000"/>
              </a:solidFill>
              <a:uFillTx/>
              <a:latin typeface="Arial"/>
            </a:endParaRPr>
          </a:p>
          <a:p>
            <a:pPr>
              <a:lnSpc>
                <a:spcPct val="100000"/>
              </a:lnSpc>
            </a:pPr>
            <a:r>
              <a:rPr lang="tr-TR" sz="2800" b="0" u="none" strike="noStrike">
                <a:solidFill>
                  <a:srgbClr val="000000"/>
                </a:solidFill>
                <a:uFillTx/>
                <a:latin typeface="Arial"/>
                <a:ea typeface="DejaVu Sans"/>
              </a:rPr>
              <a:t>  </a:t>
            </a:r>
            <a:endParaRPr lang="tr-TR" sz="2800" b="0" u="none" strike="noStrike">
              <a:solidFill>
                <a:srgbClr val="000000"/>
              </a:solidFill>
              <a:uFillTx/>
              <a:latin typeface="Arial"/>
            </a:endParaRPr>
          </a:p>
          <a:p>
            <a:pPr>
              <a:lnSpc>
                <a:spcPct val="100000"/>
              </a:lnSpc>
            </a:pPr>
            <a:endParaRPr lang="tr-TR" sz="1000" b="0" u="none" strike="noStrike">
              <a:solidFill>
                <a:srgbClr val="000000"/>
              </a:solidFill>
              <a:uFillTx/>
              <a:latin typeface="Arial"/>
            </a:endParaRPr>
          </a:p>
          <a:p>
            <a:pPr>
              <a:lnSpc>
                <a:spcPct val="100000"/>
              </a:lnSpc>
            </a:pPr>
            <a:endParaRPr lang="tr-TR" sz="1000" b="0" u="none" strike="noStrike">
              <a:solidFill>
                <a:srgbClr val="000000"/>
              </a:solidFill>
              <a:uFillTx/>
              <a:latin typeface="Arial"/>
            </a:endParaRPr>
          </a:p>
          <a:p>
            <a:pPr>
              <a:lnSpc>
                <a:spcPct val="100000"/>
              </a:lnSpc>
            </a:pPr>
            <a:r>
              <a:rPr lang="tr-TR" sz="2000" b="0" u="none" strike="noStrike">
                <a:solidFill>
                  <a:srgbClr val="000000"/>
                </a:solidFill>
                <a:uFillTx/>
                <a:latin typeface="Arial"/>
                <a:ea typeface="DejaVu Sans"/>
              </a:rPr>
              <a:t>•Aerobik egzersiz </a:t>
            </a:r>
            <a:endParaRPr lang="tr-TR" sz="2000" b="0" u="none" strike="noStrike">
              <a:solidFill>
                <a:srgbClr val="000000"/>
              </a:solidFill>
              <a:uFillTx/>
              <a:latin typeface="Arial"/>
            </a:endParaRPr>
          </a:p>
          <a:p>
            <a:pPr>
              <a:lnSpc>
                <a:spcPct val="100000"/>
              </a:lnSpc>
            </a:pPr>
            <a:r>
              <a:rPr lang="tr-TR" sz="2000" b="0" u="none" strike="noStrike">
                <a:solidFill>
                  <a:srgbClr val="000000"/>
                </a:solidFill>
                <a:uFillTx/>
                <a:latin typeface="Arial"/>
                <a:ea typeface="DejaVu Sans"/>
              </a:rPr>
              <a:t>(Yürüyüş, koşu, bisiklet, yüzme, su aktiviteleri, kürek çekme, dans)  </a:t>
            </a:r>
            <a:endParaRPr lang="tr-TR" sz="2000" b="0" u="none" strike="noStrike">
              <a:solidFill>
                <a:srgbClr val="000000"/>
              </a:solidFill>
              <a:uFillTx/>
              <a:latin typeface="Arial"/>
            </a:endParaRPr>
          </a:p>
          <a:p>
            <a:pPr>
              <a:lnSpc>
                <a:spcPct val="100000"/>
              </a:lnSpc>
            </a:pPr>
            <a:endParaRPr lang="tr-TR" sz="2000" b="0" u="none" strike="noStrike">
              <a:solidFill>
                <a:srgbClr val="000000"/>
              </a:solidFill>
              <a:uFillTx/>
              <a:latin typeface="Arial"/>
            </a:endParaRPr>
          </a:p>
          <a:p>
            <a:pPr>
              <a:lnSpc>
                <a:spcPct val="100000"/>
              </a:lnSpc>
            </a:pPr>
            <a:r>
              <a:rPr lang="tr-TR" sz="2000" b="0" u="none" strike="noStrike">
                <a:solidFill>
                  <a:srgbClr val="000000"/>
                </a:solidFill>
                <a:uFillTx/>
                <a:latin typeface="Arial"/>
                <a:ea typeface="DejaVu Sans"/>
              </a:rPr>
              <a:t>•Haftada 3-7 gün, aktivite dönemleri arasında en fazla 2 ardışık gün olacak şekilde</a:t>
            </a:r>
            <a:endParaRPr lang="tr-TR" sz="2000" b="0" u="none" strike="noStrike">
              <a:solidFill>
                <a:srgbClr val="000000"/>
              </a:solidFill>
              <a:uFillTx/>
              <a:latin typeface="Arial"/>
            </a:endParaRPr>
          </a:p>
          <a:p>
            <a:pPr>
              <a:lnSpc>
                <a:spcPct val="100000"/>
              </a:lnSpc>
            </a:pPr>
            <a:r>
              <a:rPr lang="tr-TR" sz="2000" b="0" u="none" strike="noStrike">
                <a:solidFill>
                  <a:srgbClr val="000000"/>
                </a:solidFill>
                <a:uFillTx/>
                <a:latin typeface="Arial"/>
                <a:ea typeface="DejaVu Sans"/>
              </a:rPr>
              <a:t>Haftada en az 150 ila 300 dakika orta şiddette aktivite veya 75 ila 150 dakika şiddetli aktivite veya bunların eşdeğer bir kombinasyonu</a:t>
            </a:r>
            <a:endParaRPr lang="tr-TR" sz="2000" b="0" u="none" strike="noStrike">
              <a:solidFill>
                <a:srgbClr val="000000"/>
              </a:solidFill>
              <a:uFillTx/>
              <a:latin typeface="Arial"/>
            </a:endParaRPr>
          </a:p>
          <a:p>
            <a:pPr>
              <a:lnSpc>
                <a:spcPct val="100000"/>
              </a:lnSpc>
            </a:pPr>
            <a:r>
              <a:rPr lang="tr-TR" sz="1000" b="0" u="none" strike="noStrike">
                <a:solidFill>
                  <a:srgbClr val="000000"/>
                </a:solidFill>
                <a:uFillTx/>
                <a:latin typeface="Arial"/>
                <a:ea typeface="DejaVu Sans"/>
              </a:rPr>
              <a:t> </a:t>
            </a:r>
            <a:endParaRPr lang="tr-TR" sz="1000" b="0" u="none" strike="noStrike">
              <a:solidFill>
                <a:srgbClr val="000000"/>
              </a:solidFill>
              <a:uFillTx/>
              <a:latin typeface="Aria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 name="Dikdörtgen 367"/>
          <p:cNvSpPr/>
          <p:nvPr/>
        </p:nvSpPr>
        <p:spPr>
          <a:xfrm>
            <a:off x="540000" y="540000"/>
            <a:ext cx="10618920" cy="5758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tr-TR" sz="2800" b="0" u="none" strike="noStrike">
                <a:solidFill>
                  <a:srgbClr val="000000"/>
                </a:solidFill>
                <a:uFillTx/>
                <a:latin typeface="Arial"/>
                <a:ea typeface="DejaVu Sans"/>
              </a:rPr>
              <a:t>Amerikan Spor Hekimliği Koleji (ACSM) 2022  önerileri </a:t>
            </a:r>
            <a:endParaRPr lang="tr-TR" sz="2800" b="0" u="none" strike="noStrike">
              <a:solidFill>
                <a:srgbClr val="000000"/>
              </a:solidFill>
              <a:uFillTx/>
              <a:latin typeface="Arial"/>
            </a:endParaRPr>
          </a:p>
          <a:p>
            <a:pPr>
              <a:lnSpc>
                <a:spcPct val="100000"/>
              </a:lnSpc>
            </a:pPr>
            <a:r>
              <a:rPr lang="tr-TR" sz="2800" b="0" u="none" strike="noStrike">
                <a:solidFill>
                  <a:srgbClr val="000000"/>
                </a:solidFill>
                <a:uFillTx/>
                <a:latin typeface="Arial"/>
                <a:ea typeface="DejaVu Sans"/>
              </a:rPr>
              <a:t>  </a:t>
            </a:r>
            <a:endParaRPr lang="tr-TR" sz="2800" b="0" u="none" strike="noStrike">
              <a:solidFill>
                <a:srgbClr val="000000"/>
              </a:solidFill>
              <a:uFillTx/>
              <a:latin typeface="Arial"/>
            </a:endParaRPr>
          </a:p>
          <a:p>
            <a:pPr>
              <a:lnSpc>
                <a:spcPct val="100000"/>
              </a:lnSpc>
            </a:pPr>
            <a:endParaRPr lang="tr-TR" sz="1000" b="0" u="none" strike="noStrike">
              <a:solidFill>
                <a:srgbClr val="000000"/>
              </a:solidFill>
              <a:uFillTx/>
              <a:latin typeface="Arial"/>
            </a:endParaRPr>
          </a:p>
          <a:p>
            <a:pPr>
              <a:lnSpc>
                <a:spcPct val="100000"/>
              </a:lnSpc>
            </a:pPr>
            <a:r>
              <a:rPr lang="tr-TR" sz="2100" b="0" u="none" strike="noStrike">
                <a:solidFill>
                  <a:srgbClr val="000000"/>
                </a:solidFill>
                <a:uFillTx/>
                <a:latin typeface="Arial"/>
                <a:ea typeface="DejaVu Sans"/>
              </a:rPr>
              <a:t>•Rezistans egzersizi </a:t>
            </a:r>
            <a:endParaRPr lang="tr-TR" sz="2100" b="0" u="none" strike="noStrike">
              <a:solidFill>
                <a:srgbClr val="000000"/>
              </a:solidFill>
              <a:uFillTx/>
              <a:latin typeface="Arial"/>
            </a:endParaRPr>
          </a:p>
          <a:p>
            <a:pPr>
              <a:lnSpc>
                <a:spcPct val="100000"/>
              </a:lnSpc>
            </a:pPr>
            <a:r>
              <a:rPr lang="tr-TR" sz="2100" b="0" u="none" strike="noStrike">
                <a:solidFill>
                  <a:srgbClr val="000000"/>
                </a:solidFill>
                <a:uFillTx/>
                <a:latin typeface="Arial"/>
                <a:ea typeface="DejaVu Sans"/>
              </a:rPr>
              <a:t>(Serbest ağırlıklar, makineler, elastik bantlar veya vücut ağırlığının direnç olarak kullanılması ) </a:t>
            </a:r>
            <a:endParaRPr lang="tr-TR" sz="2100" b="0" u="none" strike="noStrike">
              <a:solidFill>
                <a:srgbClr val="000000"/>
              </a:solidFill>
              <a:uFillTx/>
              <a:latin typeface="Arial"/>
            </a:endParaRPr>
          </a:p>
          <a:p>
            <a:pPr>
              <a:lnSpc>
                <a:spcPct val="100000"/>
              </a:lnSpc>
            </a:pPr>
            <a:endParaRPr lang="tr-TR" sz="2100" b="0" u="none" strike="noStrike">
              <a:solidFill>
                <a:srgbClr val="000000"/>
              </a:solidFill>
              <a:uFillTx/>
              <a:latin typeface="Arial"/>
            </a:endParaRPr>
          </a:p>
          <a:p>
            <a:pPr>
              <a:lnSpc>
                <a:spcPct val="100000"/>
              </a:lnSpc>
            </a:pPr>
            <a:endParaRPr lang="tr-TR" sz="2100" b="0" u="none" strike="noStrike">
              <a:solidFill>
                <a:srgbClr val="000000"/>
              </a:solidFill>
              <a:uFillTx/>
              <a:latin typeface="Arial"/>
            </a:endParaRPr>
          </a:p>
          <a:p>
            <a:pPr>
              <a:lnSpc>
                <a:spcPct val="100000"/>
              </a:lnSpc>
            </a:pPr>
            <a:r>
              <a:rPr lang="tr-TR" sz="2100" b="0" u="none" strike="noStrike">
                <a:solidFill>
                  <a:srgbClr val="000000"/>
                </a:solidFill>
                <a:uFillTx/>
                <a:latin typeface="Arial"/>
                <a:ea typeface="DejaVu Sans"/>
              </a:rPr>
              <a:t>•Ana kas gruplarını içeren 8-10 egzersiz yapın </a:t>
            </a:r>
            <a:endParaRPr lang="tr-TR" sz="2100" b="0" u="none" strike="noStrike">
              <a:solidFill>
                <a:srgbClr val="000000"/>
              </a:solidFill>
              <a:uFillTx/>
              <a:latin typeface="Arial"/>
            </a:endParaRPr>
          </a:p>
          <a:p>
            <a:pPr>
              <a:lnSpc>
                <a:spcPct val="100000"/>
              </a:lnSpc>
            </a:pPr>
            <a:endParaRPr lang="tr-TR" sz="2100" b="0" u="none" strike="noStrike">
              <a:solidFill>
                <a:srgbClr val="000000"/>
              </a:solidFill>
              <a:uFillTx/>
              <a:latin typeface="Arial"/>
            </a:endParaRPr>
          </a:p>
          <a:p>
            <a:pPr>
              <a:lnSpc>
                <a:spcPct val="100000"/>
              </a:lnSpc>
            </a:pPr>
            <a:r>
              <a:rPr lang="tr-TR" sz="2100" b="0" u="none" strike="noStrike">
                <a:solidFill>
                  <a:srgbClr val="000000"/>
                </a:solidFill>
                <a:uFillTx/>
                <a:latin typeface="Arial"/>
                <a:ea typeface="DejaVu Sans"/>
              </a:rPr>
              <a:t>•Haftada 2-3 gün, ancak asla ardışık günlerde değil</a:t>
            </a:r>
            <a:endParaRPr lang="tr-TR" sz="2100" b="0" u="none" strike="noStrike">
              <a:solidFill>
                <a:srgbClr val="000000"/>
              </a:solidFill>
              <a:uFillTx/>
              <a:latin typeface="Arial"/>
            </a:endParaRPr>
          </a:p>
          <a:p>
            <a:pPr>
              <a:lnSpc>
                <a:spcPct val="100000"/>
              </a:lnSpc>
            </a:pPr>
            <a:endParaRPr lang="tr-TR" sz="2100" b="0" u="none" strike="noStrike">
              <a:solidFill>
                <a:srgbClr val="000000"/>
              </a:solidFill>
              <a:uFillTx/>
              <a:latin typeface="Arial"/>
            </a:endParaRPr>
          </a:p>
          <a:p>
            <a:pPr>
              <a:lnSpc>
                <a:spcPct val="100000"/>
              </a:lnSpc>
            </a:pPr>
            <a:r>
              <a:rPr lang="tr-TR" sz="2100" b="0" u="none" strike="noStrike">
                <a:solidFill>
                  <a:srgbClr val="000000"/>
                </a:solidFill>
                <a:uFillTx/>
                <a:latin typeface="Arial"/>
                <a:ea typeface="DejaVu Sans"/>
              </a:rPr>
              <a:t>•Set başına 10-15 tekrar, belirli egzersiz türü başına 1-3 set</a:t>
            </a:r>
            <a:endParaRPr lang="tr-TR" sz="2100" b="0" u="none" strike="noStrike">
              <a:solidFill>
                <a:srgbClr val="000000"/>
              </a:solidFill>
              <a:uFillTx/>
              <a:latin typeface="Arial"/>
            </a:endParaRPr>
          </a:p>
          <a:p>
            <a:pPr>
              <a:lnSpc>
                <a:spcPct val="100000"/>
              </a:lnSpc>
            </a:pPr>
            <a:endParaRPr lang="tr-TR" sz="1000" b="0" u="none" strike="noStrike">
              <a:solidFill>
                <a:srgbClr val="000000"/>
              </a:solidFill>
              <a:uFillTx/>
              <a:latin typeface="Arial"/>
            </a:endParaRPr>
          </a:p>
          <a:p>
            <a:pPr>
              <a:lnSpc>
                <a:spcPct val="100000"/>
              </a:lnSpc>
            </a:pPr>
            <a:endParaRPr lang="tr-TR" sz="1000" b="0" u="none" strike="noStrike">
              <a:solidFill>
                <a:srgbClr val="000000"/>
              </a:solidFill>
              <a:uFillTx/>
              <a:latin typeface="Arial"/>
            </a:endParaRPr>
          </a:p>
          <a:p>
            <a:pPr>
              <a:lnSpc>
                <a:spcPct val="100000"/>
              </a:lnSpc>
            </a:pPr>
            <a:endParaRPr lang="tr-TR" sz="1000" b="0" u="none" strike="noStrike">
              <a:solidFill>
                <a:srgbClr val="000000"/>
              </a:solidFill>
              <a:uFillTx/>
              <a:latin typeface="Aria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 name="Dikdörtgen 368"/>
          <p:cNvSpPr/>
          <p:nvPr/>
        </p:nvSpPr>
        <p:spPr>
          <a:xfrm>
            <a:off x="180000" y="360000"/>
            <a:ext cx="10978920" cy="6118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tr-TR" sz="2800" b="0" u="none" strike="noStrike">
                <a:solidFill>
                  <a:srgbClr val="000000"/>
                </a:solidFill>
                <a:uFillTx/>
                <a:latin typeface="Arial"/>
                <a:ea typeface="DejaVu Sans"/>
              </a:rPr>
              <a:t>Amerikan Spor Hekimliği Koleji (ACSM) 2022  önerileri </a:t>
            </a:r>
            <a:endParaRPr lang="tr-TR" sz="2800" b="0" u="none" strike="noStrike">
              <a:solidFill>
                <a:srgbClr val="000000"/>
              </a:solidFill>
              <a:uFillTx/>
              <a:latin typeface="Arial"/>
            </a:endParaRPr>
          </a:p>
          <a:p>
            <a:pPr>
              <a:lnSpc>
                <a:spcPct val="100000"/>
              </a:lnSpc>
            </a:pPr>
            <a:r>
              <a:rPr lang="tr-TR" sz="2800" b="0" u="none" strike="noStrike">
                <a:solidFill>
                  <a:srgbClr val="000000"/>
                </a:solidFill>
                <a:uFillTx/>
                <a:latin typeface="Arial"/>
                <a:ea typeface="DejaVu Sans"/>
              </a:rPr>
              <a:t>   </a:t>
            </a:r>
            <a:endParaRPr lang="tr-TR" sz="2800" b="0" u="none" strike="noStrike">
              <a:solidFill>
                <a:srgbClr val="000000"/>
              </a:solidFill>
              <a:uFillTx/>
              <a:latin typeface="Arial"/>
            </a:endParaRPr>
          </a:p>
          <a:p>
            <a:pPr>
              <a:lnSpc>
                <a:spcPct val="100000"/>
              </a:lnSpc>
            </a:pPr>
            <a:endParaRPr lang="tr-TR" sz="1000" b="0" u="none" strike="noStrike">
              <a:solidFill>
                <a:srgbClr val="000000"/>
              </a:solidFill>
              <a:uFillTx/>
              <a:latin typeface="Arial"/>
            </a:endParaRPr>
          </a:p>
          <a:p>
            <a:pPr>
              <a:lnSpc>
                <a:spcPct val="100000"/>
              </a:lnSpc>
            </a:pPr>
            <a:endParaRPr lang="tr-TR" sz="2200" b="0" u="none" strike="noStrike">
              <a:solidFill>
                <a:srgbClr val="000000"/>
              </a:solidFill>
              <a:uFillTx/>
              <a:latin typeface="Arial"/>
            </a:endParaRPr>
          </a:p>
          <a:p>
            <a:pPr>
              <a:lnSpc>
                <a:spcPct val="100000"/>
              </a:lnSpc>
            </a:pPr>
            <a:r>
              <a:rPr lang="tr-TR" sz="2200" b="0" u="none" strike="noStrike">
                <a:solidFill>
                  <a:srgbClr val="000000"/>
                </a:solidFill>
                <a:uFillTx/>
                <a:latin typeface="Arial"/>
                <a:ea typeface="DejaVu Sans"/>
              </a:rPr>
              <a:t>•Esneklik Egzersizleri </a:t>
            </a:r>
            <a:endParaRPr lang="tr-TR" sz="2200" b="0" u="none" strike="noStrike">
              <a:solidFill>
                <a:srgbClr val="000000"/>
              </a:solidFill>
              <a:uFillTx/>
              <a:latin typeface="Arial"/>
            </a:endParaRPr>
          </a:p>
          <a:p>
            <a:pPr>
              <a:lnSpc>
                <a:spcPct val="100000"/>
              </a:lnSpc>
            </a:pPr>
            <a:r>
              <a:rPr lang="tr-TR" sz="2200" b="0" u="none" strike="noStrike">
                <a:solidFill>
                  <a:srgbClr val="000000"/>
                </a:solidFill>
                <a:uFillTx/>
                <a:latin typeface="Arial"/>
                <a:ea typeface="DejaVu Sans"/>
              </a:rPr>
              <a:t>(Statik, dinamik veya PNF germe; denge egzersizleri; yoga ve tai chi )</a:t>
            </a:r>
            <a:endParaRPr lang="tr-TR" sz="2200" b="0" u="none" strike="noStrike">
              <a:solidFill>
                <a:srgbClr val="000000"/>
              </a:solidFill>
              <a:uFillTx/>
              <a:latin typeface="Arial"/>
            </a:endParaRPr>
          </a:p>
          <a:p>
            <a:pPr>
              <a:lnSpc>
                <a:spcPct val="100000"/>
              </a:lnSpc>
            </a:pPr>
            <a:endParaRPr lang="tr-TR" sz="2200" b="0" u="none" strike="noStrike">
              <a:solidFill>
                <a:srgbClr val="000000"/>
              </a:solidFill>
              <a:uFillTx/>
              <a:latin typeface="Arial"/>
            </a:endParaRPr>
          </a:p>
          <a:p>
            <a:pPr>
              <a:lnSpc>
                <a:spcPct val="100000"/>
              </a:lnSpc>
            </a:pPr>
            <a:r>
              <a:rPr lang="tr-TR" sz="2200" b="0" u="none" strike="noStrike">
                <a:solidFill>
                  <a:srgbClr val="000000"/>
                </a:solidFill>
                <a:uFillTx/>
                <a:latin typeface="Arial"/>
                <a:ea typeface="DejaVu Sans"/>
              </a:rPr>
              <a:t>•≥2-3 gün/hafta veya daha fazla; genellikle kaslar ve eklemler ısındığında yapılır. </a:t>
            </a:r>
            <a:endParaRPr lang="tr-TR" sz="2200" b="0" u="none" strike="noStrike">
              <a:solidFill>
                <a:srgbClr val="000000"/>
              </a:solidFill>
              <a:uFillTx/>
              <a:latin typeface="Arial"/>
            </a:endParaRPr>
          </a:p>
          <a:p>
            <a:pPr>
              <a:lnSpc>
                <a:spcPct val="100000"/>
              </a:lnSpc>
            </a:pPr>
            <a:endParaRPr lang="tr-TR" sz="2200" b="0" u="none" strike="noStrike">
              <a:solidFill>
                <a:srgbClr val="000000"/>
              </a:solidFill>
              <a:uFillTx/>
              <a:latin typeface="Arial"/>
            </a:endParaRPr>
          </a:p>
          <a:p>
            <a:pPr>
              <a:lnSpc>
                <a:spcPct val="100000"/>
              </a:lnSpc>
            </a:pPr>
            <a:r>
              <a:rPr lang="tr-TR" sz="2200" b="0" u="none" strike="noStrike">
                <a:solidFill>
                  <a:srgbClr val="000000"/>
                </a:solidFill>
                <a:uFillTx/>
                <a:latin typeface="Arial"/>
                <a:ea typeface="DejaVu Sans"/>
              </a:rPr>
              <a:t>•Her germe (statik veya dinamik) grubu için 10-30 saniye; her birinin 2-4 tekrarı </a:t>
            </a:r>
            <a:endParaRPr lang="tr-TR" sz="2200" b="0" u="none" strike="noStrike">
              <a:solidFill>
                <a:srgbClr val="000000"/>
              </a:solidFill>
              <a:uFillTx/>
              <a:latin typeface="Aria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 name="Metin kutusu 369"/>
          <p:cNvSpPr txBox="1"/>
          <p:nvPr/>
        </p:nvSpPr>
        <p:spPr>
          <a:xfrm>
            <a:off x="540000" y="540000"/>
            <a:ext cx="10620000" cy="5760000"/>
          </a:xfrm>
          <a:prstGeom prst="rect">
            <a:avLst/>
          </a:prstGeom>
          <a:noFill/>
          <a:ln w="0">
            <a:noFill/>
          </a:ln>
        </p:spPr>
        <p:txBody>
          <a:bodyPr lIns="90000" tIns="45000" rIns="90000" bIns="45000" anchor="t">
            <a:noAutofit/>
          </a:bodyPr>
          <a:lstStyle/>
          <a:p>
            <a:r>
              <a:rPr lang="tr-TR" sz="2200" b="1" u="none" strike="noStrike">
                <a:solidFill>
                  <a:srgbClr val="000000"/>
                </a:solidFill>
                <a:uFillTx/>
                <a:latin typeface="Arial"/>
              </a:rPr>
              <a:t>PNF Germe Nedir? ( Proprioseptif Nöromüsküler Fasilitasyon )</a:t>
            </a:r>
            <a:endParaRPr lang="tr-TR" sz="2200" b="0" u="none" strike="noStrike">
              <a:solidFill>
                <a:srgbClr val="000000"/>
              </a:solidFill>
              <a:uFillTx/>
              <a:latin typeface="Arial"/>
            </a:endParaRPr>
          </a:p>
          <a:p>
            <a:endParaRPr lang="tr-TR" sz="2200" b="0" u="none" strike="noStrike">
              <a:solidFill>
                <a:srgbClr val="000000"/>
              </a:solidFill>
              <a:uFillTx/>
              <a:latin typeface="Arial"/>
            </a:endParaRPr>
          </a:p>
          <a:p>
            <a:endParaRPr lang="tr-TR" sz="2200" b="0" u="none" strike="noStrike">
              <a:solidFill>
                <a:srgbClr val="000000"/>
              </a:solidFill>
              <a:uFillTx/>
              <a:latin typeface="Arial"/>
            </a:endParaRPr>
          </a:p>
          <a:p>
            <a:r>
              <a:rPr lang="tr-TR" sz="2200" b="0" u="none" strike="noStrike">
                <a:solidFill>
                  <a:srgbClr val="000000"/>
                </a:solidFill>
                <a:uFillTx/>
                <a:latin typeface="Arial"/>
              </a:rPr>
              <a:t>•PNF germe, kasların kasılmasını ve gerilmesini içeren gelişmiş bir esneklik antrenmanı biçimidir. </a:t>
            </a:r>
          </a:p>
          <a:p>
            <a:r>
              <a:rPr lang="tr-TR" sz="2200" b="0" u="none" strike="noStrike">
                <a:solidFill>
                  <a:srgbClr val="000000"/>
                </a:solidFill>
                <a:uFillTx/>
                <a:latin typeface="Arial"/>
              </a:rPr>
              <a:t>•Teknik başlangıçta klinik rehabilitasyon ortamında doğmuştur, ancak çok etkili olduğu için ana akım spor salonlarına girmiştir.</a:t>
            </a:r>
          </a:p>
          <a:p>
            <a:endParaRPr lang="tr-TR" sz="1000" b="0" u="none" strike="noStrike">
              <a:solidFill>
                <a:srgbClr val="000000"/>
              </a:solidFill>
              <a:uFillTx/>
              <a:latin typeface="Aria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 name="Dikdörtgen 370"/>
          <p:cNvSpPr/>
          <p:nvPr/>
        </p:nvSpPr>
        <p:spPr>
          <a:xfrm>
            <a:off x="606540" y="549540"/>
            <a:ext cx="10978920" cy="5758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tr-TR" sz="2800" b="0" u="none" strike="noStrike" dirty="0">
                <a:solidFill>
                  <a:srgbClr val="000000"/>
                </a:solidFill>
                <a:uFillTx/>
                <a:latin typeface="Arial"/>
                <a:ea typeface="DejaVu Sans"/>
              </a:rPr>
              <a:t>Amerikan Spor Hekimliği Koleji (ACSM) 2022  önerileri  </a:t>
            </a:r>
            <a:endParaRPr lang="tr-TR" sz="2800" b="0" u="none" strike="noStrike" dirty="0">
              <a:solidFill>
                <a:srgbClr val="000000"/>
              </a:solidFill>
              <a:uFillTx/>
              <a:latin typeface="Arial"/>
            </a:endParaRPr>
          </a:p>
          <a:p>
            <a:pPr>
              <a:lnSpc>
                <a:spcPct val="100000"/>
              </a:lnSpc>
            </a:pPr>
            <a:endParaRPr lang="tr-TR" sz="1000" b="0" u="none" strike="noStrike" dirty="0">
              <a:solidFill>
                <a:srgbClr val="000000"/>
              </a:solidFill>
              <a:uFillTx/>
              <a:latin typeface="Arial"/>
            </a:endParaRPr>
          </a:p>
          <a:p>
            <a:pPr>
              <a:lnSpc>
                <a:spcPct val="100000"/>
              </a:lnSpc>
            </a:pPr>
            <a:endParaRPr lang="tr-TR" sz="1000" b="0" u="none" strike="noStrike" dirty="0">
              <a:solidFill>
                <a:srgbClr val="000000"/>
              </a:solidFill>
              <a:uFillTx/>
              <a:latin typeface="Arial"/>
            </a:endParaRPr>
          </a:p>
          <a:p>
            <a:pPr>
              <a:lnSpc>
                <a:spcPct val="100000"/>
              </a:lnSpc>
            </a:pPr>
            <a:endParaRPr lang="tr-TR" sz="2100" b="0" u="none" strike="noStrike" dirty="0">
              <a:solidFill>
                <a:srgbClr val="000000"/>
              </a:solidFill>
              <a:uFillTx/>
              <a:latin typeface="Arial"/>
            </a:endParaRPr>
          </a:p>
          <a:p>
            <a:pPr>
              <a:lnSpc>
                <a:spcPct val="100000"/>
              </a:lnSpc>
            </a:pPr>
            <a:endParaRPr lang="tr-TR" sz="2100" b="0" u="none" strike="noStrike" dirty="0">
              <a:solidFill>
                <a:srgbClr val="000000"/>
              </a:solidFill>
              <a:uFillTx/>
              <a:latin typeface="Arial"/>
            </a:endParaRPr>
          </a:p>
          <a:p>
            <a:pPr>
              <a:lnSpc>
                <a:spcPct val="100000"/>
              </a:lnSpc>
            </a:pPr>
            <a:endParaRPr lang="tr-TR" sz="2100" b="0" u="none" strike="noStrike" dirty="0">
              <a:solidFill>
                <a:srgbClr val="000000"/>
              </a:solidFill>
              <a:uFillTx/>
              <a:latin typeface="Arial"/>
            </a:endParaRPr>
          </a:p>
          <a:p>
            <a:pPr>
              <a:lnSpc>
                <a:spcPct val="100000"/>
              </a:lnSpc>
            </a:pPr>
            <a:r>
              <a:rPr lang="tr-TR" sz="2100" b="0" u="none" strike="noStrike" dirty="0">
                <a:solidFill>
                  <a:srgbClr val="000000"/>
                </a:solidFill>
                <a:uFillTx/>
                <a:latin typeface="Arial"/>
                <a:ea typeface="DejaVu Sans"/>
              </a:rPr>
              <a:t>•Denge egzersizleri</a:t>
            </a:r>
            <a:endParaRPr lang="tr-TR" sz="2100" b="0" u="none" strike="noStrike" dirty="0">
              <a:solidFill>
                <a:srgbClr val="000000"/>
              </a:solidFill>
              <a:uFillTx/>
              <a:latin typeface="Arial"/>
            </a:endParaRPr>
          </a:p>
          <a:p>
            <a:pPr>
              <a:lnSpc>
                <a:spcPct val="100000"/>
              </a:lnSpc>
            </a:pPr>
            <a:r>
              <a:rPr lang="tr-TR" sz="2100" b="0" u="none" strike="noStrike" dirty="0">
                <a:solidFill>
                  <a:srgbClr val="000000"/>
                </a:solidFill>
                <a:uFillTx/>
                <a:latin typeface="Arial"/>
                <a:ea typeface="DejaVu Sans"/>
              </a:rPr>
              <a:t>(Alt vücut ve gövde direnç egzersizleri, yoga ve </a:t>
            </a:r>
            <a:r>
              <a:rPr lang="tr-TR" sz="2100" b="0" u="none" strike="noStrike" dirty="0" err="1">
                <a:solidFill>
                  <a:srgbClr val="000000"/>
                </a:solidFill>
                <a:uFillTx/>
                <a:latin typeface="Arial"/>
                <a:ea typeface="DejaVu Sans"/>
              </a:rPr>
              <a:t>tai</a:t>
            </a:r>
            <a:r>
              <a:rPr lang="tr-TR" sz="2100" b="0" u="none" strike="noStrike" dirty="0">
                <a:solidFill>
                  <a:srgbClr val="000000"/>
                </a:solidFill>
                <a:uFillTx/>
                <a:latin typeface="Arial"/>
                <a:ea typeface="DejaVu Sans"/>
              </a:rPr>
              <a:t> </a:t>
            </a:r>
            <a:r>
              <a:rPr lang="tr-TR" sz="2100" b="0" u="none" strike="noStrike" dirty="0" err="1">
                <a:solidFill>
                  <a:srgbClr val="000000"/>
                </a:solidFill>
                <a:uFillTx/>
                <a:latin typeface="Arial"/>
                <a:ea typeface="DejaVu Sans"/>
              </a:rPr>
              <a:t>chi</a:t>
            </a:r>
            <a:r>
              <a:rPr lang="tr-TR" sz="2100" b="0" u="none" strike="noStrike" dirty="0">
                <a:solidFill>
                  <a:srgbClr val="000000"/>
                </a:solidFill>
                <a:uFillTx/>
                <a:latin typeface="Arial"/>
                <a:ea typeface="DejaVu Sans"/>
              </a:rPr>
              <a:t> de dengeyi geliştirir)</a:t>
            </a:r>
            <a:endParaRPr lang="tr-TR" sz="2100" b="0" u="none" strike="noStrike" dirty="0">
              <a:solidFill>
                <a:srgbClr val="000000"/>
              </a:solidFill>
              <a:uFillTx/>
              <a:latin typeface="Arial"/>
            </a:endParaRPr>
          </a:p>
          <a:p>
            <a:pPr>
              <a:lnSpc>
                <a:spcPct val="100000"/>
              </a:lnSpc>
            </a:pPr>
            <a:endParaRPr lang="tr-TR" sz="2100" b="0" u="none" strike="noStrike" dirty="0">
              <a:solidFill>
                <a:srgbClr val="000000"/>
              </a:solidFill>
              <a:uFillTx/>
              <a:latin typeface="Arial"/>
            </a:endParaRPr>
          </a:p>
          <a:p>
            <a:pPr>
              <a:lnSpc>
                <a:spcPct val="100000"/>
              </a:lnSpc>
            </a:pPr>
            <a:r>
              <a:rPr lang="tr-TR" sz="2100" b="0" u="none" strike="noStrike" dirty="0">
                <a:solidFill>
                  <a:srgbClr val="000000"/>
                </a:solidFill>
                <a:uFillTx/>
                <a:latin typeface="Arial"/>
                <a:ea typeface="DejaVu Sans"/>
              </a:rPr>
              <a:t>•≥2-3 gün/hafta veya daha fazla</a:t>
            </a:r>
            <a:endParaRPr lang="tr-TR" sz="2100" b="0" u="none" strike="noStrike" dirty="0">
              <a:solidFill>
                <a:srgbClr val="000000"/>
              </a:solidFill>
              <a:uFillTx/>
              <a:latin typeface="Arial"/>
            </a:endParaRPr>
          </a:p>
          <a:p>
            <a:pPr>
              <a:lnSpc>
                <a:spcPct val="100000"/>
              </a:lnSpc>
            </a:pPr>
            <a:endParaRPr lang="tr-TR" sz="2100" b="0" u="none" strike="noStrike" dirty="0">
              <a:solidFill>
                <a:srgbClr val="000000"/>
              </a:solidFill>
              <a:uFillTx/>
              <a:latin typeface="Arial"/>
            </a:endParaRPr>
          </a:p>
          <a:p>
            <a:pPr>
              <a:lnSpc>
                <a:spcPct val="100000"/>
              </a:lnSpc>
            </a:pPr>
            <a:r>
              <a:rPr lang="tr-TR" sz="2100" b="0" u="none" strike="noStrike" dirty="0">
                <a:solidFill>
                  <a:srgbClr val="000000"/>
                </a:solidFill>
                <a:uFillTx/>
                <a:latin typeface="Arial"/>
                <a:ea typeface="DejaVu Sans"/>
              </a:rPr>
              <a:t>•Tolere edildiğinde  düşme riskini en aza indirmek için denge eğitimi dikkatli bir şekilde yapılmalıdır. </a:t>
            </a:r>
            <a:endParaRPr lang="tr-TR" sz="2100" b="0" u="none" strike="noStrike" dirty="0">
              <a:solidFill>
                <a:srgbClr val="000000"/>
              </a:solidFill>
              <a:uFillTx/>
              <a:latin typeface="Aria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 name="Dikdörtgen 371"/>
          <p:cNvSpPr/>
          <p:nvPr/>
        </p:nvSpPr>
        <p:spPr>
          <a:xfrm>
            <a:off x="540000" y="720000"/>
            <a:ext cx="10979280" cy="5579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tr-TR" sz="3600" b="0" u="none" strike="noStrike">
                <a:solidFill>
                  <a:srgbClr val="000000"/>
                </a:solidFill>
                <a:uFillTx/>
                <a:latin typeface="Arial"/>
                <a:ea typeface="DejaVu Sans"/>
              </a:rPr>
              <a:t>Diyabet komplikasyonlarında egzersiz ? </a:t>
            </a:r>
            <a:endParaRPr lang="tr-TR" sz="3600" b="0" u="none" strike="noStrike">
              <a:solidFill>
                <a:srgbClr val="000000"/>
              </a:solidFill>
              <a:uFillTx/>
              <a:latin typeface="Aria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 name="Dikdörtgen 372"/>
          <p:cNvSpPr/>
          <p:nvPr/>
        </p:nvSpPr>
        <p:spPr>
          <a:xfrm>
            <a:off x="720948" y="639540"/>
            <a:ext cx="10438920" cy="5578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tr-TR" sz="2800" b="0" u="none" strike="noStrike" dirty="0">
                <a:solidFill>
                  <a:srgbClr val="000000"/>
                </a:solidFill>
                <a:uFillTx/>
                <a:latin typeface="Arial"/>
                <a:ea typeface="DejaVu Sans"/>
              </a:rPr>
              <a:t>Otonom Nöropati</a:t>
            </a:r>
            <a:endParaRPr lang="tr-TR" sz="2800" b="0" u="none" strike="noStrike" dirty="0">
              <a:solidFill>
                <a:srgbClr val="000000"/>
              </a:solidFill>
              <a:uFillTx/>
              <a:latin typeface="Arial"/>
            </a:endParaRPr>
          </a:p>
          <a:p>
            <a:pPr>
              <a:lnSpc>
                <a:spcPct val="100000"/>
              </a:lnSpc>
            </a:pPr>
            <a:r>
              <a:rPr lang="tr-TR" sz="2400" b="0" u="none" strike="noStrike" dirty="0">
                <a:solidFill>
                  <a:srgbClr val="000000"/>
                </a:solidFill>
                <a:uFillTx/>
                <a:latin typeface="Arial"/>
                <a:ea typeface="DejaVu Sans"/>
              </a:rPr>
              <a:t> </a:t>
            </a:r>
            <a:endParaRPr lang="tr-TR" sz="2400" b="0" u="none" strike="noStrike" dirty="0">
              <a:solidFill>
                <a:srgbClr val="000000"/>
              </a:solidFill>
              <a:uFillTx/>
              <a:latin typeface="Arial"/>
            </a:endParaRPr>
          </a:p>
          <a:p>
            <a:pPr>
              <a:lnSpc>
                <a:spcPct val="100000"/>
              </a:lnSpc>
            </a:pPr>
            <a:endParaRPr lang="tr-TR" sz="2400" b="0" u="none" strike="noStrike" dirty="0">
              <a:solidFill>
                <a:srgbClr val="000000"/>
              </a:solidFill>
              <a:uFillTx/>
              <a:latin typeface="Arial"/>
            </a:endParaRPr>
          </a:p>
          <a:p>
            <a:pPr>
              <a:lnSpc>
                <a:spcPct val="100000"/>
              </a:lnSpc>
            </a:pPr>
            <a:endParaRPr lang="tr-TR" sz="2100" b="0" u="none" strike="noStrike" dirty="0">
              <a:solidFill>
                <a:srgbClr val="000000"/>
              </a:solidFill>
              <a:uFillTx/>
              <a:latin typeface="Arial"/>
            </a:endParaRPr>
          </a:p>
          <a:p>
            <a:pPr>
              <a:lnSpc>
                <a:spcPct val="100000"/>
              </a:lnSpc>
            </a:pPr>
            <a:r>
              <a:rPr lang="tr-TR" sz="2100" b="0" u="none" strike="noStrike" dirty="0">
                <a:solidFill>
                  <a:srgbClr val="000000"/>
                </a:solidFill>
                <a:uFillTx/>
                <a:latin typeface="Arial"/>
                <a:ea typeface="DejaVu Sans"/>
              </a:rPr>
              <a:t>•Hipoglisemi olasılığının arttığını, anormal kan basıncı tepkileri olduğunu, termoregülasyonun bozulduğunu, ayrıca istirahatte  kalp </a:t>
            </a:r>
            <a:r>
              <a:rPr lang="tr-TR" sz="2100" b="0" u="none" strike="noStrike" dirty="0" err="1">
                <a:solidFill>
                  <a:srgbClr val="000000"/>
                </a:solidFill>
                <a:uFillTx/>
                <a:latin typeface="Arial"/>
                <a:ea typeface="DejaVu Sans"/>
              </a:rPr>
              <a:t>ritm</a:t>
            </a:r>
            <a:r>
              <a:rPr lang="tr-TR" sz="2100" b="0" u="none" strike="noStrike" dirty="0">
                <a:solidFill>
                  <a:srgbClr val="000000"/>
                </a:solidFill>
                <a:uFillTx/>
                <a:latin typeface="Arial"/>
                <a:ea typeface="DejaVu Sans"/>
              </a:rPr>
              <a:t> bozukluklarının olabileceği unutulmamalıdır.</a:t>
            </a:r>
            <a:r>
              <a:rPr lang="tr-TR" sz="2400" b="1" u="none" strike="noStrike" dirty="0">
                <a:solidFill>
                  <a:srgbClr val="000000"/>
                </a:solidFill>
                <a:uFillTx/>
                <a:latin typeface="Arial"/>
                <a:ea typeface="DejaVu Sans"/>
              </a:rPr>
              <a:t> </a:t>
            </a:r>
            <a:endParaRPr lang="tr-TR" sz="2400" b="0" u="none" strike="noStrike" dirty="0">
              <a:solidFill>
                <a:srgbClr val="000000"/>
              </a:solidFill>
              <a:uFillTx/>
              <a:latin typeface="Aria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 name="Dikdörtgen 373"/>
          <p:cNvSpPr/>
          <p:nvPr/>
        </p:nvSpPr>
        <p:spPr>
          <a:xfrm>
            <a:off x="180000" y="540000"/>
            <a:ext cx="10618920" cy="6230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tr-TR" sz="2800" b="0" u="none" strike="noStrike">
                <a:solidFill>
                  <a:srgbClr val="000000"/>
                </a:solidFill>
                <a:uFillTx/>
                <a:latin typeface="Arial"/>
                <a:ea typeface="DejaVu Sans"/>
              </a:rPr>
              <a:t>Periferik Nöropati </a:t>
            </a:r>
            <a:endParaRPr lang="tr-TR" sz="2800" b="0" u="none" strike="noStrike">
              <a:solidFill>
                <a:srgbClr val="000000"/>
              </a:solidFill>
              <a:uFillTx/>
              <a:latin typeface="Arial"/>
            </a:endParaRPr>
          </a:p>
          <a:p>
            <a:pPr>
              <a:lnSpc>
                <a:spcPct val="100000"/>
              </a:lnSpc>
            </a:pPr>
            <a:endParaRPr lang="tr-TR" sz="2800" b="0" u="none" strike="noStrike">
              <a:solidFill>
                <a:srgbClr val="000000"/>
              </a:solidFill>
              <a:uFillTx/>
              <a:latin typeface="Arial"/>
            </a:endParaRPr>
          </a:p>
          <a:p>
            <a:pPr>
              <a:lnSpc>
                <a:spcPct val="100000"/>
              </a:lnSpc>
            </a:pPr>
            <a:endParaRPr lang="tr-TR" sz="1000" b="0" u="none" strike="noStrike">
              <a:solidFill>
                <a:srgbClr val="000000"/>
              </a:solidFill>
              <a:uFillTx/>
              <a:latin typeface="Arial"/>
            </a:endParaRPr>
          </a:p>
          <a:p>
            <a:pPr>
              <a:lnSpc>
                <a:spcPct val="100000"/>
              </a:lnSpc>
            </a:pPr>
            <a:endParaRPr lang="tr-TR" sz="1000" b="0" u="none" strike="noStrike">
              <a:solidFill>
                <a:srgbClr val="000000"/>
              </a:solidFill>
              <a:uFillTx/>
              <a:latin typeface="Arial"/>
            </a:endParaRPr>
          </a:p>
          <a:p>
            <a:pPr>
              <a:lnSpc>
                <a:spcPct val="100000"/>
              </a:lnSpc>
            </a:pPr>
            <a:r>
              <a:rPr lang="tr-TR" sz="1800" b="0" u="none" strike="noStrike">
                <a:solidFill>
                  <a:srgbClr val="000000"/>
                </a:solidFill>
                <a:uFillTx/>
                <a:latin typeface="Arial"/>
                <a:ea typeface="DejaVu Sans"/>
              </a:rPr>
              <a:t>•Uzun süreli yürüyüş, koşu veya engebeli yüzeylerde yürüme gibi ayak travmasına neden olabilecek egzersizler sınırlanmalıdır. </a:t>
            </a: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r>
              <a:rPr lang="tr-TR" sz="1800" b="0" u="none" strike="noStrike">
                <a:solidFill>
                  <a:srgbClr val="000000"/>
                </a:solidFill>
                <a:uFillTx/>
                <a:latin typeface="Arial"/>
                <a:ea typeface="DejaVu Sans"/>
              </a:rPr>
              <a:t>•Ağırlık taşımayan egzersizler (örneğin bisiklet, sandalye egzersizleri, yüzme) daha uygun olabilir, ancak iyileşmemiş plantar yüzey ülserleri varsa su egzersizlerinden kaçınılmalıdır. </a:t>
            </a: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90000"/>
              </a:lnSpc>
              <a:spcBef>
                <a:spcPts val="1001"/>
              </a:spcBef>
            </a:pPr>
            <a:r>
              <a:rPr lang="tr-TR" sz="2100" b="0" u="none" strike="noStrike">
                <a:solidFill>
                  <a:srgbClr val="000000"/>
                </a:solidFill>
                <a:uFillTx/>
                <a:latin typeface="Calibri"/>
                <a:ea typeface="Calibri"/>
              </a:rPr>
              <a:t>•Düzgün ayak bakımı olanlarda orta şiddette yürüyüşle,ayak ülseri gelişme riski artmadığı bildirilmiştir.</a:t>
            </a:r>
            <a:endParaRPr lang="tr-TR" sz="2100" b="0" u="none" strike="noStrike">
              <a:solidFill>
                <a:srgbClr val="000000"/>
              </a:solidFill>
              <a:uFillTx/>
              <a:latin typeface="Arial"/>
            </a:endParaRPr>
          </a:p>
          <a:p>
            <a:pPr>
              <a:lnSpc>
                <a:spcPct val="90000"/>
              </a:lnSpc>
              <a:spcBef>
                <a:spcPts val="1001"/>
              </a:spcBef>
            </a:pPr>
            <a:endParaRPr lang="tr-TR" sz="2800" b="0" u="none" strike="noStrike">
              <a:solidFill>
                <a:srgbClr val="000000"/>
              </a:solidFill>
              <a:uFillTx/>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 name="CustomShape 1"/>
          <p:cNvSpPr/>
          <p:nvPr/>
        </p:nvSpPr>
        <p:spPr>
          <a:xfrm>
            <a:off x="838080" y="1825560"/>
            <a:ext cx="10512720" cy="4348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rmAutofit/>
          </a:bodyPr>
          <a:lstStyle/>
          <a:p>
            <a:pPr marL="228600" indent="-227160">
              <a:lnSpc>
                <a:spcPct val="90000"/>
              </a:lnSpc>
              <a:spcBef>
                <a:spcPts val="1001"/>
              </a:spcBef>
              <a:buClr>
                <a:srgbClr val="000000"/>
              </a:buClr>
              <a:buFont typeface="Arial"/>
              <a:buChar char="•"/>
            </a:pPr>
            <a:r>
              <a:rPr lang="tr-TR" sz="2800" b="0" u="none" strike="noStrike">
                <a:solidFill>
                  <a:srgbClr val="000000"/>
                </a:solidFill>
                <a:uFillTx/>
                <a:latin typeface="Calibri"/>
                <a:ea typeface="Calibri"/>
              </a:rPr>
              <a:t>Christobal Mendez---Book of Bodily Exercise--1553 </a:t>
            </a:r>
            <a:endParaRPr lang="tr-TR" sz="2800" b="0" u="none" strike="noStrike">
              <a:solidFill>
                <a:srgbClr val="000000"/>
              </a:solidFill>
              <a:uFillTx/>
              <a:latin typeface="Arial"/>
            </a:endParaRPr>
          </a:p>
          <a:p>
            <a:pPr marL="228600" indent="-227160">
              <a:lnSpc>
                <a:spcPct val="90000"/>
              </a:lnSpc>
              <a:spcBef>
                <a:spcPts val="1001"/>
              </a:spcBef>
              <a:buClr>
                <a:srgbClr val="000000"/>
              </a:buClr>
              <a:buFont typeface="Arial"/>
              <a:buChar char="•"/>
            </a:pPr>
            <a:r>
              <a:rPr lang="tr-TR" sz="2800" b="0" u="none" strike="noStrike">
                <a:solidFill>
                  <a:srgbClr val="000000"/>
                </a:solidFill>
                <a:uFillTx/>
                <a:latin typeface="Calibri"/>
                <a:ea typeface="Calibri"/>
              </a:rPr>
              <a:t>Francis Fuller—Medical Gymnastics: A Treatise Concerning the Power of Exercise—1700 ler </a:t>
            </a:r>
            <a:endParaRPr lang="tr-TR" sz="2800" b="0" u="none" strike="noStrike">
              <a:solidFill>
                <a:srgbClr val="000000"/>
              </a:solidFill>
              <a:uFillTx/>
              <a:latin typeface="Arial"/>
            </a:endParaRPr>
          </a:p>
          <a:p>
            <a:pPr marL="228600" indent="-227160">
              <a:lnSpc>
                <a:spcPct val="90000"/>
              </a:lnSpc>
              <a:spcBef>
                <a:spcPts val="1001"/>
              </a:spcBef>
              <a:buClr>
                <a:srgbClr val="000000"/>
              </a:buClr>
              <a:buFont typeface="Arial"/>
              <a:buChar char="•"/>
            </a:pPr>
            <a:r>
              <a:rPr lang="tr-TR" sz="2800" b="0" u="none" strike="noStrike">
                <a:solidFill>
                  <a:srgbClr val="000000"/>
                </a:solidFill>
                <a:uFillTx/>
                <a:latin typeface="Calibri"/>
                <a:ea typeface="Calibri"/>
              </a:rPr>
              <a:t>İskoç hekim William Buchan--Domestic Medicine-1769</a:t>
            </a:r>
            <a:endParaRPr lang="tr-TR" sz="2800" b="0" u="none" strike="noStrike">
              <a:solidFill>
                <a:srgbClr val="000000"/>
              </a:solidFill>
              <a:uFillTx/>
              <a:latin typeface="Arial"/>
            </a:endParaRPr>
          </a:p>
          <a:p>
            <a:pPr marL="228600" indent="-227160">
              <a:lnSpc>
                <a:spcPct val="90000"/>
              </a:lnSpc>
              <a:spcBef>
                <a:spcPts val="1001"/>
              </a:spcBef>
              <a:buClr>
                <a:srgbClr val="000000"/>
              </a:buClr>
              <a:buFont typeface="Arial"/>
              <a:buChar char="•"/>
            </a:pPr>
            <a:r>
              <a:rPr lang="tr-TR" sz="2800" b="0" u="none" strike="noStrike">
                <a:solidFill>
                  <a:srgbClr val="000000"/>
                </a:solidFill>
                <a:uFillTx/>
                <a:latin typeface="Calibri"/>
                <a:ea typeface="Calibri"/>
              </a:rPr>
              <a:t>Clement Tissot---Medical and Surgical Gymnastics-1780</a:t>
            </a:r>
            <a:endParaRPr lang="tr-TR" sz="2800" b="0" u="none" strike="noStrike">
              <a:solidFill>
                <a:srgbClr val="000000"/>
              </a:solidFill>
              <a:uFillTx/>
              <a:latin typeface="Arial"/>
            </a:endParaRPr>
          </a:p>
          <a:p>
            <a:pPr marL="228600" indent="-227160">
              <a:lnSpc>
                <a:spcPct val="90000"/>
              </a:lnSpc>
              <a:spcBef>
                <a:spcPts val="1001"/>
              </a:spcBef>
              <a:buClr>
                <a:srgbClr val="000000"/>
              </a:buClr>
              <a:buFont typeface="Arial"/>
              <a:buChar char="•"/>
            </a:pPr>
            <a:r>
              <a:rPr lang="tr-TR" sz="2800" b="0" u="none" strike="noStrike">
                <a:solidFill>
                  <a:srgbClr val="000000"/>
                </a:solidFill>
                <a:uFillTx/>
                <a:latin typeface="Calibri"/>
                <a:ea typeface="Calibri"/>
              </a:rPr>
              <a:t>Shadrach Ricketson--Means of Preserving Health and Preventing Diseases- 1806</a:t>
            </a:r>
            <a:endParaRPr lang="tr-TR" sz="2800" b="0" u="none" strike="noStrike">
              <a:solidFill>
                <a:srgbClr val="000000"/>
              </a:solidFill>
              <a:uFillTx/>
              <a:latin typeface="Arial"/>
            </a:endParaRPr>
          </a:p>
          <a:p>
            <a:pPr>
              <a:lnSpc>
                <a:spcPct val="90000"/>
              </a:lnSpc>
              <a:spcBef>
                <a:spcPts val="1001"/>
              </a:spcBef>
            </a:pPr>
            <a:endParaRPr lang="tr-TR" sz="2800" b="0" u="none" strike="noStrike">
              <a:solidFill>
                <a:srgbClr val="000000"/>
              </a:solidFill>
              <a:uFillTx/>
              <a:latin typeface="Aria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 name="Dikdörtgen 374"/>
          <p:cNvSpPr/>
          <p:nvPr/>
        </p:nvSpPr>
        <p:spPr>
          <a:xfrm>
            <a:off x="180000" y="360000"/>
            <a:ext cx="11158920" cy="5938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tr-TR" sz="2600" b="0" u="none" strike="noStrike">
                <a:solidFill>
                  <a:srgbClr val="000000"/>
                </a:solidFill>
                <a:uFillTx/>
                <a:latin typeface="Arial"/>
                <a:ea typeface="DejaVu Sans"/>
              </a:rPr>
              <a:t>Diyabetik Retinopati </a:t>
            </a:r>
            <a:endParaRPr lang="tr-TR" sz="26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r>
              <a:rPr lang="tr-TR" sz="1800" b="0" u="none" strike="noStrike">
                <a:solidFill>
                  <a:srgbClr val="000000"/>
                </a:solidFill>
                <a:uFillTx/>
                <a:latin typeface="Arial"/>
                <a:ea typeface="DejaVu Sans"/>
              </a:rPr>
              <a:t>•Anstabil  proliferatif ve şiddetli retinopati varsa  şiddetli, yüksek yoğunluklu aktivitelerden kaçınılmalıdır. </a:t>
            </a: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r>
              <a:rPr lang="tr-TR" sz="1800" b="0" u="none" strike="noStrike">
                <a:solidFill>
                  <a:srgbClr val="000000"/>
                </a:solidFill>
                <a:uFillTx/>
                <a:latin typeface="Arial"/>
                <a:ea typeface="DejaVu Sans"/>
              </a:rPr>
              <a:t>•Başınızı aşağı indirecek (örneğin; yoga, jimnastik) veya başınızı sarsacak aktivitelerden kaçınılmalıdır.</a:t>
            </a: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 name="Dikdörtgen 375"/>
          <p:cNvSpPr/>
          <p:nvPr/>
        </p:nvSpPr>
        <p:spPr>
          <a:xfrm>
            <a:off x="540000" y="360000"/>
            <a:ext cx="10798920" cy="5758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tr-TR" sz="2800" b="0" u="none" strike="noStrike">
                <a:solidFill>
                  <a:srgbClr val="000000"/>
                </a:solidFill>
                <a:uFillTx/>
                <a:latin typeface="Arial"/>
                <a:ea typeface="DejaVu Sans"/>
              </a:rPr>
              <a:t>Diyabetik Böbrek Hastalığı </a:t>
            </a:r>
            <a:endParaRPr lang="tr-TR" sz="2800" b="0" u="none" strike="noStrike">
              <a:solidFill>
                <a:srgbClr val="000000"/>
              </a:solidFill>
              <a:uFillTx/>
              <a:latin typeface="Arial"/>
            </a:endParaRPr>
          </a:p>
          <a:p>
            <a:pPr>
              <a:lnSpc>
                <a:spcPct val="100000"/>
              </a:lnSpc>
            </a:pPr>
            <a:endParaRPr lang="tr-TR" sz="2800" b="0" u="none" strike="noStrike">
              <a:solidFill>
                <a:srgbClr val="000000"/>
              </a:solidFill>
              <a:uFillTx/>
              <a:latin typeface="Arial"/>
            </a:endParaRPr>
          </a:p>
          <a:p>
            <a:pPr>
              <a:lnSpc>
                <a:spcPct val="100000"/>
              </a:lnSpc>
            </a:pPr>
            <a:endParaRPr lang="tr-TR" sz="2800" b="0" u="none" strike="noStrike">
              <a:solidFill>
                <a:srgbClr val="000000"/>
              </a:solidFill>
              <a:uFillTx/>
              <a:latin typeface="Arial"/>
            </a:endParaRPr>
          </a:p>
          <a:p>
            <a:pPr>
              <a:lnSpc>
                <a:spcPct val="100000"/>
              </a:lnSpc>
            </a:pPr>
            <a:r>
              <a:rPr lang="tr-TR" sz="1800" b="0" u="none" strike="noStrike">
                <a:solidFill>
                  <a:srgbClr val="000000"/>
                </a:solidFill>
                <a:uFillTx/>
                <a:latin typeface="Arial"/>
                <a:ea typeface="DejaVu Sans"/>
              </a:rPr>
              <a:t>•Kan basıncında aşırı artışa neden olan egzersizlerden (örneğin; ağırlık kaldırma, yüksek yoğunluklu aerobik egzersiz)  ve aktiviteler sırasında nefes tutmaktan kaçınınılmalıdır.</a:t>
            </a: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r>
              <a:rPr lang="tr-TR" sz="1800" b="0" u="none" strike="noStrike">
                <a:solidFill>
                  <a:srgbClr val="000000"/>
                </a:solidFill>
                <a:uFillTx/>
                <a:latin typeface="Arial"/>
                <a:ea typeface="DejaVu Sans"/>
              </a:rPr>
              <a:t>•Yüksek kan basıncı varlığı  durumunda  daha düşük yoğunluklu egzersizler gerekebilir.</a:t>
            </a: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endParaRPr lang="tr-TR" sz="2800" b="0" u="none" strike="noStrike">
              <a:solidFill>
                <a:srgbClr val="000000"/>
              </a:solidFill>
              <a:uFillTx/>
              <a:latin typeface="Aria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 name="Dikdörtgen 376"/>
          <p:cNvSpPr/>
          <p:nvPr/>
        </p:nvSpPr>
        <p:spPr>
          <a:xfrm>
            <a:off x="180000" y="360000"/>
            <a:ext cx="11158920" cy="5938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tr-TR" sz="2800" b="0" u="none" strike="noStrike">
                <a:solidFill>
                  <a:srgbClr val="000000"/>
                </a:solidFill>
                <a:uFillTx/>
                <a:latin typeface="Arial"/>
                <a:ea typeface="DejaVu Sans"/>
              </a:rPr>
              <a:t>Hipertansiyon</a:t>
            </a:r>
            <a:endParaRPr lang="tr-TR" sz="2800" b="0" u="none" strike="noStrike">
              <a:solidFill>
                <a:srgbClr val="000000"/>
              </a:solidFill>
              <a:uFillTx/>
              <a:latin typeface="Arial"/>
            </a:endParaRPr>
          </a:p>
          <a:p>
            <a:pPr>
              <a:lnSpc>
                <a:spcPct val="100000"/>
              </a:lnSpc>
            </a:pPr>
            <a:r>
              <a:rPr lang="tr-TR" sz="2800" b="0" u="none" strike="noStrike">
                <a:solidFill>
                  <a:srgbClr val="000000"/>
                </a:solidFill>
                <a:uFillTx/>
                <a:latin typeface="Arial"/>
                <a:ea typeface="DejaVu Sans"/>
              </a:rPr>
              <a:t> </a:t>
            </a:r>
            <a:endParaRPr lang="tr-TR" sz="2800" b="0" u="none" strike="noStrike">
              <a:solidFill>
                <a:srgbClr val="000000"/>
              </a:solidFill>
              <a:uFillTx/>
              <a:latin typeface="Arial"/>
            </a:endParaRPr>
          </a:p>
          <a:p>
            <a:pPr>
              <a:lnSpc>
                <a:spcPct val="100000"/>
              </a:lnSpc>
            </a:pPr>
            <a:endParaRPr lang="tr-TR" sz="2800" b="0" u="none" strike="noStrike">
              <a:solidFill>
                <a:srgbClr val="000000"/>
              </a:solidFill>
              <a:uFillTx/>
              <a:latin typeface="Arial"/>
            </a:endParaRPr>
          </a:p>
          <a:p>
            <a:pPr>
              <a:lnSpc>
                <a:spcPct val="100000"/>
              </a:lnSpc>
            </a:pPr>
            <a:r>
              <a:rPr lang="tr-TR" sz="2000" b="0" u="none" strike="noStrike">
                <a:solidFill>
                  <a:srgbClr val="000000"/>
                </a:solidFill>
                <a:uFillTx/>
                <a:latin typeface="Arial"/>
                <a:ea typeface="DejaVu Sans"/>
              </a:rPr>
              <a:t>•Büyük ağırlık kaldırmaktan veya nefes tutmaktan kaçınılmalıdır.   </a:t>
            </a:r>
            <a:endParaRPr lang="tr-TR" sz="2000" b="0" u="none" strike="noStrike">
              <a:solidFill>
                <a:srgbClr val="000000"/>
              </a:solidFill>
              <a:uFillTx/>
              <a:latin typeface="Arial"/>
            </a:endParaRPr>
          </a:p>
          <a:p>
            <a:pPr>
              <a:lnSpc>
                <a:spcPct val="100000"/>
              </a:lnSpc>
            </a:pPr>
            <a:endParaRPr lang="tr-TR" sz="2000" b="0" u="none" strike="noStrike">
              <a:solidFill>
                <a:srgbClr val="000000"/>
              </a:solidFill>
              <a:uFillTx/>
              <a:latin typeface="Arial"/>
            </a:endParaRPr>
          </a:p>
          <a:p>
            <a:pPr>
              <a:lnSpc>
                <a:spcPct val="100000"/>
              </a:lnSpc>
            </a:pPr>
            <a:r>
              <a:rPr lang="tr-TR" sz="2000" b="0" u="none" strike="noStrike">
                <a:solidFill>
                  <a:srgbClr val="000000"/>
                </a:solidFill>
                <a:uFillTx/>
                <a:latin typeface="Arial"/>
                <a:ea typeface="Microsoft YaHei"/>
              </a:rPr>
              <a:t>•Yürüyüş ve bisiklete binme gibi </a:t>
            </a:r>
            <a:r>
              <a:rPr lang="tr-TR" sz="2000" b="0" u="none" strike="noStrike">
                <a:solidFill>
                  <a:srgbClr val="000000"/>
                </a:solidFill>
                <a:uFillTx/>
                <a:latin typeface="Arial"/>
                <a:ea typeface="DejaVu Sans"/>
              </a:rPr>
              <a:t>düşük ila orta yoğunlukta  büyük kas gruplarını kullanan dinamik egzersizler yapılabilir.</a:t>
            </a:r>
            <a:endParaRPr lang="tr-TR" sz="2000" b="0" u="none" strike="noStrike">
              <a:solidFill>
                <a:srgbClr val="000000"/>
              </a:solidFill>
              <a:uFillTx/>
              <a:latin typeface="Aria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 name="Dikdörtgen 377"/>
          <p:cNvSpPr/>
          <p:nvPr/>
        </p:nvSpPr>
        <p:spPr>
          <a:xfrm>
            <a:off x="900000" y="738000"/>
            <a:ext cx="11159280" cy="6119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tr-TR" sz="2800" b="1" u="none" strike="noStrike">
                <a:solidFill>
                  <a:srgbClr val="000000"/>
                </a:solidFill>
                <a:uFillTx/>
                <a:latin typeface="Arial"/>
                <a:ea typeface="DejaVu Sans"/>
              </a:rPr>
              <a:t>Egzersizin Başlıca Kontrendikasyonları Nelerdir?</a:t>
            </a:r>
            <a:endParaRPr lang="tr-TR" sz="2800" b="0" u="none" strike="noStrike">
              <a:solidFill>
                <a:srgbClr val="000000"/>
              </a:solidFill>
              <a:uFillTx/>
              <a:latin typeface="Arial"/>
            </a:endParaRPr>
          </a:p>
          <a:p>
            <a:pPr>
              <a:lnSpc>
                <a:spcPct val="100000"/>
              </a:lnSpc>
            </a:pPr>
            <a:endParaRPr lang="tr-TR" sz="1000" b="0" u="none" strike="noStrike">
              <a:solidFill>
                <a:srgbClr val="000000"/>
              </a:solidFill>
              <a:uFillTx/>
              <a:latin typeface="Arial"/>
            </a:endParaRPr>
          </a:p>
          <a:p>
            <a:pPr>
              <a:lnSpc>
                <a:spcPct val="100000"/>
              </a:lnSpc>
            </a:pPr>
            <a:endParaRPr lang="tr-TR" sz="1000" b="0" u="none" strike="noStrike">
              <a:solidFill>
                <a:srgbClr val="000000"/>
              </a:solidFill>
              <a:uFillTx/>
              <a:latin typeface="Aria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 name="Dikdörtgen 378"/>
          <p:cNvSpPr/>
          <p:nvPr/>
        </p:nvSpPr>
        <p:spPr>
          <a:xfrm>
            <a:off x="360000" y="360000"/>
            <a:ext cx="10979280" cy="6339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tr-TR" sz="2800" b="0" u="none" strike="noStrike">
                <a:solidFill>
                  <a:srgbClr val="000000"/>
                </a:solidFill>
                <a:uFillTx/>
                <a:latin typeface="Arial"/>
                <a:ea typeface="DejaVu Sans"/>
              </a:rPr>
              <a:t>Kesin kontrendikasyonlar</a:t>
            </a:r>
            <a:endParaRPr lang="tr-TR" sz="2800" b="0" u="none" strike="noStrike">
              <a:solidFill>
                <a:srgbClr val="000000"/>
              </a:solidFill>
              <a:uFillTx/>
              <a:latin typeface="Arial"/>
            </a:endParaRPr>
          </a:p>
          <a:p>
            <a:pPr>
              <a:lnSpc>
                <a:spcPct val="100000"/>
              </a:lnSpc>
            </a:pPr>
            <a:endParaRPr lang="tr-TR" sz="2800" b="0" u="none" strike="noStrike">
              <a:solidFill>
                <a:srgbClr val="000000"/>
              </a:solidFill>
              <a:uFillTx/>
              <a:latin typeface="Arial"/>
            </a:endParaRPr>
          </a:p>
          <a:p>
            <a:pPr>
              <a:lnSpc>
                <a:spcPct val="100000"/>
              </a:lnSpc>
            </a:pPr>
            <a:endParaRPr lang="tr-TR" sz="2800" b="0" u="none" strike="noStrike">
              <a:solidFill>
                <a:srgbClr val="000000"/>
              </a:solidFill>
              <a:uFillTx/>
              <a:latin typeface="Arial"/>
            </a:endParaRPr>
          </a:p>
          <a:p>
            <a:pPr>
              <a:lnSpc>
                <a:spcPct val="100000"/>
              </a:lnSpc>
            </a:pPr>
            <a:r>
              <a:rPr lang="tr-TR" sz="1800" b="0" u="none" strike="noStrike">
                <a:solidFill>
                  <a:srgbClr val="000000"/>
                </a:solidFill>
                <a:uFillTx/>
                <a:latin typeface="Arial"/>
                <a:ea typeface="DejaVu Sans"/>
              </a:rPr>
              <a:t>•Anstabil  angina</a:t>
            </a: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r>
              <a:rPr lang="tr-TR" sz="1800" b="0" u="none" strike="noStrike">
                <a:solidFill>
                  <a:srgbClr val="000000"/>
                </a:solidFill>
                <a:uFillTx/>
                <a:latin typeface="Arial"/>
                <a:ea typeface="DejaVu Sans"/>
              </a:rPr>
              <a:t>•Sistolik kan basıncının  180'den yüksek ve/veya diyastolik kan basıncının  100 mmHg'nin üzerinde olması </a:t>
            </a: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r>
              <a:rPr lang="tr-TR" sz="1800" b="0" u="none" strike="noStrike">
                <a:solidFill>
                  <a:srgbClr val="000000"/>
                </a:solidFill>
                <a:uFillTx/>
                <a:latin typeface="Arial"/>
                <a:ea typeface="DejaVu Sans"/>
              </a:rPr>
              <a:t>•Egzersiz sırasında kan basıncında 20 mm hg üzerinde düşüş </a:t>
            </a: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r>
              <a:rPr lang="tr-TR" sz="1800" b="0" u="none" strike="noStrike">
                <a:solidFill>
                  <a:srgbClr val="000000"/>
                </a:solidFill>
                <a:uFillTx/>
                <a:latin typeface="Arial"/>
                <a:ea typeface="DejaVu Sans"/>
              </a:rPr>
              <a:t>•İstirahatte  kalp atış hızı 100/dk 'nin üzerinde  olması </a:t>
            </a: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r>
              <a:rPr lang="tr-TR" sz="1800" b="0" u="none" strike="noStrike">
                <a:solidFill>
                  <a:srgbClr val="000000"/>
                </a:solidFill>
                <a:uFillTx/>
                <a:latin typeface="Arial"/>
                <a:ea typeface="DejaVu Sans"/>
              </a:rPr>
              <a:t>•Kontrolsüz kalp ritm bozuklukları</a:t>
            </a:r>
            <a:endParaRPr lang="tr-TR" sz="1800" b="0" u="none" strike="noStrike">
              <a:solidFill>
                <a:srgbClr val="000000"/>
              </a:solidFill>
              <a:uFillTx/>
              <a:latin typeface="Arial"/>
            </a:endParaRPr>
          </a:p>
          <a:p>
            <a:pPr>
              <a:lnSpc>
                <a:spcPct val="100000"/>
              </a:lnSpc>
            </a:pPr>
            <a:r>
              <a:rPr lang="tr-TR" sz="1800" b="0" u="none" strike="noStrike">
                <a:solidFill>
                  <a:srgbClr val="000000"/>
                </a:solidFill>
                <a:uFillTx/>
                <a:latin typeface="Arial"/>
                <a:ea typeface="DejaVu Sans"/>
              </a:rPr>
              <a:t> </a:t>
            </a:r>
            <a:endParaRPr lang="tr-TR" sz="1800" b="0" u="none" strike="noStrike">
              <a:solidFill>
                <a:srgbClr val="000000"/>
              </a:solidFill>
              <a:uFillTx/>
              <a:latin typeface="Arial"/>
            </a:endParaRPr>
          </a:p>
          <a:p>
            <a:pPr>
              <a:lnSpc>
                <a:spcPct val="100000"/>
              </a:lnSpc>
            </a:pPr>
            <a:r>
              <a:rPr lang="tr-TR" sz="1800" b="0" u="none" strike="noStrike">
                <a:solidFill>
                  <a:srgbClr val="000000"/>
                </a:solidFill>
                <a:uFillTx/>
                <a:latin typeface="Arial"/>
                <a:ea typeface="DejaVu Sans"/>
              </a:rPr>
              <a:t>•Kalp yetmezliği</a:t>
            </a: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r>
              <a:rPr lang="tr-TR" sz="1800" b="0" u="none" strike="noStrike">
                <a:solidFill>
                  <a:srgbClr val="000000"/>
                </a:solidFill>
                <a:uFillTx/>
                <a:latin typeface="Arial"/>
                <a:ea typeface="DejaVu Sans"/>
              </a:rPr>
              <a:t>•Kontrolsüz diyabet</a:t>
            </a: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r>
              <a:rPr lang="tr-TR" sz="1800" b="0" u="none" strike="noStrike">
                <a:solidFill>
                  <a:srgbClr val="000000"/>
                </a:solidFill>
                <a:uFillTx/>
                <a:latin typeface="Arial"/>
                <a:ea typeface="DejaVu Sans"/>
              </a:rPr>
              <a:t>•Derin ven trombozu</a:t>
            </a: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 name="Dikdörtgen 379"/>
          <p:cNvSpPr/>
          <p:nvPr/>
        </p:nvSpPr>
        <p:spPr>
          <a:xfrm>
            <a:off x="360720" y="540720"/>
            <a:ext cx="10799280" cy="5939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tr-TR" sz="2800" b="0" u="none" strike="noStrike">
                <a:solidFill>
                  <a:srgbClr val="000000"/>
                </a:solidFill>
                <a:uFillTx/>
                <a:latin typeface="Arial"/>
                <a:ea typeface="DejaVu Sans"/>
              </a:rPr>
              <a:t>Göreceli Kontrendikasyonlar</a:t>
            </a:r>
            <a:endParaRPr lang="tr-TR" sz="2800" b="0" u="none" strike="noStrike">
              <a:solidFill>
                <a:srgbClr val="000000"/>
              </a:solidFill>
              <a:uFillTx/>
              <a:latin typeface="Arial"/>
            </a:endParaRPr>
          </a:p>
          <a:p>
            <a:pPr>
              <a:lnSpc>
                <a:spcPct val="100000"/>
              </a:lnSpc>
            </a:pPr>
            <a:endParaRPr lang="tr-TR" sz="2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r>
              <a:rPr lang="tr-TR" sz="1800" b="0" u="none" strike="noStrike">
                <a:solidFill>
                  <a:srgbClr val="000000"/>
                </a:solidFill>
                <a:uFillTx/>
                <a:latin typeface="Arial"/>
                <a:ea typeface="DejaVu Sans"/>
              </a:rPr>
              <a:t>•Şiddetli hipertansiyon</a:t>
            </a: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r>
              <a:rPr lang="tr-TR" sz="1800" b="0" u="none" strike="noStrike">
                <a:solidFill>
                  <a:srgbClr val="000000"/>
                </a:solidFill>
                <a:uFillTx/>
                <a:latin typeface="Arial"/>
                <a:ea typeface="DejaVu Sans"/>
              </a:rPr>
              <a:t>•Şiddetli  kan elektrolit dengesizliği</a:t>
            </a: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r>
              <a:rPr lang="tr-TR" sz="1800" b="0" u="none" strike="noStrike">
                <a:solidFill>
                  <a:srgbClr val="000000"/>
                </a:solidFill>
                <a:uFillTx/>
                <a:latin typeface="Arial"/>
                <a:ea typeface="DejaVu Sans"/>
              </a:rPr>
              <a:t>•Şiddetli hipertiroidizm</a:t>
            </a: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r>
              <a:rPr lang="tr-TR" sz="1800" b="0" u="none" strike="noStrike">
                <a:solidFill>
                  <a:srgbClr val="000000"/>
                </a:solidFill>
                <a:uFillTx/>
                <a:latin typeface="Arial"/>
                <a:ea typeface="DejaVu Sans"/>
              </a:rPr>
              <a:t>•Aort darlığı</a:t>
            </a: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r>
              <a:rPr lang="tr-TR" sz="1800" b="0" u="none" strike="noStrike">
                <a:solidFill>
                  <a:srgbClr val="000000"/>
                </a:solidFill>
                <a:uFillTx/>
                <a:latin typeface="Arial"/>
                <a:ea typeface="DejaVu Sans"/>
              </a:rPr>
              <a:t>•Koroner arter stenozu</a:t>
            </a: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r>
              <a:rPr lang="tr-TR" sz="1800" b="0" u="none" strike="noStrike">
                <a:solidFill>
                  <a:srgbClr val="000000"/>
                </a:solidFill>
                <a:uFillTx/>
                <a:latin typeface="Arial"/>
                <a:ea typeface="DejaVu Sans"/>
              </a:rPr>
              <a:t>•Tamamen kontrol altında  olmayan  aritmiler</a:t>
            </a: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a:p>
            <a:pPr>
              <a:lnSpc>
                <a:spcPct val="100000"/>
              </a:lnSpc>
            </a:pPr>
            <a:r>
              <a:rPr lang="tr-TR" sz="1800" b="0" u="none" strike="noStrike">
                <a:solidFill>
                  <a:srgbClr val="000000"/>
                </a:solidFill>
                <a:uFillTx/>
                <a:latin typeface="Arial"/>
                <a:ea typeface="DejaVu Sans"/>
              </a:rPr>
              <a:t>•Son 1 ay içinde inme  geçirilmiş olması   </a:t>
            </a:r>
            <a:endParaRPr lang="tr-TR" sz="1800" b="0" u="none" strike="noStrike">
              <a:solidFill>
                <a:srgbClr val="000000"/>
              </a:solidFill>
              <a:uFillTx/>
              <a:latin typeface="Arial"/>
            </a:endParaRPr>
          </a:p>
          <a:p>
            <a:pPr>
              <a:lnSpc>
                <a:spcPct val="100000"/>
              </a:lnSpc>
            </a:pPr>
            <a:endParaRPr lang="tr-TR" sz="1800" b="0" u="none" strike="noStrike">
              <a:solidFill>
                <a:srgbClr val="000000"/>
              </a:solidFill>
              <a:uFillTx/>
              <a:latin typeface="Aria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 name="Dikdörtgen 380"/>
          <p:cNvSpPr/>
          <p:nvPr/>
        </p:nvSpPr>
        <p:spPr>
          <a:xfrm>
            <a:off x="540000" y="1260000"/>
            <a:ext cx="10259280" cy="3959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tr-TR" sz="1800" b="0" u="none" strike="noStrike">
                <a:solidFill>
                  <a:srgbClr val="000000"/>
                </a:solidFill>
                <a:uFillTx/>
                <a:latin typeface="Arial"/>
                <a:ea typeface="DejaVu Sans"/>
              </a:rPr>
              <a:t>Teşekkürler ..</a:t>
            </a:r>
            <a:endParaRPr lang="tr-TR" sz="1800" b="0" u="none" strike="noStrike">
              <a:solidFill>
                <a:srgbClr val="000000"/>
              </a:solidFill>
              <a:uFillTx/>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 name="CustomShape 1"/>
          <p:cNvSpPr/>
          <p:nvPr/>
        </p:nvSpPr>
        <p:spPr>
          <a:xfrm>
            <a:off x="1255320" y="480240"/>
            <a:ext cx="10512720" cy="1322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tr-TR" sz="4400" b="0" u="none" strike="noStrike">
                <a:solidFill>
                  <a:srgbClr val="000000"/>
                </a:solidFill>
                <a:uFillTx/>
                <a:latin typeface="Calibri Light"/>
                <a:ea typeface="DejaVu Sans"/>
              </a:rPr>
              <a:t>TANIM ?</a:t>
            </a:r>
            <a:endParaRPr lang="tr-TR" sz="4400" b="0" u="none" strike="noStrike">
              <a:solidFill>
                <a:srgbClr val="000000"/>
              </a:solidFill>
              <a:uFillTx/>
              <a:latin typeface="Arial"/>
            </a:endParaRPr>
          </a:p>
        </p:txBody>
      </p:sp>
      <p:sp>
        <p:nvSpPr>
          <p:cNvPr id="306" name="CustomShape 2"/>
          <p:cNvSpPr/>
          <p:nvPr/>
        </p:nvSpPr>
        <p:spPr>
          <a:xfrm>
            <a:off x="1293120" y="2016000"/>
            <a:ext cx="10512720" cy="4348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marL="228600" indent="-227160">
              <a:lnSpc>
                <a:spcPct val="90000"/>
              </a:lnSpc>
              <a:spcBef>
                <a:spcPts val="1001"/>
              </a:spcBef>
              <a:buClr>
                <a:srgbClr val="252525"/>
              </a:buClr>
              <a:buFont typeface="Arial"/>
              <a:buChar char="•"/>
            </a:pPr>
            <a:r>
              <a:rPr lang="tr-TR" sz="2800" b="0" u="none" strike="noStrike">
                <a:solidFill>
                  <a:srgbClr val="252525"/>
                </a:solidFill>
                <a:uFillTx/>
                <a:latin typeface="Calibri"/>
                <a:ea typeface="Calibri"/>
              </a:rPr>
              <a:t>Egzersiz ve fiziksel aktivite terimleri sıklıkla birbirinin yerine kullanılmaktadır.</a:t>
            </a:r>
            <a:endParaRPr lang="tr-TR" sz="2800" b="0" u="none" strike="noStrike">
              <a:solidFill>
                <a:srgbClr val="000000"/>
              </a:solidFill>
              <a:uFillTx/>
              <a:latin typeface="Arial"/>
            </a:endParaRPr>
          </a:p>
          <a:p>
            <a:pPr>
              <a:lnSpc>
                <a:spcPct val="90000"/>
              </a:lnSpc>
              <a:spcBef>
                <a:spcPts val="1001"/>
              </a:spcBef>
            </a:pPr>
            <a:endParaRPr lang="tr-TR" sz="2800" b="0" u="none" strike="noStrike">
              <a:solidFill>
                <a:srgbClr val="000000"/>
              </a:solidFill>
              <a:uFillTx/>
              <a:latin typeface="Arial"/>
            </a:endParaRPr>
          </a:p>
          <a:p>
            <a:pPr>
              <a:lnSpc>
                <a:spcPct val="90000"/>
              </a:lnSpc>
              <a:spcBef>
                <a:spcPts val="1001"/>
              </a:spcBef>
            </a:pPr>
            <a:endParaRPr lang="tr-TR" sz="2800" b="0" u="none" strike="noStrike">
              <a:solidFill>
                <a:srgbClr val="000000"/>
              </a:solidFill>
              <a:uFillTx/>
              <a:latin typeface="Arial"/>
            </a:endParaRPr>
          </a:p>
        </p:txBody>
      </p:sp>
      <p:sp>
        <p:nvSpPr>
          <p:cNvPr id="307" name="CustomShape 3"/>
          <p:cNvSpPr/>
          <p:nvPr/>
        </p:nvSpPr>
        <p:spPr>
          <a:xfrm>
            <a:off x="243360" y="6270840"/>
            <a:ext cx="11427120" cy="454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endParaRPr lang="tr-TR" sz="1800" b="0" u="none" strike="noStrike">
              <a:solidFill>
                <a:srgbClr val="000000"/>
              </a:solidFill>
              <a:uFillTx/>
              <a:latin typeface="Arial"/>
              <a:ea typeface="DejaVu San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 name="CustomShape 1"/>
          <p:cNvSpPr/>
          <p:nvPr/>
        </p:nvSpPr>
        <p:spPr>
          <a:xfrm>
            <a:off x="838080" y="365040"/>
            <a:ext cx="10512720" cy="1322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tr-TR" sz="4400" b="0" u="none" strike="noStrike">
                <a:solidFill>
                  <a:srgbClr val="000000"/>
                </a:solidFill>
                <a:uFillTx/>
                <a:latin typeface="Calibri Light"/>
                <a:ea typeface="DejaVu Sans"/>
              </a:rPr>
              <a:t>TANIM ?</a:t>
            </a:r>
            <a:endParaRPr lang="tr-TR" sz="4400" b="0" u="none" strike="noStrike">
              <a:solidFill>
                <a:srgbClr val="000000"/>
              </a:solidFill>
              <a:uFillTx/>
              <a:latin typeface="Arial"/>
            </a:endParaRPr>
          </a:p>
        </p:txBody>
      </p:sp>
      <p:sp>
        <p:nvSpPr>
          <p:cNvPr id="309" name="CustomShape 2"/>
          <p:cNvSpPr/>
          <p:nvPr/>
        </p:nvSpPr>
        <p:spPr>
          <a:xfrm>
            <a:off x="838080" y="1825560"/>
            <a:ext cx="10512720" cy="4348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rmAutofit/>
          </a:bodyPr>
          <a:lstStyle/>
          <a:p>
            <a:pPr marL="285840" indent="-284400">
              <a:lnSpc>
                <a:spcPct val="90000"/>
              </a:lnSpc>
              <a:spcBef>
                <a:spcPts val="1001"/>
              </a:spcBef>
              <a:buClr>
                <a:srgbClr val="252525"/>
              </a:buClr>
              <a:buFont typeface="Arial,Sans-Serif"/>
              <a:buChar char="•"/>
            </a:pPr>
            <a:r>
              <a:rPr lang="tr-TR" sz="2800" b="0" u="none" strike="noStrike" dirty="0">
                <a:solidFill>
                  <a:srgbClr val="252525"/>
                </a:solidFill>
                <a:uFillTx/>
                <a:latin typeface="Calibri"/>
                <a:ea typeface="DejaVu Sans"/>
              </a:rPr>
              <a:t>Fiziksel aktivite, iskelet kasları yoluyla bedensel hareketin yol açtığı her türlü enerji harcamasını ifade eden kapsayıcı bir terimdir; bu nedenle çok düşük dinlenme seviyelerinden maksimum efora kadar tüm aktivite spektrumunu içerir.</a:t>
            </a:r>
            <a:endParaRPr lang="tr-TR" sz="2800" b="0" u="none" strike="noStrike" dirty="0">
              <a:solidFill>
                <a:srgbClr val="000000"/>
              </a:solidFill>
              <a:uFillTx/>
              <a:latin typeface="Arial"/>
            </a:endParaRPr>
          </a:p>
          <a:p>
            <a:pPr marL="285840" indent="-284400">
              <a:lnSpc>
                <a:spcPct val="90000"/>
              </a:lnSpc>
              <a:spcBef>
                <a:spcPts val="1001"/>
              </a:spcBef>
              <a:buClr>
                <a:srgbClr val="252525"/>
              </a:buClr>
              <a:buFont typeface="Arial,Sans-Serif"/>
              <a:buChar char="•"/>
            </a:pPr>
            <a:endParaRPr lang="tr-TR" sz="2800" b="0" u="none" strike="noStrike" dirty="0">
              <a:solidFill>
                <a:srgbClr val="000000"/>
              </a:solidFill>
              <a:uFillTx/>
              <a:latin typeface="Arial"/>
            </a:endParaRPr>
          </a:p>
          <a:p>
            <a:pPr marL="285840" indent="-284400">
              <a:lnSpc>
                <a:spcPct val="90000"/>
              </a:lnSpc>
              <a:spcBef>
                <a:spcPts val="1001"/>
              </a:spcBef>
              <a:buClr>
                <a:srgbClr val="252525"/>
              </a:buClr>
              <a:buFont typeface="Arial,Sans-Serif"/>
              <a:buChar char="•"/>
            </a:pPr>
            <a:r>
              <a:rPr lang="tr-TR" sz="2800" b="0" u="none" strike="noStrike" dirty="0">
                <a:solidFill>
                  <a:srgbClr val="252525"/>
                </a:solidFill>
                <a:uFillTx/>
                <a:latin typeface="Calibri"/>
                <a:ea typeface="DejaVu Sans"/>
              </a:rPr>
              <a:t>Egzersiz fiziksel aktivitenin bir bileşenidir. Egzersizin ayırt edici özelliği, fiziksel uygunluğu geliştirmek ve sürdürmek için </a:t>
            </a:r>
            <a:r>
              <a:rPr lang="tr-TR" sz="2800" b="0" u="sng" strike="noStrike" dirty="0">
                <a:solidFill>
                  <a:srgbClr val="252525"/>
                </a:solidFill>
                <a:uFillTx/>
                <a:latin typeface="Calibri"/>
                <a:ea typeface="DejaVu Sans"/>
              </a:rPr>
              <a:t>özel olarak planlanmış ve yapılandırılmış </a:t>
            </a:r>
            <a:r>
              <a:rPr lang="tr-TR" sz="2800" b="0" u="none" strike="noStrike" dirty="0">
                <a:solidFill>
                  <a:srgbClr val="252525"/>
                </a:solidFill>
                <a:uFillTx/>
                <a:latin typeface="Calibri"/>
                <a:ea typeface="DejaVu Sans"/>
              </a:rPr>
              <a:t>bir aktivite olmasıdır.</a:t>
            </a:r>
            <a:endParaRPr lang="tr-TR" sz="2800" b="0" u="none" strike="noStrike" dirty="0">
              <a:solidFill>
                <a:srgbClr val="000000"/>
              </a:solidFill>
              <a:uFillTx/>
              <a:latin typeface="Arial"/>
            </a:endParaRPr>
          </a:p>
          <a:p>
            <a:pPr>
              <a:lnSpc>
                <a:spcPct val="90000"/>
              </a:lnSpc>
              <a:spcBef>
                <a:spcPts val="1001"/>
              </a:spcBef>
            </a:pPr>
            <a:endParaRPr lang="tr-TR" sz="2800" b="0" u="none" strike="noStrike" dirty="0">
              <a:solidFill>
                <a:srgbClr val="000000"/>
              </a:solidFill>
              <a:uFillTx/>
              <a:latin typeface="Arial"/>
            </a:endParaRPr>
          </a:p>
          <a:p>
            <a:pPr>
              <a:lnSpc>
                <a:spcPct val="90000"/>
              </a:lnSpc>
              <a:spcBef>
                <a:spcPts val="1001"/>
              </a:spcBef>
            </a:pPr>
            <a:endParaRPr lang="tr-TR" sz="2800" b="0" u="none" strike="noStrike" dirty="0">
              <a:solidFill>
                <a:srgbClr val="000000"/>
              </a:solidFill>
              <a:uFillTx/>
              <a:latin typeface="Arial"/>
            </a:endParaRPr>
          </a:p>
        </p:txBody>
      </p:sp>
      <p:sp>
        <p:nvSpPr>
          <p:cNvPr id="310" name="CustomShape 3"/>
          <p:cNvSpPr/>
          <p:nvPr/>
        </p:nvSpPr>
        <p:spPr>
          <a:xfrm>
            <a:off x="1175760" y="6128640"/>
            <a:ext cx="889092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tr-TR" sz="1200" b="0" u="none" strike="noStrike">
                <a:solidFill>
                  <a:srgbClr val="1A1A1A"/>
                </a:solidFill>
                <a:uFillTx/>
                <a:latin typeface="Georgia"/>
                <a:ea typeface="DejaVu Sans"/>
              </a:rPr>
              <a:t>Cooper, Kenneth H. and Blair, Steven N.. "exercise". </a:t>
            </a:r>
            <a:r>
              <a:rPr lang="tr-TR" sz="1200" b="0" i="1" u="none" strike="noStrike">
                <a:solidFill>
                  <a:srgbClr val="1A1A1A"/>
                </a:solidFill>
                <a:uFillTx/>
                <a:latin typeface="Georgia"/>
                <a:ea typeface="DejaVu Sans"/>
              </a:rPr>
              <a:t>Encyclopedia Britannica</a:t>
            </a:r>
            <a:r>
              <a:rPr lang="tr-TR" sz="1200" b="0" u="none" strike="noStrike">
                <a:solidFill>
                  <a:srgbClr val="1A1A1A"/>
                </a:solidFill>
                <a:uFillTx/>
                <a:latin typeface="Georgia"/>
                <a:ea typeface="DejaVu Sans"/>
              </a:rPr>
              <a:t>, 28 Nov. 2023, https://www.britannica.com/topic/exercise-physical-fitness. Accessed 2 December 2023.</a:t>
            </a:r>
            <a:endParaRPr lang="tr-TR" sz="1200" b="0" u="none" strike="noStrike">
              <a:solidFill>
                <a:srgbClr val="000000"/>
              </a:solidFill>
              <a:uFillTx/>
              <a:latin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2" name="Tablo 311"/>
          <p:cNvGraphicFramePr/>
          <p:nvPr>
            <p:extLst>
              <p:ext uri="{D42A27DB-BD31-4B8C-83A1-F6EECF244321}">
                <p14:modId xmlns:p14="http://schemas.microsoft.com/office/powerpoint/2010/main" val="1541140309"/>
              </p:ext>
            </p:extLst>
          </p:nvPr>
        </p:nvGraphicFramePr>
        <p:xfrm>
          <a:off x="3000960" y="50040"/>
          <a:ext cx="5775840" cy="7192800"/>
        </p:xfrm>
        <a:graphic>
          <a:graphicData uri="http://schemas.openxmlformats.org/drawingml/2006/table">
            <a:tbl>
              <a:tblPr/>
              <a:tblGrid>
                <a:gridCol w="2887920">
                  <a:extLst>
                    <a:ext uri="{9D8B030D-6E8A-4147-A177-3AD203B41FA5}">
                      <a16:colId xmlns:a16="http://schemas.microsoft.com/office/drawing/2014/main" val="20000"/>
                    </a:ext>
                  </a:extLst>
                </a:gridCol>
                <a:gridCol w="2887920">
                  <a:extLst>
                    <a:ext uri="{9D8B030D-6E8A-4147-A177-3AD203B41FA5}">
                      <a16:colId xmlns:a16="http://schemas.microsoft.com/office/drawing/2014/main" val="20001"/>
                    </a:ext>
                  </a:extLst>
                </a:gridCol>
              </a:tblGrid>
              <a:tr h="2139480">
                <a:tc>
                  <a:txBody>
                    <a:bodyPr/>
                    <a:lstStyle/>
                    <a:p>
                      <a:pPr>
                        <a:lnSpc>
                          <a:spcPct val="100000"/>
                        </a:lnSpc>
                      </a:pPr>
                      <a:r>
                        <a:rPr lang="tr-TR" sz="1200" b="1" u="none" strike="noStrike">
                          <a:solidFill>
                            <a:srgbClr val="000000"/>
                          </a:solidFill>
                          <a:uFillTx/>
                          <a:latin typeface="Arial"/>
                        </a:rPr>
                        <a:t>AEROBİK EGZERSİZ </a:t>
                      </a:r>
                      <a:endParaRPr lang="tr-TR" sz="1200" b="0" u="none" strike="noStrike">
                        <a:solidFill>
                          <a:srgbClr val="000000"/>
                        </a:solidFill>
                        <a:uFillTx/>
                        <a:latin typeface="Arial"/>
                      </a:endParaRPr>
                    </a:p>
                    <a:p>
                      <a:pPr>
                        <a:lnSpc>
                          <a:spcPct val="100000"/>
                        </a:lnSpc>
                      </a:pPr>
                      <a:r>
                        <a:rPr lang="tr-TR" sz="1200" b="1" u="none" strike="noStrike">
                          <a:solidFill>
                            <a:srgbClr val="000000"/>
                          </a:solidFill>
                          <a:uFillTx/>
                          <a:latin typeface="Arial"/>
                        </a:rPr>
                        <a:t>(DAYANIKLILIK EGZERSİZLERİ)</a:t>
                      </a:r>
                      <a:endParaRPr lang="tr-TR" sz="1200" b="0" u="none" strike="noStrike">
                        <a:solidFill>
                          <a:srgbClr val="000000"/>
                        </a:solidFill>
                        <a:uFillTx/>
                        <a:latin typeface="Arial"/>
                      </a:endParaRPr>
                    </a:p>
                  </a:txBody>
                  <a:tcP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a:lstStyle/>
                    <a:p>
                      <a:pPr>
                        <a:lnSpc>
                          <a:spcPct val="100000"/>
                        </a:lnSpc>
                      </a:pPr>
                      <a:r>
                        <a:rPr lang="tr-TR" sz="1200" b="0" i="1" u="none" strike="noStrike" dirty="0">
                          <a:solidFill>
                            <a:srgbClr val="000000"/>
                          </a:solidFill>
                          <a:uFillTx/>
                          <a:latin typeface="Arial"/>
                        </a:rPr>
                        <a:t>TEMPOLU YÜRÜYÜŞ</a:t>
                      </a:r>
                      <a:endParaRPr lang="tr-TR" sz="1200" b="0" u="none" strike="noStrike" dirty="0">
                        <a:solidFill>
                          <a:srgbClr val="000000"/>
                        </a:solidFill>
                        <a:uFillTx/>
                        <a:latin typeface="Arial"/>
                      </a:endParaRPr>
                    </a:p>
                    <a:p>
                      <a:pPr>
                        <a:lnSpc>
                          <a:spcPct val="100000"/>
                        </a:lnSpc>
                      </a:pPr>
                      <a:r>
                        <a:rPr lang="tr-TR" sz="1200" b="0" u="none" strike="noStrike" dirty="0">
                          <a:solidFill>
                            <a:srgbClr val="000000"/>
                          </a:solidFill>
                          <a:uFillTx/>
                          <a:latin typeface="Arial"/>
                        </a:rPr>
                        <a:t>HAFİF TEMPODA KOŞU  </a:t>
                      </a:r>
                    </a:p>
                    <a:p>
                      <a:pPr>
                        <a:lnSpc>
                          <a:spcPct val="100000"/>
                        </a:lnSpc>
                      </a:pPr>
                      <a:r>
                        <a:rPr lang="tr-TR" sz="1200" b="0" u="none" strike="noStrike" dirty="0">
                          <a:solidFill>
                            <a:srgbClr val="000000"/>
                          </a:solidFill>
                          <a:uFillTx/>
                          <a:latin typeface="Arial"/>
                        </a:rPr>
                        <a:t>DANS</a:t>
                      </a:r>
                    </a:p>
                    <a:p>
                      <a:pPr>
                        <a:lnSpc>
                          <a:spcPct val="100000"/>
                        </a:lnSpc>
                      </a:pPr>
                      <a:r>
                        <a:rPr lang="tr-TR" sz="1200" b="0" u="none" strike="noStrike" dirty="0">
                          <a:solidFill>
                            <a:srgbClr val="000000"/>
                          </a:solidFill>
                          <a:uFillTx/>
                          <a:latin typeface="Arial"/>
                        </a:rPr>
                        <a:t>YÜZME</a:t>
                      </a:r>
                    </a:p>
                    <a:p>
                      <a:pPr>
                        <a:lnSpc>
                          <a:spcPct val="100000"/>
                        </a:lnSpc>
                      </a:pPr>
                      <a:r>
                        <a:rPr lang="tr-TR" sz="1200" b="0" u="none" strike="noStrike" dirty="0">
                          <a:solidFill>
                            <a:srgbClr val="000000"/>
                          </a:solidFill>
                          <a:uFillTx/>
                          <a:latin typeface="Arial"/>
                        </a:rPr>
                        <a:t>BİSİKLET </a:t>
                      </a:r>
                    </a:p>
                    <a:p>
                      <a:pPr>
                        <a:lnSpc>
                          <a:spcPct val="100000"/>
                        </a:lnSpc>
                      </a:pPr>
                      <a:endParaRPr lang="tr-TR" sz="1200" b="0" u="none" strike="noStrike" dirty="0">
                        <a:solidFill>
                          <a:srgbClr val="000000"/>
                        </a:solidFill>
                        <a:uFillTx/>
                        <a:latin typeface="Arial"/>
                      </a:endParaRPr>
                    </a:p>
                  </a:txBody>
                  <a:tcP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extLst>
                  <a:ext uri="{0D108BD9-81ED-4DB2-BD59-A6C34878D82A}">
                    <a16:rowId xmlns:a16="http://schemas.microsoft.com/office/drawing/2014/main" val="10000"/>
                  </a:ext>
                </a:extLst>
              </a:tr>
              <a:tr h="1798200">
                <a:tc>
                  <a:txBody>
                    <a:bodyPr/>
                    <a:lstStyle/>
                    <a:p>
                      <a:pPr>
                        <a:lnSpc>
                          <a:spcPct val="100000"/>
                        </a:lnSpc>
                      </a:pPr>
                      <a:r>
                        <a:rPr lang="tr-TR" sz="1200" b="1" u="none" strike="noStrike">
                          <a:solidFill>
                            <a:srgbClr val="000000"/>
                          </a:solidFill>
                          <a:uFillTx/>
                          <a:latin typeface="Arial"/>
                        </a:rPr>
                        <a:t>KUVVET EGZERSİZLERİ </a:t>
                      </a:r>
                      <a:endParaRPr lang="tr-TR" sz="1200" b="0" u="none" strike="noStrike">
                        <a:solidFill>
                          <a:srgbClr val="000000"/>
                        </a:solidFill>
                        <a:uFillTx/>
                        <a:latin typeface="Arial"/>
                      </a:endParaRPr>
                    </a:p>
                    <a:p>
                      <a:pPr>
                        <a:lnSpc>
                          <a:spcPct val="100000"/>
                        </a:lnSpc>
                      </a:pPr>
                      <a:r>
                        <a:rPr lang="tr-TR" sz="1200" b="1" u="none" strike="noStrike">
                          <a:solidFill>
                            <a:srgbClr val="000000"/>
                          </a:solidFill>
                          <a:uFillTx/>
                          <a:latin typeface="Arial"/>
                        </a:rPr>
                        <a:t>(DİRENÇ EGZERSİZLERİ)</a:t>
                      </a:r>
                      <a:endParaRPr lang="tr-TR" sz="1200" b="0" u="none" strike="noStrike">
                        <a:solidFill>
                          <a:srgbClr val="000000"/>
                        </a:solidFill>
                        <a:uFillTx/>
                        <a:latin typeface="Arial"/>
                      </a:endParaRPr>
                    </a:p>
                  </a:txBody>
                  <a:tcP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a:lstStyle/>
                    <a:p>
                      <a:pPr>
                        <a:lnSpc>
                          <a:spcPct val="100000"/>
                        </a:lnSpc>
                      </a:pPr>
                      <a:r>
                        <a:rPr lang="tr-TR" sz="1200" b="0" u="none" strike="noStrike" dirty="0">
                          <a:solidFill>
                            <a:srgbClr val="000000"/>
                          </a:solidFill>
                          <a:uFillTx/>
                          <a:latin typeface="Arial"/>
                        </a:rPr>
                        <a:t>AĞIRLIK EGZERSİZLERİ(DAMBIL VS.)</a:t>
                      </a:r>
                    </a:p>
                    <a:p>
                      <a:pPr>
                        <a:lnSpc>
                          <a:spcPct val="100000"/>
                        </a:lnSpc>
                      </a:pPr>
                      <a:r>
                        <a:rPr lang="tr-TR" sz="1200" b="0" u="none" strike="noStrike" dirty="0">
                          <a:solidFill>
                            <a:srgbClr val="000000"/>
                          </a:solidFill>
                          <a:uFillTx/>
                          <a:latin typeface="Arial"/>
                        </a:rPr>
                        <a:t>SKUAT </a:t>
                      </a:r>
                    </a:p>
                    <a:p>
                      <a:pPr>
                        <a:lnSpc>
                          <a:spcPct val="100000"/>
                        </a:lnSpc>
                      </a:pPr>
                      <a:r>
                        <a:rPr lang="tr-TR" sz="1200" b="0" u="none" strike="noStrike" dirty="0">
                          <a:solidFill>
                            <a:srgbClr val="000000"/>
                          </a:solidFill>
                          <a:uFillTx/>
                          <a:latin typeface="Arial"/>
                        </a:rPr>
                        <a:t>ELASTİK BANT EGZERSİZLERİ</a:t>
                      </a:r>
                    </a:p>
                    <a:p>
                      <a:pPr>
                        <a:lnSpc>
                          <a:spcPct val="100000"/>
                        </a:lnSpc>
                      </a:pPr>
                      <a:endParaRPr lang="tr-TR" sz="1200" b="0" u="none" strike="noStrike" dirty="0">
                        <a:solidFill>
                          <a:srgbClr val="000000"/>
                        </a:solidFill>
                        <a:uFillTx/>
                        <a:latin typeface="Arial"/>
                      </a:endParaRPr>
                    </a:p>
                  </a:txBody>
                  <a:tcP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extLst>
                  <a:ext uri="{0D108BD9-81ED-4DB2-BD59-A6C34878D82A}">
                    <a16:rowId xmlns:a16="http://schemas.microsoft.com/office/drawing/2014/main" val="10001"/>
                  </a:ext>
                </a:extLst>
              </a:tr>
              <a:tr h="1627560">
                <a:tc>
                  <a:txBody>
                    <a:bodyPr/>
                    <a:lstStyle/>
                    <a:p>
                      <a:pPr>
                        <a:lnSpc>
                          <a:spcPct val="100000"/>
                        </a:lnSpc>
                      </a:pPr>
                      <a:r>
                        <a:rPr lang="tr-TR" sz="1200" b="1" u="none" strike="noStrike">
                          <a:solidFill>
                            <a:srgbClr val="000000"/>
                          </a:solidFill>
                          <a:uFillTx/>
                          <a:latin typeface="Arial"/>
                        </a:rPr>
                        <a:t>ESNEKLİK EGZERSİZLERİ </a:t>
                      </a:r>
                      <a:endParaRPr lang="tr-TR" sz="1200" b="0" u="none" strike="noStrike">
                        <a:solidFill>
                          <a:srgbClr val="000000"/>
                        </a:solidFill>
                        <a:uFillTx/>
                        <a:latin typeface="Arial"/>
                      </a:endParaRPr>
                    </a:p>
                    <a:p>
                      <a:pPr>
                        <a:lnSpc>
                          <a:spcPct val="100000"/>
                        </a:lnSpc>
                      </a:pPr>
                      <a:r>
                        <a:rPr lang="tr-TR" sz="1200" b="1" u="none" strike="noStrike">
                          <a:solidFill>
                            <a:srgbClr val="000000"/>
                          </a:solidFill>
                          <a:uFillTx/>
                          <a:latin typeface="Arial"/>
                        </a:rPr>
                        <a:t>(HAREKETLİLİK EGZERSİZLERİ)</a:t>
                      </a:r>
                      <a:endParaRPr lang="tr-TR" sz="1200" b="0" u="none" strike="noStrike">
                        <a:solidFill>
                          <a:srgbClr val="000000"/>
                        </a:solidFill>
                        <a:uFillTx/>
                        <a:latin typeface="Arial"/>
                      </a:endParaRPr>
                    </a:p>
                  </a:txBody>
                  <a:tcP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a:lstStyle/>
                    <a:p>
                      <a:pPr>
                        <a:lnSpc>
                          <a:spcPct val="100000"/>
                        </a:lnSpc>
                      </a:pPr>
                      <a:r>
                        <a:rPr lang="tr-TR" sz="1200" b="0" u="none" strike="noStrike" dirty="0">
                          <a:solidFill>
                            <a:srgbClr val="000000"/>
                          </a:solidFill>
                          <a:uFillTx/>
                          <a:latin typeface="Arial"/>
                        </a:rPr>
                        <a:t>OMUZ VE  ÜST KOL GERME </a:t>
                      </a:r>
                    </a:p>
                    <a:p>
                      <a:pPr>
                        <a:lnSpc>
                          <a:spcPct val="100000"/>
                        </a:lnSpc>
                      </a:pPr>
                      <a:r>
                        <a:rPr lang="tr-TR" sz="1200" b="0" u="none" strike="noStrike" dirty="0">
                          <a:solidFill>
                            <a:srgbClr val="000000"/>
                          </a:solidFill>
                          <a:uFillTx/>
                          <a:latin typeface="Arial"/>
                        </a:rPr>
                        <a:t>BALDIR  GERME</a:t>
                      </a:r>
                    </a:p>
                    <a:p>
                      <a:pPr>
                        <a:lnSpc>
                          <a:spcPct val="100000"/>
                        </a:lnSpc>
                      </a:pPr>
                      <a:r>
                        <a:rPr lang="tr-TR" sz="1200" b="0" u="none" strike="noStrike" dirty="0">
                          <a:solidFill>
                            <a:srgbClr val="000000"/>
                          </a:solidFill>
                          <a:uFillTx/>
                          <a:latin typeface="Arial"/>
                        </a:rPr>
                        <a:t>YOGA </a:t>
                      </a:r>
                    </a:p>
                    <a:p>
                      <a:pPr>
                        <a:lnSpc>
                          <a:spcPct val="100000"/>
                        </a:lnSpc>
                      </a:pPr>
                      <a:r>
                        <a:rPr lang="tr-TR" sz="1200" b="0" u="none" strike="noStrike" dirty="0">
                          <a:solidFill>
                            <a:srgbClr val="000000"/>
                          </a:solidFill>
                          <a:uFillTx/>
                          <a:latin typeface="Arial"/>
                        </a:rPr>
                        <a:t>PİLATES </a:t>
                      </a:r>
                    </a:p>
                    <a:p>
                      <a:pPr>
                        <a:lnSpc>
                          <a:spcPct val="100000"/>
                        </a:lnSpc>
                      </a:pPr>
                      <a:endParaRPr lang="tr-TR" sz="1200" b="0" u="none" strike="noStrike" dirty="0">
                        <a:solidFill>
                          <a:srgbClr val="000000"/>
                        </a:solidFill>
                        <a:uFillTx/>
                        <a:latin typeface="Arial"/>
                      </a:endParaRPr>
                    </a:p>
                  </a:txBody>
                  <a:tcP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extLst>
                  <a:ext uri="{0D108BD9-81ED-4DB2-BD59-A6C34878D82A}">
                    <a16:rowId xmlns:a16="http://schemas.microsoft.com/office/drawing/2014/main" val="10002"/>
                  </a:ext>
                </a:extLst>
              </a:tr>
              <a:tr h="1627560">
                <a:tc>
                  <a:txBody>
                    <a:bodyPr/>
                    <a:lstStyle/>
                    <a:p>
                      <a:pPr>
                        <a:lnSpc>
                          <a:spcPct val="100000"/>
                        </a:lnSpc>
                      </a:pPr>
                      <a:r>
                        <a:rPr lang="tr-TR" sz="1200" b="1" u="none" strike="noStrike">
                          <a:solidFill>
                            <a:srgbClr val="000000"/>
                          </a:solidFill>
                          <a:uFillTx/>
                          <a:latin typeface="Arial"/>
                        </a:rPr>
                        <a:t>DENGE EGZERSİZLERİ</a:t>
                      </a:r>
                      <a:endParaRPr lang="tr-TR" sz="1200" b="0" u="none" strike="noStrike">
                        <a:solidFill>
                          <a:srgbClr val="000000"/>
                        </a:solidFill>
                        <a:uFillTx/>
                        <a:latin typeface="Arial"/>
                      </a:endParaRPr>
                    </a:p>
                  </a:txBody>
                  <a:tcP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a:lstStyle/>
                    <a:p>
                      <a:pPr>
                        <a:lnSpc>
                          <a:spcPct val="100000"/>
                        </a:lnSpc>
                      </a:pPr>
                      <a:r>
                        <a:rPr lang="tr-TR" sz="1200" b="0" u="none" strike="noStrike" dirty="0">
                          <a:solidFill>
                            <a:srgbClr val="000000"/>
                          </a:solidFill>
                          <a:uFillTx/>
                          <a:latin typeface="Arial"/>
                        </a:rPr>
                        <a:t>TEK AYAK ÜZERİNDE </a:t>
                      </a:r>
                      <a:r>
                        <a:rPr lang="tr-TR" sz="1200" b="0" u="none" strike="noStrike" dirty="0" err="1">
                          <a:solidFill>
                            <a:srgbClr val="000000"/>
                          </a:solidFill>
                          <a:uFillTx/>
                          <a:latin typeface="Arial"/>
                        </a:rPr>
                        <a:t>DURMA,</a:t>
                      </a:r>
                      <a:r>
                        <a:rPr lang="tr-TR" sz="1200" b="0" u="none" strike="noStrike" dirty="0" err="1">
                          <a:solidFill>
                            <a:srgbClr val="000000"/>
                          </a:solidFill>
                          <a:uFillTx/>
                          <a:latin typeface="Arial"/>
                          <a:ea typeface="AGaramondPro-Regular"/>
                        </a:rPr>
                        <a:t>Topuk</a:t>
                      </a:r>
                      <a:r>
                        <a:rPr lang="tr-TR" sz="1200" b="0" u="none" strike="noStrike" dirty="0">
                          <a:solidFill>
                            <a:srgbClr val="000000"/>
                          </a:solidFill>
                          <a:uFillTx/>
                          <a:latin typeface="Arial"/>
                          <a:ea typeface="AGaramondPro-Regular"/>
                        </a:rPr>
                        <a:t>-topuk yürüyüşü</a:t>
                      </a:r>
                      <a:endParaRPr lang="tr-TR" sz="1200" b="0" u="none" strike="noStrike" dirty="0">
                        <a:solidFill>
                          <a:srgbClr val="000000"/>
                        </a:solidFill>
                        <a:uFillTx/>
                        <a:latin typeface="Arial"/>
                      </a:endParaRPr>
                    </a:p>
                    <a:p>
                      <a:pPr>
                        <a:lnSpc>
                          <a:spcPct val="100000"/>
                        </a:lnSpc>
                      </a:pPr>
                      <a:r>
                        <a:rPr lang="tr-TR" sz="1200" b="0" u="none" strike="noStrike" dirty="0">
                          <a:solidFill>
                            <a:srgbClr val="000000"/>
                          </a:solidFill>
                          <a:uFillTx/>
                          <a:latin typeface="Arial"/>
                          <a:ea typeface="AGaramondPro-Regular"/>
                        </a:rPr>
                        <a:t>TAİ CHİ </a:t>
                      </a:r>
                      <a:endParaRPr lang="tr-TR" sz="1200" b="0" u="none" strike="noStrike" dirty="0">
                        <a:solidFill>
                          <a:srgbClr val="000000"/>
                        </a:solidFill>
                        <a:uFillTx/>
                        <a:latin typeface="Arial"/>
                      </a:endParaRPr>
                    </a:p>
                    <a:p>
                      <a:pPr>
                        <a:lnSpc>
                          <a:spcPct val="100000"/>
                        </a:lnSpc>
                      </a:pPr>
                      <a:r>
                        <a:rPr lang="tr-TR" sz="1200" b="0" u="none" strike="noStrike" dirty="0">
                          <a:solidFill>
                            <a:srgbClr val="000000"/>
                          </a:solidFill>
                          <a:uFillTx/>
                          <a:latin typeface="Arial"/>
                          <a:ea typeface="AGaramondPro-Regular"/>
                        </a:rPr>
                        <a:t>YOGA</a:t>
                      </a:r>
                      <a:endParaRPr lang="tr-TR" sz="1200" b="0" u="none" strike="noStrike" dirty="0">
                        <a:solidFill>
                          <a:srgbClr val="000000"/>
                        </a:solidFill>
                        <a:uFillTx/>
                        <a:latin typeface="Arial"/>
                      </a:endParaRPr>
                    </a:p>
                    <a:p>
                      <a:pPr>
                        <a:lnSpc>
                          <a:spcPct val="100000"/>
                        </a:lnSpc>
                      </a:pPr>
                      <a:r>
                        <a:rPr lang="tr-TR" sz="1200" b="0" u="none" strike="noStrike" dirty="0">
                          <a:solidFill>
                            <a:srgbClr val="000000"/>
                          </a:solidFill>
                          <a:uFillTx/>
                          <a:latin typeface="Arial"/>
                          <a:ea typeface="AGaramondPro-Regular"/>
                        </a:rPr>
                        <a:t>PİLATES </a:t>
                      </a:r>
                      <a:endParaRPr lang="tr-TR" sz="1200" b="0" u="none" strike="noStrike" dirty="0">
                        <a:solidFill>
                          <a:srgbClr val="000000"/>
                        </a:solidFill>
                        <a:uFillTx/>
                        <a:latin typeface="Arial"/>
                      </a:endParaRPr>
                    </a:p>
                    <a:p>
                      <a:pPr>
                        <a:lnSpc>
                          <a:spcPct val="100000"/>
                        </a:lnSpc>
                      </a:pPr>
                      <a:endParaRPr lang="tr-TR" sz="1200" b="0" u="none" strike="noStrike" dirty="0">
                        <a:solidFill>
                          <a:srgbClr val="000000"/>
                        </a:solidFill>
                        <a:uFillTx/>
                        <a:latin typeface="Arial"/>
                      </a:endParaRPr>
                    </a:p>
                  </a:txBody>
                  <a:tcP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 name="CustomShape 1"/>
          <p:cNvSpPr/>
          <p:nvPr/>
        </p:nvSpPr>
        <p:spPr>
          <a:xfrm>
            <a:off x="838080" y="365040"/>
            <a:ext cx="10512720" cy="1322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tr-TR" sz="4400" b="0" u="none" strike="noStrike">
                <a:solidFill>
                  <a:srgbClr val="000000"/>
                </a:solidFill>
                <a:uFillTx/>
                <a:latin typeface="Calibri Light"/>
                <a:ea typeface="DejaVu Sans"/>
              </a:rPr>
              <a:t>Neden egzersiz ?</a:t>
            </a:r>
            <a:endParaRPr lang="tr-TR" sz="4400" b="0" u="none" strike="noStrike">
              <a:solidFill>
                <a:srgbClr val="000000"/>
              </a:solidFill>
              <a:uFillTx/>
              <a:latin typeface="Arial"/>
            </a:endParaRPr>
          </a:p>
        </p:txBody>
      </p:sp>
      <p:sp>
        <p:nvSpPr>
          <p:cNvPr id="314" name="CustomShape 2"/>
          <p:cNvSpPr/>
          <p:nvPr/>
        </p:nvSpPr>
        <p:spPr>
          <a:xfrm>
            <a:off x="838080" y="1825560"/>
            <a:ext cx="10512720" cy="4348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marL="228600" indent="-227160">
              <a:lnSpc>
                <a:spcPct val="90000"/>
              </a:lnSpc>
              <a:spcBef>
                <a:spcPts val="1001"/>
              </a:spcBef>
              <a:buClr>
                <a:srgbClr val="252525"/>
              </a:buClr>
              <a:buFont typeface="Arial"/>
              <a:buChar char="•"/>
            </a:pPr>
            <a:r>
              <a:rPr lang="tr-TR" sz="2400" b="0" u="none" strike="noStrike">
                <a:solidFill>
                  <a:srgbClr val="252525"/>
                </a:solidFill>
                <a:uFillTx/>
                <a:latin typeface="Calibri"/>
                <a:ea typeface="Calibri"/>
              </a:rPr>
              <a:t>•Egzersiz, Tip 2 diyabetin önlenmesi ve tedavisi için yaşam tarzı terapisinin önemli bir bileşenidir.</a:t>
            </a:r>
            <a:endParaRPr lang="tr-TR" sz="2400" b="0" u="none" strike="noStrike">
              <a:solidFill>
                <a:srgbClr val="000000"/>
              </a:solidFill>
              <a:uFillTx/>
              <a:latin typeface="Arial"/>
            </a:endParaRPr>
          </a:p>
          <a:p>
            <a:pPr marL="228600" indent="-227160">
              <a:lnSpc>
                <a:spcPct val="90000"/>
              </a:lnSpc>
              <a:spcBef>
                <a:spcPts val="1001"/>
              </a:spcBef>
              <a:buClr>
                <a:srgbClr val="252525"/>
              </a:buClr>
              <a:buFont typeface="Arial"/>
              <a:buChar char="•"/>
            </a:pPr>
            <a:endParaRPr lang="tr-TR" sz="2400" b="0" u="none" strike="noStrike">
              <a:solidFill>
                <a:srgbClr val="000000"/>
              </a:solidFill>
              <a:uFillTx/>
              <a:latin typeface="Arial"/>
            </a:endParaRPr>
          </a:p>
          <a:p>
            <a:pPr marL="228600" indent="-227160">
              <a:lnSpc>
                <a:spcPct val="90000"/>
              </a:lnSpc>
              <a:spcBef>
                <a:spcPts val="1001"/>
              </a:spcBef>
              <a:buClr>
                <a:srgbClr val="252525"/>
              </a:buClr>
              <a:buFont typeface="Arial"/>
              <a:buChar char="•"/>
            </a:pPr>
            <a:r>
              <a:rPr lang="tr-TR" sz="2400" b="0" u="none" strike="noStrike">
                <a:solidFill>
                  <a:srgbClr val="252525"/>
                </a:solidFill>
                <a:uFillTx/>
                <a:latin typeface="Calibri"/>
                <a:ea typeface="Calibri"/>
              </a:rPr>
              <a:t>•Egzersiz, tıbbi beslenme tedavisiyle birlikte diyabet tedavisinin temel taşını oluşturur.</a:t>
            </a:r>
            <a:endParaRPr lang="tr-TR" sz="2400" b="0" u="none" strike="noStrike">
              <a:solidFill>
                <a:srgbClr val="000000"/>
              </a:solidFill>
              <a:uFillTx/>
              <a:latin typeface="Arial"/>
            </a:endParaRPr>
          </a:p>
          <a:p>
            <a:pPr marL="228600" indent="-227160">
              <a:lnSpc>
                <a:spcPct val="90000"/>
              </a:lnSpc>
              <a:spcBef>
                <a:spcPts val="1001"/>
              </a:spcBef>
              <a:buClr>
                <a:srgbClr val="252525"/>
              </a:buClr>
              <a:buFont typeface="Arial"/>
              <a:buChar char="•"/>
            </a:pPr>
            <a:endParaRPr lang="tr-TR" sz="2400" b="0" u="none" strike="noStrike">
              <a:solidFill>
                <a:srgbClr val="000000"/>
              </a:solidFill>
              <a:uFillTx/>
              <a:latin typeface="Arial"/>
            </a:endParaRPr>
          </a:p>
          <a:p>
            <a:pPr marL="228600" indent="-227160">
              <a:lnSpc>
                <a:spcPct val="90000"/>
              </a:lnSpc>
              <a:spcBef>
                <a:spcPts val="1001"/>
              </a:spcBef>
              <a:buClr>
                <a:srgbClr val="000000"/>
              </a:buClr>
              <a:buFont typeface="Arial"/>
              <a:buChar char="•"/>
            </a:pPr>
            <a:r>
              <a:rPr lang="tr-TR" sz="2400" b="0" u="none" strike="noStrike">
                <a:solidFill>
                  <a:srgbClr val="000000"/>
                </a:solidFill>
                <a:uFillTx/>
                <a:latin typeface="Calibri"/>
                <a:ea typeface="Calibri"/>
              </a:rPr>
              <a:t>•Düzenli egzersiz, kilo alımının önlenmesi ve en aza indirilmesi, kan basıncının düşürülmesi, insülin duyarlılığında ve glukoz kontrolünde iyileşme ve lipoprotein profilinin optimizasyonu ile ilişkilidir ve bunların tümü T2D gelişimi için bağımsız risk faktörleridir.</a:t>
            </a:r>
            <a:endParaRPr lang="tr-TR" sz="2400" b="0" u="none" strike="noStrike">
              <a:solidFill>
                <a:srgbClr val="000000"/>
              </a:solidFill>
              <a:uFillTx/>
              <a:latin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 name="CustomShape 1"/>
          <p:cNvSpPr/>
          <p:nvPr/>
        </p:nvSpPr>
        <p:spPr>
          <a:xfrm>
            <a:off x="838080" y="365040"/>
            <a:ext cx="10512720" cy="1322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tr-TR" sz="4400" b="0" u="none" strike="noStrike">
                <a:solidFill>
                  <a:srgbClr val="000000"/>
                </a:solidFill>
                <a:uFillTx/>
                <a:latin typeface="Calibri Light"/>
                <a:ea typeface="DejaVu Sans"/>
              </a:rPr>
              <a:t>Neden egzersiz ?</a:t>
            </a:r>
            <a:endParaRPr lang="tr-TR" sz="4400" b="0" u="none" strike="noStrike">
              <a:solidFill>
                <a:srgbClr val="000000"/>
              </a:solidFill>
              <a:uFillTx/>
              <a:latin typeface="Arial"/>
            </a:endParaRPr>
          </a:p>
        </p:txBody>
      </p:sp>
      <p:sp>
        <p:nvSpPr>
          <p:cNvPr id="316" name="CustomShape 2"/>
          <p:cNvSpPr/>
          <p:nvPr/>
        </p:nvSpPr>
        <p:spPr>
          <a:xfrm>
            <a:off x="838080" y="1825560"/>
            <a:ext cx="10512720" cy="4348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rmAutofit/>
          </a:bodyPr>
          <a:lstStyle/>
          <a:p>
            <a:pPr marL="285840" indent="-284400">
              <a:lnSpc>
                <a:spcPct val="90000"/>
              </a:lnSpc>
              <a:spcBef>
                <a:spcPts val="1001"/>
              </a:spcBef>
              <a:buClr>
                <a:srgbClr val="252525"/>
              </a:buClr>
              <a:buFont typeface="Arial,Sans-Serif"/>
              <a:buChar char="•"/>
            </a:pPr>
            <a:r>
              <a:rPr lang="tr-TR" sz="2400" b="0" u="none" strike="noStrike">
                <a:solidFill>
                  <a:srgbClr val="252525"/>
                </a:solidFill>
                <a:uFillTx/>
                <a:latin typeface="Calibri"/>
                <a:ea typeface="DejaVu Sans"/>
              </a:rPr>
              <a:t>Fiziksel aktivite kurallarına uymak, kardiyovasküler mortalitede %40'lık bir azalma ile ilişkilendirilmiştir ve tüm nedenlere bağlı mortalite üzerinde daha büyük bir etki yaratmaktadır.</a:t>
            </a:r>
            <a:endParaRPr lang="tr-TR" sz="2400" b="0" u="none" strike="noStrike">
              <a:solidFill>
                <a:srgbClr val="000000"/>
              </a:solidFill>
              <a:uFillTx/>
              <a:latin typeface="Arial"/>
            </a:endParaRPr>
          </a:p>
          <a:p>
            <a:pPr marL="285840" indent="-284400">
              <a:lnSpc>
                <a:spcPct val="90000"/>
              </a:lnSpc>
              <a:spcBef>
                <a:spcPts val="1001"/>
              </a:spcBef>
              <a:buClr>
                <a:srgbClr val="252525"/>
              </a:buClr>
              <a:buFont typeface="Arial,Sans-Serif"/>
              <a:buChar char="•"/>
            </a:pPr>
            <a:r>
              <a:rPr lang="tr-TR" sz="2400" b="0" u="none" strike="noStrike">
                <a:solidFill>
                  <a:srgbClr val="252525"/>
                </a:solidFill>
                <a:uFillTx/>
                <a:latin typeface="Calibri"/>
                <a:ea typeface="DejaVu Sans"/>
              </a:rPr>
              <a:t>Bu ilişki, Tip 1 DM ve Tip 2 DM'li kişilerin klinik kardiyovasküler hastalıktan kaynaklanan morbidite ve erken mortalitede iki ila altı kat artışa sahip olduğu göz önüne alındığında özellikle önemlidir.</a:t>
            </a:r>
            <a:endParaRPr lang="tr-TR" sz="2400" b="0" u="none" strike="noStrike">
              <a:solidFill>
                <a:srgbClr val="000000"/>
              </a:solidFill>
              <a:uFillTx/>
              <a:latin typeface="Arial"/>
            </a:endParaRPr>
          </a:p>
          <a:p>
            <a:pPr>
              <a:lnSpc>
                <a:spcPct val="90000"/>
              </a:lnSpc>
              <a:spcBef>
                <a:spcPts val="1001"/>
              </a:spcBef>
            </a:pPr>
            <a:endParaRPr lang="tr-TR" sz="2400" b="0" u="none" strike="noStrike">
              <a:solidFill>
                <a:srgbClr val="000000"/>
              </a:solidFill>
              <a:uFillTx/>
              <a:latin typeface="Arial"/>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0.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4.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5.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6.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7.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8.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9.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0.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4.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5.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6.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7.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8.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9.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0.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4.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5.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6.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7.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8.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9.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40.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4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4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4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44.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45.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46.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47.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48.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5.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6.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7.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8.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9.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144</TotalTime>
  <Words>2108</Words>
  <Application>Microsoft Office PowerPoint</Application>
  <PresentationFormat>Geniş ekran</PresentationFormat>
  <Paragraphs>281</Paragraphs>
  <Slides>46</Slides>
  <Notes>0</Notes>
  <HiddenSlides>0</HiddenSlides>
  <MMClips>0</MMClips>
  <ScaleCrop>false</ScaleCrop>
  <HeadingPairs>
    <vt:vector size="6" baseType="variant">
      <vt:variant>
        <vt:lpstr>Kullanılan Yazı Tipleri</vt:lpstr>
      </vt:variant>
      <vt:variant>
        <vt:i4>8</vt:i4>
      </vt:variant>
      <vt:variant>
        <vt:lpstr>Tema</vt:lpstr>
      </vt:variant>
      <vt:variant>
        <vt:i4>48</vt:i4>
      </vt:variant>
      <vt:variant>
        <vt:lpstr>Slayt Başlıkları</vt:lpstr>
      </vt:variant>
      <vt:variant>
        <vt:i4>46</vt:i4>
      </vt:variant>
    </vt:vector>
  </HeadingPairs>
  <TitlesOfParts>
    <vt:vector size="102" baseType="lpstr">
      <vt:lpstr>Arial</vt:lpstr>
      <vt:lpstr>Arial,Sans-Serif</vt:lpstr>
      <vt:lpstr>Calibri</vt:lpstr>
      <vt:lpstr>Calibri Light</vt:lpstr>
      <vt:lpstr>Georgia</vt:lpstr>
      <vt:lpstr>Liberation Sans;Arial</vt:lpstr>
      <vt:lpstr>Symbol</vt:lpstr>
      <vt:lpstr>Wingdings</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subject/>
  <dc:creator/>
  <dc:description/>
  <cp:lastModifiedBy>Diyabet Derneği</cp:lastModifiedBy>
  <cp:revision>1192</cp:revision>
  <dcterms:created xsi:type="dcterms:W3CDTF">2023-12-02T11:21:54Z</dcterms:created>
  <dcterms:modified xsi:type="dcterms:W3CDTF">2025-04-12T08:45:23Z</dcterms:modified>
  <dc:language>tr-TR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HiddenSlides">
    <vt:i4>0</vt:i4>
  </property>
  <property fmtid="{D5CDD505-2E9C-101B-9397-08002B2CF9AE}" pid="3" name="HyperlinksChanged">
    <vt:bool>false</vt:bool>
  </property>
  <property fmtid="{D5CDD505-2E9C-101B-9397-08002B2CF9AE}" pid="4" name="LinksUpToDate">
    <vt:bool>false</vt:bool>
  </property>
  <property fmtid="{D5CDD505-2E9C-101B-9397-08002B2CF9AE}" pid="5" name="Notes">
    <vt:i4>2</vt:i4>
  </property>
  <property fmtid="{D5CDD505-2E9C-101B-9397-08002B2CF9AE}" pid="6" name="PresentationFormat">
    <vt:lpwstr>Geniş ekran</vt:lpwstr>
  </property>
  <property fmtid="{D5CDD505-2E9C-101B-9397-08002B2CF9AE}" pid="7" name="ScaleCrop">
    <vt:bool>false</vt:bool>
  </property>
  <property fmtid="{D5CDD505-2E9C-101B-9397-08002B2CF9AE}" pid="8" name="ShareDoc">
    <vt:bool>false</vt:bool>
  </property>
  <property fmtid="{D5CDD505-2E9C-101B-9397-08002B2CF9AE}" pid="9" name="Slides">
    <vt:i4>80</vt:i4>
  </property>
</Properties>
</file>