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256" r:id="rId3"/>
    <p:sldId id="309" r:id="rId4"/>
    <p:sldId id="314" r:id="rId5"/>
    <p:sldId id="313" r:id="rId6"/>
    <p:sldId id="257" r:id="rId7"/>
    <p:sldId id="310" r:id="rId8"/>
    <p:sldId id="258" r:id="rId9"/>
    <p:sldId id="321" r:id="rId10"/>
    <p:sldId id="327" r:id="rId11"/>
    <p:sldId id="322" r:id="rId12"/>
    <p:sldId id="311" r:id="rId13"/>
    <p:sldId id="323" r:id="rId14"/>
    <p:sldId id="312" r:id="rId15"/>
    <p:sldId id="278" r:id="rId16"/>
    <p:sldId id="324" r:id="rId17"/>
    <p:sldId id="328" r:id="rId18"/>
    <p:sldId id="329" r:id="rId19"/>
    <p:sldId id="279" r:id="rId20"/>
    <p:sldId id="280" r:id="rId21"/>
    <p:sldId id="281" r:id="rId22"/>
    <p:sldId id="282" r:id="rId23"/>
    <p:sldId id="283" r:id="rId24"/>
    <p:sldId id="284" r:id="rId25"/>
    <p:sldId id="285" r:id="rId26"/>
    <p:sldId id="288" r:id="rId27"/>
    <p:sldId id="289" r:id="rId28"/>
    <p:sldId id="290" r:id="rId29"/>
    <p:sldId id="291" r:id="rId30"/>
    <p:sldId id="292" r:id="rId31"/>
    <p:sldId id="293" r:id="rId32"/>
    <p:sldId id="294" r:id="rId33"/>
    <p:sldId id="295" r:id="rId34"/>
    <p:sldId id="302" r:id="rId35"/>
    <p:sldId id="303" r:id="rId36"/>
    <p:sldId id="304" r:id="rId37"/>
    <p:sldId id="315" r:id="rId38"/>
    <p:sldId id="316" r:id="rId39"/>
    <p:sldId id="265" r:id="rId40"/>
    <p:sldId id="266" r:id="rId41"/>
    <p:sldId id="268" r:id="rId42"/>
    <p:sldId id="269" r:id="rId43"/>
    <p:sldId id="320" r:id="rId44"/>
    <p:sldId id="271" r:id="rId45"/>
    <p:sldId id="270" r:id="rId46"/>
    <p:sldId id="275" r:id="rId47"/>
    <p:sldId id="325" r:id="rId48"/>
    <p:sldId id="299" r:id="rId49"/>
    <p:sldId id="300" r:id="rId50"/>
    <p:sldId id="301" r:id="rId51"/>
    <p:sldId id="326" r:id="rId52"/>
    <p:sldId id="318" r:id="rId53"/>
    <p:sldId id="319"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09" autoAdjust="0"/>
  </p:normalViewPr>
  <p:slideViewPr>
    <p:cSldViewPr snapToGrid="0">
      <p:cViewPr varScale="1">
        <p:scale>
          <a:sx n="70" d="100"/>
          <a:sy n="70" d="100"/>
        </p:scale>
        <p:origin x="-1296" y="-11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7856C-8DAC-46B6-BE4F-4D6C813B963F}" type="datetimeFigureOut">
              <a:rPr lang="tr-TR" smtClean="0"/>
              <a:t>4.02.2022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F0B65-2DB7-4F45-A792-CA054326ACEA}" type="slidenum">
              <a:rPr lang="tr-TR" smtClean="0"/>
              <a:t>‹#›</a:t>
            </a:fld>
            <a:endParaRPr lang="tr-TR"/>
          </a:p>
        </p:txBody>
      </p:sp>
    </p:spTree>
    <p:extLst>
      <p:ext uri="{BB962C8B-B14F-4D97-AF65-F5344CB8AC3E}">
        <p14:creationId xmlns:p14="http://schemas.microsoft.com/office/powerpoint/2010/main" val="391475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KAN ŞEKERI DÜŞÜKLÜĞÜ - HİPOGLİSEMİ NASIL SAPTANIR?</a:t>
            </a:r>
          </a:p>
          <a:p>
            <a:r>
              <a:rPr lang="tr-TR" dirty="0" smtClean="0"/>
              <a:t>• Hipoglisemi tanısı için; kan şekerinin 50 mg/dl’nin altında bulunması, düşük </a:t>
            </a:r>
            <a:r>
              <a:rPr lang="tr-TR" dirty="0" err="1" smtClean="0"/>
              <a:t>glisemi</a:t>
            </a:r>
            <a:r>
              <a:rPr lang="tr-TR" dirty="0" smtClean="0"/>
              <a:t> ile</a:t>
            </a:r>
          </a:p>
          <a:p>
            <a:r>
              <a:rPr lang="tr-TR" dirty="0" smtClean="0"/>
              <a:t>uyumlu bulgular ve bu bulguların, </a:t>
            </a:r>
            <a:r>
              <a:rPr lang="tr-TR" dirty="0" err="1" smtClean="0"/>
              <a:t>glisemi</a:t>
            </a:r>
            <a:r>
              <a:rPr lang="tr-TR" dirty="0" smtClean="0"/>
              <a:t> düşüklüğünü ortadan kaldıran bir tedavi ile</a:t>
            </a:r>
          </a:p>
          <a:p>
            <a:r>
              <a:rPr lang="tr-TR" dirty="0" smtClean="0"/>
              <a:t>geçmesi yeterlidir.</a:t>
            </a:r>
          </a:p>
          <a:p>
            <a:r>
              <a:rPr lang="tr-TR" dirty="0" smtClean="0"/>
              <a:t>• Diyabetli hastalar için hipoglisemi sınırı için kan şekeri &lt;70 mg/dl olarak kabul edilmiştir.</a:t>
            </a:r>
          </a:p>
          <a:p>
            <a:r>
              <a:rPr lang="tr-TR" dirty="0" smtClean="0"/>
              <a:t>• Yaşla ilişkili olarak karaciğer ve böbrek fonksiyonları azalır. Kan şekerini düşürücü ilaçlara</a:t>
            </a:r>
          </a:p>
          <a:p>
            <a:r>
              <a:rPr lang="tr-TR" dirty="0" smtClean="0"/>
              <a:t>karşı duyarlılık artar ve hipoglisemi atakları sıktır.</a:t>
            </a:r>
          </a:p>
          <a:p>
            <a:r>
              <a:rPr lang="tr-TR" dirty="0" smtClean="0"/>
              <a:t>• Tekrarlayıcı hipoglisemiler; duygulanım değişiklikleri, mutsuzluk, sinirlilik, kişilik değişikliği,</a:t>
            </a:r>
          </a:p>
          <a:p>
            <a:r>
              <a:rPr lang="tr-TR" dirty="0" err="1" smtClean="0"/>
              <a:t>antisosyal</a:t>
            </a:r>
            <a:r>
              <a:rPr lang="tr-TR" dirty="0" smtClean="0"/>
              <a:t> davranışlar ve depresyona neden olabilir.</a:t>
            </a:r>
          </a:p>
          <a:p>
            <a:r>
              <a:rPr lang="tr-TR" dirty="0" smtClean="0"/>
              <a:t>Hipoglisemi bulguları nelerdir?</a:t>
            </a:r>
          </a:p>
          <a:p>
            <a:r>
              <a:rPr lang="tr-TR" dirty="0" smtClean="0"/>
              <a:t>• Titreme</a:t>
            </a:r>
          </a:p>
          <a:p>
            <a:r>
              <a:rPr lang="tr-TR" dirty="0" smtClean="0"/>
              <a:t>• Soğuk terleme</a:t>
            </a:r>
          </a:p>
          <a:p>
            <a:r>
              <a:rPr lang="tr-TR" dirty="0" smtClean="0"/>
              <a:t>• </a:t>
            </a:r>
            <a:r>
              <a:rPr lang="tr-TR" dirty="0" err="1" smtClean="0"/>
              <a:t>Anksiyete</a:t>
            </a:r>
            <a:endParaRPr lang="tr-TR" dirty="0" smtClean="0"/>
          </a:p>
          <a:p>
            <a:r>
              <a:rPr lang="tr-TR" dirty="0" smtClean="0"/>
              <a:t>• Bulantı</a:t>
            </a:r>
          </a:p>
          <a:p>
            <a:r>
              <a:rPr lang="tr-TR" dirty="0" smtClean="0"/>
              <a:t>• Çarpıntı</a:t>
            </a:r>
          </a:p>
          <a:p>
            <a:r>
              <a:rPr lang="tr-TR" dirty="0" smtClean="0"/>
              <a:t>• Acıkma</a:t>
            </a:r>
          </a:p>
          <a:p>
            <a:r>
              <a:rPr lang="tr-TR" dirty="0" smtClean="0"/>
              <a:t>• Baş dönmesi</a:t>
            </a:r>
          </a:p>
          <a:p>
            <a:r>
              <a:rPr lang="tr-TR" dirty="0" smtClean="0"/>
              <a:t>• Baş ağrısı</a:t>
            </a:r>
          </a:p>
          <a:p>
            <a:r>
              <a:rPr lang="tr-TR" dirty="0" smtClean="0"/>
              <a:t>• Konsantre olamama</a:t>
            </a:r>
          </a:p>
          <a:p>
            <a:r>
              <a:rPr lang="tr-TR" dirty="0" smtClean="0"/>
              <a:t>• Konuşmada güçlük</a:t>
            </a:r>
          </a:p>
          <a:p>
            <a:r>
              <a:rPr lang="tr-TR" dirty="0" smtClean="0"/>
              <a:t>• Şuur değişiklikleri</a:t>
            </a:r>
          </a:p>
          <a:p>
            <a:r>
              <a:rPr lang="tr-TR" dirty="0" smtClean="0"/>
              <a:t>• Şuur kapanması, koma</a:t>
            </a:r>
          </a:p>
          <a:p>
            <a:endParaRPr lang="tr-TR" dirty="0" smtClean="0"/>
          </a:p>
          <a:p>
            <a:r>
              <a:rPr lang="tr-TR" dirty="0" smtClean="0"/>
              <a:t>Kan şekerimin düştüğünü hissediyorum, ne yapmalıyım? • Hemen yaptığınız aktiviteyi durdurun. 3-4 glikoz tablet/jel, 4-5 kesme şeker veya = 150-200 ml meyve suyu ya da limonatayı ağızdan alınız. • Sık sık kan şekerinizde düşüklükler yaşıyorsanız; beslenmenizin düzeni açısından diyetisyeninizle görüşün. Aldığınız ilaç tedavilerini tekrar hekiminizle değerlendiriniz. • Hipoglisemi riski yüksek hastaların yakınlarına </a:t>
            </a:r>
            <a:r>
              <a:rPr lang="tr-TR" dirty="0" err="1" smtClean="0"/>
              <a:t>glukagon</a:t>
            </a:r>
            <a:r>
              <a:rPr lang="tr-TR" dirty="0" smtClean="0"/>
              <a:t> enjeksiyonunun nasıl yapılacağı öğretilmelidir. </a:t>
            </a:r>
            <a:r>
              <a:rPr lang="tr-TR" dirty="0" err="1" smtClean="0"/>
              <a:t>Glukagon</a:t>
            </a:r>
            <a:r>
              <a:rPr lang="tr-TR" dirty="0" smtClean="0"/>
              <a:t> hızlıca kan şekerini yükseltir. • Şuuru kapalı hastaya </a:t>
            </a:r>
            <a:r>
              <a:rPr lang="tr-TR" dirty="0" err="1" smtClean="0"/>
              <a:t>glukagon</a:t>
            </a:r>
            <a:r>
              <a:rPr lang="tr-TR" dirty="0" smtClean="0"/>
              <a:t> kas veya cilt altına uygulanabilir. Ancak insülin salgısını artırıcı şeker ilacı kullanan kişilere </a:t>
            </a:r>
            <a:r>
              <a:rPr lang="tr-TR" dirty="0" err="1" smtClean="0"/>
              <a:t>glukagon</a:t>
            </a:r>
            <a:r>
              <a:rPr lang="tr-TR" dirty="0" smtClean="0"/>
              <a:t> tedavisi uygulanmaz. Hatalı </a:t>
            </a:r>
            <a:r>
              <a:rPr lang="tr-TR" dirty="0" err="1" smtClean="0"/>
              <a:t>glukagon</a:t>
            </a:r>
            <a:r>
              <a:rPr lang="tr-TR" dirty="0" smtClean="0"/>
              <a:t> uygulaması bu kişilerde komayı daha da kötüleştirebilir. </a:t>
            </a:r>
          </a:p>
          <a:p>
            <a:r>
              <a:rPr lang="tr-TR" dirty="0" smtClean="0"/>
              <a:t>Unutulmaması gerekenler... • Hipoglisemi atakları; yaşlı kişilerde </a:t>
            </a:r>
            <a:r>
              <a:rPr lang="tr-TR" dirty="0" err="1" smtClean="0"/>
              <a:t>kardiyovasküler</a:t>
            </a:r>
            <a:r>
              <a:rPr lang="tr-TR" dirty="0" smtClean="0"/>
              <a:t> atakların oluşumuna ve hatta ölümlere sebep olur. • Ciddi hipoglisemiler; bilişsel fonksiyonlarda bozukluk ve takiben </a:t>
            </a:r>
            <a:r>
              <a:rPr lang="tr-TR" dirty="0" err="1" smtClean="0"/>
              <a:t>demans</a:t>
            </a:r>
            <a:r>
              <a:rPr lang="tr-TR" dirty="0" smtClean="0"/>
              <a:t> (bunama) ile ilişkilidir. • Yetersiz beslenme, ilaç kullanan diyabetiklerde hipoglisemilere neden olur. • </a:t>
            </a:r>
            <a:r>
              <a:rPr lang="tr-TR" dirty="0" err="1" smtClean="0"/>
              <a:t>Glisemik</a:t>
            </a:r>
            <a:r>
              <a:rPr lang="tr-TR" dirty="0" smtClean="0"/>
              <a:t> hedefler bireyselleştirilmelidir. Yaşlının yaşam süresi ve taşıdığı diğer hastalıkları dikkate alınmalıdır.</a:t>
            </a:r>
          </a:p>
          <a:p>
            <a:r>
              <a:rPr lang="tr-TR" dirty="0" smtClean="0"/>
              <a:t>D</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5</a:t>
            </a:fld>
            <a:endParaRPr lang="tr-TR"/>
          </a:p>
        </p:txBody>
      </p:sp>
    </p:spTree>
    <p:extLst>
      <p:ext uri="{BB962C8B-B14F-4D97-AF65-F5344CB8AC3E}">
        <p14:creationId xmlns:p14="http://schemas.microsoft.com/office/powerpoint/2010/main" val="71766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23</a:t>
            </a:fld>
            <a:endParaRPr lang="tr-TR"/>
          </a:p>
        </p:txBody>
      </p:sp>
    </p:spTree>
    <p:extLst>
      <p:ext uri="{BB962C8B-B14F-4D97-AF65-F5344CB8AC3E}">
        <p14:creationId xmlns:p14="http://schemas.microsoft.com/office/powerpoint/2010/main" val="3370820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293718-34E3-400D-825C-8B15290DACE0}" type="slidenum">
              <a:rPr lang="tr-TR" altLang="tr-TR" sz="1200" smtClean="0">
                <a:solidFill>
                  <a:srgbClr val="000000"/>
                </a:solidFill>
              </a:rPr>
              <a:pPr/>
              <a:t>26</a:t>
            </a:fld>
            <a:endParaRPr lang="tr-TR" altLang="tr-TR" sz="1200"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343367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0C85EF-CC1B-46F4-B346-A53CA123F853}" type="slidenum">
              <a:rPr lang="tr-TR" altLang="tr-TR" sz="1200" smtClean="0">
                <a:solidFill>
                  <a:srgbClr val="000000"/>
                </a:solidFill>
              </a:rPr>
              <a:pPr/>
              <a:t>27</a:t>
            </a:fld>
            <a:endParaRPr lang="tr-TR" altLang="tr-TR" sz="1200" smtClean="0">
              <a:solidFill>
                <a:srgbClr val="000000"/>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203442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D13F3A-E35E-4F1B-8C95-C89B1D45B914}" type="slidenum">
              <a:rPr lang="tr-TR" altLang="tr-TR" sz="1200" smtClean="0">
                <a:solidFill>
                  <a:srgbClr val="000000"/>
                </a:solidFill>
              </a:rPr>
              <a:pPr/>
              <a:t>28</a:t>
            </a:fld>
            <a:endParaRPr lang="tr-TR" altLang="tr-TR" sz="1200" smtClean="0">
              <a:solidFill>
                <a:srgbClr val="0000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45698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7B6566-3D99-4E96-9B1C-DA197575C31B}" type="slidenum">
              <a:rPr lang="tr-TR" altLang="tr-TR" sz="1200" smtClean="0">
                <a:solidFill>
                  <a:srgbClr val="000000"/>
                </a:solidFill>
              </a:rPr>
              <a:pPr/>
              <a:t>29</a:t>
            </a:fld>
            <a:endParaRPr lang="tr-TR" altLang="tr-TR" sz="1200" smtClean="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93979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62E253-0A1A-4263-9980-717A40FFBB0A}" type="slidenum">
              <a:rPr lang="tr-TR" altLang="tr-TR" sz="1200" smtClean="0">
                <a:solidFill>
                  <a:srgbClr val="000000"/>
                </a:solidFill>
              </a:rPr>
              <a:pPr/>
              <a:t>30</a:t>
            </a:fld>
            <a:endParaRPr lang="tr-TR" altLang="tr-TR" sz="1200" smtClean="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2677240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C54C7C-0F87-4403-978E-FEE2DFAC2C85}" type="slidenum">
              <a:rPr lang="tr-TR" altLang="tr-TR" sz="1200" smtClean="0">
                <a:solidFill>
                  <a:srgbClr val="000000"/>
                </a:solidFill>
              </a:rPr>
              <a:pPr/>
              <a:t>31</a:t>
            </a:fld>
            <a:endParaRPr lang="tr-TR" altLang="tr-TR" sz="1200" smtClean="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997434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7B7CA2-9D39-43AA-977A-3C430348874C}" type="slidenum">
              <a:rPr lang="tr-TR" altLang="tr-TR" sz="1200" smtClean="0">
                <a:solidFill>
                  <a:srgbClr val="000000"/>
                </a:solidFill>
              </a:rPr>
              <a:pPr/>
              <a:t>32</a:t>
            </a:fld>
            <a:endParaRPr lang="tr-TR" altLang="tr-TR" sz="1200" smtClean="0">
              <a:solidFill>
                <a:srgbClr val="000000"/>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endParaRPr lang="tr-TR" altLang="tr-TR" smtClean="0"/>
          </a:p>
        </p:txBody>
      </p:sp>
    </p:spTree>
    <p:extLst>
      <p:ext uri="{BB962C8B-B14F-4D97-AF65-F5344CB8AC3E}">
        <p14:creationId xmlns:p14="http://schemas.microsoft.com/office/powerpoint/2010/main" val="3656070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18.6 | YAŞLILARDA DİYABET</a:t>
            </a:r>
          </a:p>
          <a:p>
            <a:r>
              <a:rPr lang="tr-TR" dirty="0" smtClean="0"/>
              <a:t>Ülkemizde de yaşam süresinin uzaması ile yaşlı diyabetli nüfus giderek artmakta ve bu</a:t>
            </a:r>
          </a:p>
          <a:p>
            <a:r>
              <a:rPr lang="tr-TR" dirty="0" smtClean="0"/>
              <a:t>grup diyabetlilerin bakım ve tedavisi sorun oluşturmaktadır. </a:t>
            </a:r>
            <a:r>
              <a:rPr lang="tr-TR" b="1" dirty="0" err="1" smtClean="0">
                <a:solidFill>
                  <a:srgbClr val="FF0000"/>
                </a:solidFill>
              </a:rPr>
              <a:t>Metabolik</a:t>
            </a:r>
            <a:r>
              <a:rPr lang="tr-TR" b="1" dirty="0" smtClean="0">
                <a:solidFill>
                  <a:srgbClr val="FF0000"/>
                </a:solidFill>
              </a:rPr>
              <a:t> kontrol hedeflerinin</a:t>
            </a:r>
          </a:p>
          <a:p>
            <a:r>
              <a:rPr lang="tr-TR" b="1" dirty="0" smtClean="0">
                <a:solidFill>
                  <a:srgbClr val="FF0000"/>
                </a:solidFill>
              </a:rPr>
              <a:t>belirlenmesi amacıyla yaşlı diyabetlileri üç gruba ayırıp değerlendirmekte yarar vardır:</a:t>
            </a:r>
          </a:p>
          <a:p>
            <a:r>
              <a:rPr lang="tr-TR" dirty="0" smtClean="0"/>
              <a:t>1. Sağlıklı yaşlılar: Fonksiyonel, kognitif kapasitesi normal ve yaşam beklentisi, tedaviden</a:t>
            </a:r>
          </a:p>
          <a:p>
            <a:r>
              <a:rPr lang="tr-TR" dirty="0" smtClean="0"/>
              <a:t>yararlanmayı sağlayacak ölçüde uzun (</a:t>
            </a:r>
            <a:r>
              <a:rPr lang="tr-TR" dirty="0" err="1" smtClean="0"/>
              <a:t>örn</a:t>
            </a:r>
            <a:r>
              <a:rPr lang="tr-TR" dirty="0" smtClean="0"/>
              <a:t>. &gt;10 yıl) olan yaşlı hastalarda </a:t>
            </a:r>
            <a:r>
              <a:rPr lang="tr-TR" dirty="0" err="1" smtClean="0"/>
              <a:t>glisemik</a:t>
            </a:r>
            <a:r>
              <a:rPr lang="tr-TR" dirty="0" smtClean="0"/>
              <a:t> kontrol</a:t>
            </a:r>
          </a:p>
          <a:p>
            <a:r>
              <a:rPr lang="tr-TR" dirty="0" smtClean="0"/>
              <a:t>hedefleri, genç diyabetliler gibi bu hastalarda A1C %7-7.5 (53-58 </a:t>
            </a:r>
            <a:r>
              <a:rPr lang="tr-TR" dirty="0" err="1" smtClean="0"/>
              <a:t>mmol</a:t>
            </a:r>
            <a:r>
              <a:rPr lang="tr-TR" dirty="0" smtClean="0"/>
              <a:t>/</a:t>
            </a:r>
            <a:r>
              <a:rPr lang="tr-TR" dirty="0" err="1" smtClean="0"/>
              <a:t>mol</a:t>
            </a:r>
            <a:r>
              <a:rPr lang="tr-TR" dirty="0" smtClean="0"/>
              <a:t>), açlık ve öğün</a:t>
            </a:r>
          </a:p>
          <a:p>
            <a:r>
              <a:rPr lang="tr-TR" dirty="0" smtClean="0"/>
              <a:t>öncesi PG 80-130 mg/dl, gece PG 90-150 mg/dl ve KB &lt;140/90 </a:t>
            </a:r>
            <a:r>
              <a:rPr lang="tr-TR" dirty="0" err="1" smtClean="0"/>
              <a:t>mmHg</a:t>
            </a:r>
            <a:r>
              <a:rPr lang="tr-TR" dirty="0" smtClean="0"/>
              <a:t> olması hedeflenmelidir.</a:t>
            </a:r>
          </a:p>
          <a:p>
            <a:r>
              <a:rPr lang="tr-TR" dirty="0" smtClean="0"/>
              <a:t>Bu gruptaki hastalar </a:t>
            </a:r>
            <a:r>
              <a:rPr lang="tr-TR" dirty="0" err="1" smtClean="0"/>
              <a:t>kontrendikasyon</a:t>
            </a:r>
            <a:r>
              <a:rPr lang="tr-TR" dirty="0" smtClean="0"/>
              <a:t> ya da </a:t>
            </a:r>
            <a:r>
              <a:rPr lang="tr-TR" dirty="0" err="1" smtClean="0"/>
              <a:t>intolerans</a:t>
            </a:r>
            <a:r>
              <a:rPr lang="tr-TR" dirty="0" smtClean="0"/>
              <a:t> durumu yoksa </a:t>
            </a:r>
            <a:r>
              <a:rPr lang="tr-TR" dirty="0" err="1" smtClean="0"/>
              <a:t>statin</a:t>
            </a:r>
            <a:r>
              <a:rPr lang="tr-TR" dirty="0" smtClean="0"/>
              <a:t> kullanmalıdır.</a:t>
            </a:r>
          </a:p>
          <a:p>
            <a:r>
              <a:rPr lang="tr-TR" dirty="0" smtClean="0"/>
              <a:t>2. Sağlığı hafif/orta derecede bozulmuş yaşlılar: Çoklu kronik hastalığı olan, hafif-orta</a:t>
            </a:r>
          </a:p>
          <a:p>
            <a:r>
              <a:rPr lang="tr-TR" dirty="0" smtClean="0"/>
              <a:t>derecede kognitif bozukluğu olan yaşlılarda yaşam </a:t>
            </a:r>
            <a:r>
              <a:rPr lang="tr-TR" dirty="0" err="1" smtClean="0"/>
              <a:t>sürvisi</a:t>
            </a:r>
            <a:r>
              <a:rPr lang="tr-TR" dirty="0" smtClean="0"/>
              <a:t> kısalmıştır. Bu grup hastada</a:t>
            </a:r>
          </a:p>
          <a:p>
            <a:r>
              <a:rPr lang="tr-TR" dirty="0" smtClean="0"/>
              <a:t>A1C %7.5-8 (58-64 </a:t>
            </a:r>
            <a:r>
              <a:rPr lang="tr-TR" dirty="0" err="1" smtClean="0"/>
              <a:t>mmol</a:t>
            </a:r>
            <a:r>
              <a:rPr lang="tr-TR" dirty="0" smtClean="0"/>
              <a:t>/</a:t>
            </a:r>
            <a:r>
              <a:rPr lang="tr-TR" dirty="0" err="1" smtClean="0"/>
              <a:t>mol</a:t>
            </a:r>
            <a:r>
              <a:rPr lang="tr-TR" dirty="0" smtClean="0"/>
              <a:t>), açlık ve öğün öncesi PG 90-150, gece PG 100-180 mg/dl ve</a:t>
            </a:r>
          </a:p>
          <a:p>
            <a:r>
              <a:rPr lang="tr-TR" dirty="0" smtClean="0"/>
              <a:t>KB &lt;140/90 </a:t>
            </a:r>
            <a:r>
              <a:rPr lang="tr-TR" dirty="0" err="1" smtClean="0"/>
              <a:t>mmHg</a:t>
            </a:r>
            <a:r>
              <a:rPr lang="tr-TR" dirty="0" smtClean="0"/>
              <a:t> olarak hedeflenmeli, </a:t>
            </a:r>
            <a:r>
              <a:rPr lang="tr-TR" dirty="0" err="1" smtClean="0"/>
              <a:t>kontrendikasyon</a:t>
            </a:r>
            <a:r>
              <a:rPr lang="tr-TR" dirty="0" smtClean="0"/>
              <a:t>/</a:t>
            </a:r>
            <a:r>
              <a:rPr lang="tr-TR" dirty="0" err="1" smtClean="0"/>
              <a:t>intolerans</a:t>
            </a:r>
            <a:r>
              <a:rPr lang="tr-TR" dirty="0" smtClean="0"/>
              <a:t> durumu yoksa </a:t>
            </a:r>
            <a:r>
              <a:rPr lang="tr-TR" dirty="0" err="1" smtClean="0"/>
              <a:t>statin</a:t>
            </a:r>
            <a:endParaRPr lang="tr-TR" dirty="0" smtClean="0"/>
          </a:p>
          <a:p>
            <a:r>
              <a:rPr lang="tr-TR" dirty="0" smtClean="0"/>
              <a:t>kullanmalıdır.</a:t>
            </a:r>
          </a:p>
          <a:p>
            <a:r>
              <a:rPr lang="tr-TR" dirty="0" smtClean="0"/>
              <a:t>3. Sağlığı ileri derecede bozulmuş yaşlılar: Komplikasyonları ilerlemiş, eşlik eden</a:t>
            </a:r>
          </a:p>
          <a:p>
            <a:r>
              <a:rPr lang="tr-TR" dirty="0" smtClean="0"/>
              <a:t>önemli sağlık sorunları bulunan, yaşam beklentisi kısa, kırılgan ve fonksiyonel ya da</a:t>
            </a:r>
          </a:p>
          <a:p>
            <a:r>
              <a:rPr lang="tr-TR" dirty="0" smtClean="0"/>
              <a:t>kognitif kapasitesi sınırlı olan ileri yaştaki diyabetlilerde </a:t>
            </a:r>
            <a:r>
              <a:rPr lang="tr-TR" dirty="0" err="1" smtClean="0"/>
              <a:t>glisemik</a:t>
            </a:r>
            <a:r>
              <a:rPr lang="tr-TR" dirty="0" smtClean="0"/>
              <a:t> ve </a:t>
            </a:r>
            <a:r>
              <a:rPr lang="tr-TR" dirty="0" err="1" smtClean="0"/>
              <a:t>metabolik</a:t>
            </a:r>
            <a:r>
              <a:rPr lang="tr-TR" dirty="0" smtClean="0"/>
              <a:t> hedefler</a:t>
            </a:r>
          </a:p>
          <a:p>
            <a:r>
              <a:rPr lang="tr-TR" dirty="0" smtClean="0"/>
              <a:t>daha esnek tutulmalıdır. Bu hastalar için A1C %8-8.5 (64-69 </a:t>
            </a:r>
            <a:r>
              <a:rPr lang="tr-TR" dirty="0" err="1" smtClean="0"/>
              <a:t>mmol</a:t>
            </a:r>
            <a:r>
              <a:rPr lang="tr-TR" dirty="0" smtClean="0"/>
              <a:t>/</a:t>
            </a:r>
            <a:r>
              <a:rPr lang="tr-TR" dirty="0" err="1" smtClean="0"/>
              <a:t>mol</a:t>
            </a:r>
            <a:r>
              <a:rPr lang="tr-TR" dirty="0" smtClean="0"/>
              <a:t>) arasında, ve</a:t>
            </a:r>
          </a:p>
          <a:p>
            <a:r>
              <a:rPr lang="tr-TR" dirty="0" smtClean="0"/>
              <a:t>açlık veya </a:t>
            </a:r>
            <a:r>
              <a:rPr lang="tr-TR" dirty="0" err="1" smtClean="0"/>
              <a:t>preprandiyal</a:t>
            </a:r>
            <a:r>
              <a:rPr lang="tr-TR" dirty="0" smtClean="0"/>
              <a:t> PG 100-180 mg/dl, gece PG 110-200 mg/dl, KB &lt;150/90 </a:t>
            </a:r>
            <a:r>
              <a:rPr lang="tr-TR" dirty="0" err="1" smtClean="0"/>
              <a:t>mmHg</a:t>
            </a:r>
            <a:endParaRPr lang="tr-TR" dirty="0" smtClean="0"/>
          </a:p>
          <a:p>
            <a:r>
              <a:rPr lang="tr-TR" dirty="0" smtClean="0"/>
              <a:t>aralığında olması önerilmektedir. Bu grup hastalarda aşırı agresif tedavilerden kaçınılmalı,</a:t>
            </a:r>
          </a:p>
          <a:p>
            <a:r>
              <a:rPr lang="tr-TR" dirty="0" smtClean="0"/>
              <a:t>hipoglisemiden korunma temel hedef olmalı ve tedavide karmaşık olmayan, uygulaması</a:t>
            </a:r>
          </a:p>
          <a:p>
            <a:r>
              <a:rPr lang="tr-TR" dirty="0" smtClean="0"/>
              <a:t>kolay ve basit ilaçlar tercih edilmelidir. Özellikle insülin tedavisi gerektiren hastalarda</a:t>
            </a:r>
          </a:p>
          <a:p>
            <a:r>
              <a:rPr lang="tr-TR" dirty="0" smtClean="0"/>
              <a:t>insüline başlanmadan önce kognitif sorunlar değerlendirilmelidir. Bu gruba giren uygun</a:t>
            </a:r>
          </a:p>
          <a:p>
            <a:r>
              <a:rPr lang="tr-TR" dirty="0" smtClean="0"/>
              <a:t>hastalarda </a:t>
            </a:r>
            <a:r>
              <a:rPr lang="tr-TR" dirty="0" err="1" smtClean="0"/>
              <a:t>statin</a:t>
            </a:r>
            <a:r>
              <a:rPr lang="tr-TR" dirty="0" smtClean="0"/>
              <a:t> ancak </a:t>
            </a:r>
            <a:r>
              <a:rPr lang="tr-TR" dirty="0" err="1" smtClean="0"/>
              <a:t>sekonder</a:t>
            </a:r>
            <a:r>
              <a:rPr lang="tr-TR" dirty="0" smtClean="0"/>
              <a:t> koruma amacı ile kullanılabilir.</a:t>
            </a:r>
          </a:p>
          <a:p>
            <a:r>
              <a:rPr lang="tr-TR" dirty="0" smtClean="0"/>
              <a:t>KVH öyküsü olan 65 yaş ve üzerindeki yaşlılara düşük doz aspirin (60-150 mg/gün) verilmelidir.</a:t>
            </a:r>
          </a:p>
          <a:p>
            <a:r>
              <a:rPr lang="tr-TR" dirty="0" smtClean="0"/>
              <a:t>Özellikle &gt;75 yaş üzerindeki hastaların takibinde eşlik eden </a:t>
            </a:r>
            <a:r>
              <a:rPr lang="tr-TR" dirty="0" err="1" smtClean="0"/>
              <a:t>ko-morbid</a:t>
            </a:r>
            <a:r>
              <a:rPr lang="tr-TR" dirty="0" smtClean="0"/>
              <a:t> durumların tedavisi</a:t>
            </a:r>
          </a:p>
          <a:p>
            <a:r>
              <a:rPr lang="tr-TR" dirty="0" smtClean="0"/>
              <a:t>(HT ve </a:t>
            </a:r>
            <a:r>
              <a:rPr lang="tr-TR" dirty="0" err="1" smtClean="0"/>
              <a:t>lipid</a:t>
            </a:r>
            <a:r>
              <a:rPr lang="tr-TR" dirty="0" smtClean="0"/>
              <a:t> tedavisinin seçimi, aspirin verilmesi) için risk-yarar dengesi gözetilmelidir.</a:t>
            </a:r>
          </a:p>
          <a:p>
            <a:endParaRPr lang="tr-T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American Diabetes Association (ADA) and European Association for the Study of Diabetes (EASD) consensus algorithm recommend an A1C of less than 7 percent for most </a:t>
            </a:r>
            <a:r>
              <a:rPr lang="en-US" dirty="0" err="1" smtClean="0"/>
              <a:t>nonpregnant</a:t>
            </a:r>
            <a:r>
              <a:rPr lang="en-US" dirty="0" smtClean="0"/>
              <a:t> adults, due to the benefits of reducing microvascular complications [39,44]. The American College of Physicians recommends an A1C between 7 and 8 percent [45]. However, all of the guidelines also recommended tailoring A1C goals for individual patients. Less stringent treatment goals (</a:t>
            </a:r>
            <a:r>
              <a:rPr lang="en-US" dirty="0" err="1" smtClean="0"/>
              <a:t>eg</a:t>
            </a:r>
            <a:r>
              <a:rPr lang="en-US" dirty="0" smtClean="0"/>
              <a:t>, &lt;8 percent or higher) may be appropriate for patients with a history of severe hypoglycemia, patients with limited life expectancy, very young children or older adults, and individuals with comorbid conditions.</a:t>
            </a:r>
            <a:endParaRPr lang="tr-TR" dirty="0" smtClean="0"/>
          </a:p>
          <a:p>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33</a:t>
            </a:fld>
            <a:endParaRPr lang="tr-TR"/>
          </a:p>
        </p:txBody>
      </p:sp>
    </p:spTree>
    <p:extLst>
      <p:ext uri="{BB962C8B-B14F-4D97-AF65-F5344CB8AC3E}">
        <p14:creationId xmlns:p14="http://schemas.microsoft.com/office/powerpoint/2010/main" val="287116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1. Sağlıklı yaşlılar: Fonksiyonel, kognitif kapasitesi normal ve yaşam beklentisi, tedaviden</a:t>
            </a:r>
          </a:p>
          <a:p>
            <a:r>
              <a:rPr lang="tr-TR" dirty="0" smtClean="0"/>
              <a:t>yararlanmayı sağlayacak ölçüde uzun (</a:t>
            </a:r>
            <a:r>
              <a:rPr lang="tr-TR" dirty="0" err="1" smtClean="0"/>
              <a:t>örn</a:t>
            </a:r>
            <a:r>
              <a:rPr lang="tr-TR" dirty="0" smtClean="0"/>
              <a:t>. &gt;10 yıl) olan yaşlı hastalarda </a:t>
            </a:r>
            <a:r>
              <a:rPr lang="tr-TR" dirty="0" err="1" smtClean="0"/>
              <a:t>glisemik</a:t>
            </a:r>
            <a:r>
              <a:rPr lang="tr-TR" dirty="0" smtClean="0"/>
              <a:t> kontrol</a:t>
            </a:r>
          </a:p>
          <a:p>
            <a:r>
              <a:rPr lang="tr-TR" dirty="0" smtClean="0"/>
              <a:t>hedefleri, genç diyabetliler gibi bu hastalarda A1C %7-7.5 (53-58 </a:t>
            </a:r>
            <a:r>
              <a:rPr lang="tr-TR" dirty="0" err="1" smtClean="0"/>
              <a:t>mmol</a:t>
            </a:r>
            <a:r>
              <a:rPr lang="tr-TR" dirty="0" smtClean="0"/>
              <a:t>/</a:t>
            </a:r>
            <a:r>
              <a:rPr lang="tr-TR" dirty="0" err="1" smtClean="0"/>
              <a:t>mol</a:t>
            </a:r>
            <a:r>
              <a:rPr lang="tr-TR" dirty="0" smtClean="0"/>
              <a:t>), açlık ve öğün</a:t>
            </a:r>
          </a:p>
          <a:p>
            <a:r>
              <a:rPr lang="tr-TR" dirty="0" smtClean="0"/>
              <a:t>öncesi PG 80-130 mg/dl, gece PG 90-150 mg/dl ve KB &lt;140/90 </a:t>
            </a:r>
            <a:r>
              <a:rPr lang="tr-TR" dirty="0" err="1" smtClean="0"/>
              <a:t>mmHg</a:t>
            </a:r>
            <a:r>
              <a:rPr lang="tr-TR" dirty="0" smtClean="0"/>
              <a:t> olması hedeflenmelidir.</a:t>
            </a:r>
          </a:p>
          <a:p>
            <a:endParaRPr lang="tr-TR" dirty="0" smtClean="0"/>
          </a:p>
          <a:p>
            <a:r>
              <a:rPr lang="tr-TR" dirty="0" smtClean="0"/>
              <a:t>Komplikasyon taramaları: Diyabet komplikasyonlarının fonksiyonel kapasiteyi</a:t>
            </a:r>
          </a:p>
          <a:p>
            <a:r>
              <a:rPr lang="tr-TR" dirty="0" smtClean="0"/>
              <a:t>sınırlayabileceği unutulmamalı ve komplikasyon taramaları güncel yaklaşımlara uygun</a:t>
            </a:r>
          </a:p>
          <a:p>
            <a:r>
              <a:rPr lang="tr-TR" dirty="0" smtClean="0"/>
              <a:t>olarak sürdürülmelidir. Diyabete veya diğer nedenlere bağlı göz sorunları açısından yılda</a:t>
            </a:r>
          </a:p>
          <a:p>
            <a:r>
              <a:rPr lang="tr-TR" dirty="0" smtClean="0"/>
              <a:t>bir kapsamlı retina muayenesi yapılmalıdır.</a:t>
            </a:r>
          </a:p>
          <a:p>
            <a:r>
              <a:rPr lang="tr-TR" dirty="0" smtClean="0"/>
              <a:t>Bununla beraber yaşam beklentisi çok sınırlı olan hastalarda komplikasyon taraması ve</a:t>
            </a:r>
          </a:p>
          <a:p>
            <a:r>
              <a:rPr lang="tr-TR" dirty="0" smtClean="0"/>
              <a:t>erken tedavisinden sağlanacak ek yararların görülmesi mümkün olamayacağından tüm</a:t>
            </a:r>
          </a:p>
          <a:p>
            <a:r>
              <a:rPr lang="tr-TR" dirty="0" smtClean="0"/>
              <a:t>tarama programlarının uygulanması gerekmeyebilir.</a:t>
            </a:r>
          </a:p>
          <a:p>
            <a:r>
              <a:rPr lang="tr-TR" dirty="0" smtClean="0"/>
              <a:t>Diğer sorunlar: İleri yaştaki diyabetlilerin kognitif </a:t>
            </a:r>
            <a:r>
              <a:rPr lang="tr-TR" dirty="0" err="1" smtClean="0"/>
              <a:t>disfonksiyon</a:t>
            </a:r>
            <a:r>
              <a:rPr lang="tr-TR" dirty="0" smtClean="0"/>
              <a:t>, </a:t>
            </a:r>
            <a:r>
              <a:rPr lang="tr-TR" dirty="0" err="1" smtClean="0"/>
              <a:t>malnutrisyon</a:t>
            </a:r>
            <a:r>
              <a:rPr lang="tr-TR" dirty="0" smtClean="0"/>
              <a:t> ve </a:t>
            </a:r>
            <a:r>
              <a:rPr lang="tr-TR" dirty="0" err="1" smtClean="0"/>
              <a:t>sarkopeni</a:t>
            </a:r>
            <a:endParaRPr lang="tr-TR" dirty="0" smtClean="0"/>
          </a:p>
          <a:p>
            <a:r>
              <a:rPr lang="tr-TR" dirty="0" smtClean="0"/>
              <a:t>açısından periyodik olarak (2-3 yılda bir) değerlendirilmeleri tavsiye edilmektedir. Kognitif </a:t>
            </a:r>
          </a:p>
          <a:p>
            <a:r>
              <a:rPr lang="tr-TR" dirty="0" smtClean="0"/>
              <a:t>fonksiyonları sınırda olan yaşlılar yılda bir görülmeli, kognitif </a:t>
            </a:r>
            <a:r>
              <a:rPr lang="tr-TR" dirty="0" err="1" smtClean="0"/>
              <a:t>disfonksiyon</a:t>
            </a:r>
            <a:r>
              <a:rPr lang="tr-TR" dirty="0" smtClean="0"/>
              <a:t> saptandığında diyabet tedavisi basitleştirilmelidir. Bu yaş grubundaki diyabetlilerde düşme riskini artırabilecek </a:t>
            </a:r>
            <a:r>
              <a:rPr lang="tr-TR" dirty="0" err="1" smtClean="0"/>
              <a:t>sedatifler</a:t>
            </a:r>
            <a:r>
              <a:rPr lang="tr-TR" dirty="0" smtClean="0"/>
              <a:t> veya </a:t>
            </a:r>
            <a:r>
              <a:rPr lang="tr-TR" dirty="0" err="1" smtClean="0"/>
              <a:t>ortostatik</a:t>
            </a:r>
            <a:r>
              <a:rPr lang="tr-TR" dirty="0" smtClean="0"/>
              <a:t> hipotansiyon yapabilecek ilaçlardan ve hipoglisemiye yol açabilecek diyabet ilaçlarından kaçınılmalıdır. </a:t>
            </a:r>
            <a:r>
              <a:rPr lang="tr-TR" dirty="0" err="1" smtClean="0"/>
              <a:t>Periferik</a:t>
            </a:r>
            <a:r>
              <a:rPr lang="tr-TR" dirty="0" smtClean="0"/>
              <a:t> </a:t>
            </a:r>
            <a:r>
              <a:rPr lang="tr-TR" dirty="0" err="1" smtClean="0"/>
              <a:t>nöropati</a:t>
            </a:r>
            <a:r>
              <a:rPr lang="tr-TR" dirty="0" smtClean="0"/>
              <a:t> ya da damar hastalığına bağlı yürüme ve denge bozukluğu olan hastalar ilgili disiplinlere (fizik tedavi, damar cerrahi, </a:t>
            </a:r>
            <a:r>
              <a:rPr lang="tr-TR" dirty="0" err="1" smtClean="0"/>
              <a:t>podolog</a:t>
            </a:r>
            <a:r>
              <a:rPr lang="tr-TR" dirty="0" smtClean="0"/>
              <a:t> vb.) sevk edilmelidir. İleri yaşta, özellikle yalnız yaşayan bireylerde depresyon riskinin yüksek olduğu göz önüne alınarak depresyon taraması ve gerekiyorsa tedavisi yapılmalıdır. Ayrıca ileri yaş diyabetlilerde mevsimsel grip ve </a:t>
            </a:r>
            <a:r>
              <a:rPr lang="tr-TR" dirty="0" err="1" smtClean="0"/>
              <a:t>pnömoni</a:t>
            </a:r>
            <a:r>
              <a:rPr lang="tr-TR" dirty="0" smtClean="0"/>
              <a:t> aşılamaları ihmal edilmemelidir. Konuya ilişkin TEMD yaklaşımı ve öneriler aşağıda özetlenmiştir.</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34</a:t>
            </a:fld>
            <a:endParaRPr lang="tr-TR"/>
          </a:p>
        </p:txBody>
      </p:sp>
    </p:spTree>
    <p:extLst>
      <p:ext uri="{BB962C8B-B14F-4D97-AF65-F5344CB8AC3E}">
        <p14:creationId xmlns:p14="http://schemas.microsoft.com/office/powerpoint/2010/main" val="71439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5C4D52-1017-4745-9FF3-68BB8F35F646}" type="slidenum">
              <a:rPr lang="tr-TR" altLang="tr-TR" sz="1200" smtClean="0"/>
              <a:pPr/>
              <a:t>6</a:t>
            </a:fld>
            <a:endParaRPr lang="tr-TR" altLang="tr-TR" sz="120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4995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Sağlığı hafif/orta derecede bozulmuş yaşlılar: Çoklu kronik hastalığı olan, hafif-orta</a:t>
            </a:r>
          </a:p>
          <a:p>
            <a:r>
              <a:rPr lang="tr-TR" dirty="0" smtClean="0"/>
              <a:t>derecede kognitif bozukluğu olan yaşlılarda yaşam </a:t>
            </a:r>
            <a:r>
              <a:rPr lang="tr-TR" dirty="0" err="1" smtClean="0"/>
              <a:t>sürvisi</a:t>
            </a:r>
            <a:r>
              <a:rPr lang="tr-TR" dirty="0" smtClean="0"/>
              <a:t> kısalmıştır. Bu grup hastada</a:t>
            </a:r>
          </a:p>
          <a:p>
            <a:r>
              <a:rPr lang="tr-TR" dirty="0" smtClean="0"/>
              <a:t>A1C %7.5-8 (58-64 </a:t>
            </a:r>
            <a:r>
              <a:rPr lang="tr-TR" dirty="0" err="1" smtClean="0"/>
              <a:t>mmol</a:t>
            </a:r>
            <a:r>
              <a:rPr lang="tr-TR" dirty="0" smtClean="0"/>
              <a:t>/</a:t>
            </a:r>
            <a:r>
              <a:rPr lang="tr-TR" dirty="0" err="1" smtClean="0"/>
              <a:t>mol</a:t>
            </a:r>
            <a:r>
              <a:rPr lang="tr-TR" dirty="0" smtClean="0"/>
              <a:t>), açlık ve öğün öncesi PG 90-150, gece PG 100-180 mg/dl ve</a:t>
            </a:r>
          </a:p>
          <a:p>
            <a:r>
              <a:rPr lang="tr-TR" dirty="0" smtClean="0"/>
              <a:t>KB &lt;140/90 </a:t>
            </a:r>
            <a:r>
              <a:rPr lang="tr-TR" dirty="0" err="1" smtClean="0"/>
              <a:t>mmHg</a:t>
            </a:r>
            <a:r>
              <a:rPr lang="tr-TR" dirty="0" smtClean="0"/>
              <a:t> olarak hedeflenmeli, </a:t>
            </a:r>
            <a:r>
              <a:rPr lang="tr-TR" dirty="0" err="1" smtClean="0"/>
              <a:t>kontrendikasyon</a:t>
            </a:r>
            <a:r>
              <a:rPr lang="tr-TR" dirty="0" smtClean="0"/>
              <a:t>/</a:t>
            </a:r>
            <a:r>
              <a:rPr lang="tr-TR" dirty="0" err="1" smtClean="0"/>
              <a:t>intolerans</a:t>
            </a:r>
            <a:r>
              <a:rPr lang="tr-TR" dirty="0" smtClean="0"/>
              <a:t> durumu yoksa </a:t>
            </a:r>
            <a:r>
              <a:rPr lang="tr-TR" dirty="0" err="1" smtClean="0"/>
              <a:t>statin</a:t>
            </a:r>
            <a:endParaRPr lang="tr-TR" dirty="0" smtClean="0"/>
          </a:p>
          <a:p>
            <a:r>
              <a:rPr lang="tr-TR" dirty="0" smtClean="0"/>
              <a:t>kullanmalıdır.</a:t>
            </a:r>
          </a:p>
          <a:p>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35</a:t>
            </a:fld>
            <a:endParaRPr lang="tr-TR"/>
          </a:p>
        </p:txBody>
      </p:sp>
    </p:spTree>
    <p:extLst>
      <p:ext uri="{BB962C8B-B14F-4D97-AF65-F5344CB8AC3E}">
        <p14:creationId xmlns:p14="http://schemas.microsoft.com/office/powerpoint/2010/main" val="65273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Sağlığı ileri derecede bozulmuş yaşlılar: Komplikasyonları ilerlemiş, eşlik eden</a:t>
            </a:r>
          </a:p>
          <a:p>
            <a:r>
              <a:rPr lang="tr-TR" dirty="0" smtClean="0"/>
              <a:t>önemli sağlık sorunları bulunan, yaşam beklentisi kısa, kırılgan ve fonksiyonel ya da</a:t>
            </a:r>
          </a:p>
          <a:p>
            <a:r>
              <a:rPr lang="tr-TR" dirty="0" smtClean="0"/>
              <a:t>kognitif kapasitesi sınırlı olan ileri yaştaki diyabetlilerde </a:t>
            </a:r>
            <a:r>
              <a:rPr lang="tr-TR" dirty="0" err="1" smtClean="0"/>
              <a:t>glisemik</a:t>
            </a:r>
            <a:r>
              <a:rPr lang="tr-TR" dirty="0" smtClean="0"/>
              <a:t> ve </a:t>
            </a:r>
            <a:r>
              <a:rPr lang="tr-TR" dirty="0" err="1" smtClean="0"/>
              <a:t>metabolik</a:t>
            </a:r>
            <a:r>
              <a:rPr lang="tr-TR" dirty="0" smtClean="0"/>
              <a:t> hedefler</a:t>
            </a:r>
          </a:p>
          <a:p>
            <a:r>
              <a:rPr lang="tr-TR" dirty="0" smtClean="0"/>
              <a:t>daha esnek tutulmalıdır. Bu hastalar için A1C %8-8.5 (64-69 </a:t>
            </a:r>
            <a:r>
              <a:rPr lang="tr-TR" dirty="0" err="1" smtClean="0"/>
              <a:t>mmol</a:t>
            </a:r>
            <a:r>
              <a:rPr lang="tr-TR" dirty="0" smtClean="0"/>
              <a:t>/</a:t>
            </a:r>
            <a:r>
              <a:rPr lang="tr-TR" dirty="0" err="1" smtClean="0"/>
              <a:t>mol</a:t>
            </a:r>
            <a:r>
              <a:rPr lang="tr-TR" dirty="0" smtClean="0"/>
              <a:t>) arasında, ve</a:t>
            </a:r>
          </a:p>
          <a:p>
            <a:r>
              <a:rPr lang="tr-TR" dirty="0" smtClean="0"/>
              <a:t>açlık veya </a:t>
            </a:r>
            <a:r>
              <a:rPr lang="tr-TR" dirty="0" err="1" smtClean="0"/>
              <a:t>preprandiyal</a:t>
            </a:r>
            <a:r>
              <a:rPr lang="tr-TR" dirty="0" smtClean="0"/>
              <a:t> PG 100-180 mg/dl, gece PG 110-200 mg/dl, KB &lt;150/90 </a:t>
            </a:r>
            <a:r>
              <a:rPr lang="tr-TR" dirty="0" err="1" smtClean="0"/>
              <a:t>mmHg</a:t>
            </a:r>
            <a:endParaRPr lang="tr-TR" dirty="0" smtClean="0"/>
          </a:p>
          <a:p>
            <a:r>
              <a:rPr lang="tr-TR" dirty="0" smtClean="0"/>
              <a:t>aralığında olması önerilmektedir. </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36</a:t>
            </a:fld>
            <a:endParaRPr lang="tr-TR"/>
          </a:p>
        </p:txBody>
      </p:sp>
    </p:spTree>
    <p:extLst>
      <p:ext uri="{BB962C8B-B14F-4D97-AF65-F5344CB8AC3E}">
        <p14:creationId xmlns:p14="http://schemas.microsoft.com/office/powerpoint/2010/main" val="212547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grup hastalarda aşırı agresif tedavilerden kaçınılmalı,</a:t>
            </a:r>
          </a:p>
          <a:p>
            <a:r>
              <a:rPr lang="tr-TR" dirty="0" smtClean="0"/>
              <a:t>hipoglisemiden korunma temel hedef olmalı ve tedavide karmaşık olmayan, uygulaması</a:t>
            </a:r>
          </a:p>
          <a:p>
            <a:r>
              <a:rPr lang="tr-TR" dirty="0" smtClean="0"/>
              <a:t>kolay ve basit ilaçlar tercih edilmelidir. Özellikle insülin tedavisi gerektiren hastalarda</a:t>
            </a:r>
          </a:p>
          <a:p>
            <a:r>
              <a:rPr lang="tr-TR" dirty="0" smtClean="0"/>
              <a:t>insüline başlanmadan önce kognitif sorunlar değerlendirilmelidir. Bu gruba giren uygun</a:t>
            </a:r>
          </a:p>
          <a:p>
            <a:r>
              <a:rPr lang="tr-TR" dirty="0" smtClean="0"/>
              <a:t>hastalarda </a:t>
            </a:r>
            <a:r>
              <a:rPr lang="tr-TR" dirty="0" err="1" smtClean="0"/>
              <a:t>statin</a:t>
            </a:r>
            <a:r>
              <a:rPr lang="tr-TR" dirty="0" smtClean="0"/>
              <a:t> ancak </a:t>
            </a:r>
            <a:r>
              <a:rPr lang="tr-TR" dirty="0" err="1" smtClean="0"/>
              <a:t>sekonder</a:t>
            </a:r>
            <a:r>
              <a:rPr lang="tr-TR" dirty="0" smtClean="0"/>
              <a:t> koruma amacı ile kullanılabilir.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37</a:t>
            </a:fld>
            <a:endParaRPr lang="tr-TR"/>
          </a:p>
        </p:txBody>
      </p:sp>
    </p:spTree>
    <p:extLst>
      <p:ext uri="{BB962C8B-B14F-4D97-AF65-F5344CB8AC3E}">
        <p14:creationId xmlns:p14="http://schemas.microsoft.com/office/powerpoint/2010/main" val="2651951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F47AB2-DFBB-4385-B3FB-DAD681FEA678}" type="slidenum">
              <a:rPr lang="tr-TR" altLang="tr-TR" sz="1200" smtClean="0"/>
              <a:pPr/>
              <a:t>47</a:t>
            </a:fld>
            <a:endParaRPr lang="tr-TR" altLang="tr-TR" sz="120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tr-TR" altLang="tr-TR" dirty="0" smtClean="0"/>
              <a:t>TEDAVİ VE KORUNMA</a:t>
            </a:r>
          </a:p>
          <a:p>
            <a:pPr eaLnBrk="1" hangingPunct="1"/>
            <a:r>
              <a:rPr lang="tr-TR" altLang="tr-TR" dirty="0" smtClean="0"/>
              <a:t>1. Bilinci açık ve yutabilen hasta</a:t>
            </a:r>
          </a:p>
          <a:p>
            <a:pPr eaLnBrk="1" hangingPunct="1"/>
            <a:r>
              <a:rPr lang="tr-TR" altLang="tr-TR" dirty="0" smtClean="0"/>
              <a:t>¥¥ 15-20 g </a:t>
            </a:r>
            <a:r>
              <a:rPr lang="tr-TR" altLang="tr-TR" dirty="0" err="1" smtClean="0"/>
              <a:t>glukoz</a:t>
            </a:r>
            <a:r>
              <a:rPr lang="tr-TR" altLang="tr-TR" dirty="0" smtClean="0"/>
              <a:t> (tercihen 3-4 </a:t>
            </a:r>
            <a:r>
              <a:rPr lang="tr-TR" altLang="tr-TR" dirty="0" err="1" smtClean="0"/>
              <a:t>glukoz</a:t>
            </a:r>
            <a:r>
              <a:rPr lang="tr-TR" altLang="tr-TR" dirty="0" smtClean="0"/>
              <a:t> tablet/jel, 4-5 kesme şeker veya 150-200 ml meyve</a:t>
            </a:r>
          </a:p>
          <a:p>
            <a:pPr eaLnBrk="1" hangingPunct="1"/>
            <a:r>
              <a:rPr lang="tr-TR" altLang="tr-TR" dirty="0" smtClean="0"/>
              <a:t>suyu ya da limonata) oral yolla verilir.</a:t>
            </a:r>
          </a:p>
          <a:p>
            <a:pPr eaLnBrk="1" hangingPunct="1"/>
            <a:r>
              <a:rPr lang="tr-TR" altLang="tr-TR" dirty="0" smtClean="0"/>
              <a:t>¥¥ Çikolata, gofret gibi yağ içerikli ürünler kullanılmamalıdır.</a:t>
            </a:r>
          </a:p>
          <a:p>
            <a:pPr eaLnBrk="1" hangingPunct="1"/>
            <a:r>
              <a:rPr lang="tr-TR" altLang="tr-TR" dirty="0" smtClean="0"/>
              <a:t>¥¥ </a:t>
            </a:r>
            <a:r>
              <a:rPr lang="tr-TR" altLang="tr-TR" dirty="0" err="1" smtClean="0"/>
              <a:t>Hipoglisemik</a:t>
            </a:r>
            <a:r>
              <a:rPr lang="tr-TR" altLang="tr-TR" dirty="0" smtClean="0"/>
              <a:t> atak sonrası, hastanın öğün planında 1/2 saat içinde yemek programı</a:t>
            </a:r>
          </a:p>
          <a:p>
            <a:pPr eaLnBrk="1" hangingPunct="1"/>
            <a:r>
              <a:rPr lang="tr-TR" altLang="tr-TR" dirty="0" smtClean="0"/>
              <a:t>yoksa ek olarak 15-20 g kompleks KH alınmalıdır.</a:t>
            </a:r>
          </a:p>
          <a:p>
            <a:pPr eaLnBrk="1" hangingPunct="1"/>
            <a:r>
              <a:rPr lang="tr-TR" altLang="tr-TR" dirty="0" smtClean="0"/>
              <a:t>2. Çiğneme-yutma fonksiyonları bozulmuş, şuuru kapalı hasta</a:t>
            </a:r>
          </a:p>
          <a:p>
            <a:pPr eaLnBrk="1" hangingPunct="1"/>
            <a:r>
              <a:rPr lang="tr-TR" altLang="tr-TR" dirty="0" smtClean="0"/>
              <a:t>¥¥ </a:t>
            </a:r>
            <a:r>
              <a:rPr lang="tr-TR" altLang="tr-TR" dirty="0" err="1" smtClean="0"/>
              <a:t>Parenteral</a:t>
            </a:r>
            <a:r>
              <a:rPr lang="tr-TR" altLang="tr-TR" dirty="0" smtClean="0"/>
              <a:t> tedavi uygulanmalıdır.</a:t>
            </a:r>
          </a:p>
          <a:p>
            <a:pPr eaLnBrk="1" hangingPunct="1"/>
            <a:r>
              <a:rPr lang="tr-TR" altLang="tr-TR" dirty="0" smtClean="0"/>
              <a:t>¥¥ </a:t>
            </a:r>
            <a:r>
              <a:rPr lang="tr-TR" altLang="tr-TR" dirty="0" err="1" smtClean="0"/>
              <a:t>Glukagon</a:t>
            </a:r>
            <a:r>
              <a:rPr lang="tr-TR" altLang="tr-TR" dirty="0" smtClean="0"/>
              <a:t> </a:t>
            </a:r>
            <a:r>
              <a:rPr lang="tr-TR" altLang="tr-TR" dirty="0" err="1" smtClean="0"/>
              <a:t>injeksiyonu</a:t>
            </a:r>
            <a:r>
              <a:rPr lang="tr-TR" altLang="tr-TR" dirty="0" smtClean="0"/>
              <a:t>: Özellikle tip 1 diyabetli hastalarda ağır hipoglisemi durumunda,</a:t>
            </a:r>
          </a:p>
          <a:p>
            <a:pPr eaLnBrk="1" hangingPunct="1"/>
            <a:r>
              <a:rPr lang="tr-TR" altLang="tr-TR" dirty="0" smtClean="0"/>
              <a:t>hasta yakınları tarafından uygulanabilen 1 mg </a:t>
            </a:r>
            <a:r>
              <a:rPr lang="tr-TR" altLang="tr-TR" dirty="0" err="1" smtClean="0"/>
              <a:t>glukagon</a:t>
            </a:r>
            <a:r>
              <a:rPr lang="tr-TR" altLang="tr-TR" dirty="0" smtClean="0"/>
              <a:t> hayat kurtarıcı olabilir; </a:t>
            </a:r>
            <a:r>
              <a:rPr lang="tr-TR" altLang="tr-TR" dirty="0" err="1" smtClean="0"/>
              <a:t>i.v</a:t>
            </a:r>
            <a:r>
              <a:rPr lang="tr-TR" altLang="tr-TR" dirty="0" smtClean="0"/>
              <a:t>.,</a:t>
            </a:r>
          </a:p>
          <a:p>
            <a:pPr eaLnBrk="1" hangingPunct="1"/>
            <a:r>
              <a:rPr lang="tr-TR" altLang="tr-TR" dirty="0" err="1" smtClean="0"/>
              <a:t>i.m</a:t>
            </a:r>
            <a:r>
              <a:rPr lang="tr-TR" altLang="tr-TR" dirty="0" smtClean="0"/>
              <a:t>., hatta </a:t>
            </a:r>
            <a:r>
              <a:rPr lang="tr-TR" altLang="tr-TR" dirty="0" err="1" smtClean="0"/>
              <a:t>s.c</a:t>
            </a:r>
            <a:r>
              <a:rPr lang="tr-TR" altLang="tr-TR" dirty="0" smtClean="0"/>
              <a:t>. uygulanabilir. Ancak </a:t>
            </a:r>
            <a:r>
              <a:rPr lang="tr-TR" altLang="tr-TR" dirty="0" err="1" smtClean="0"/>
              <a:t>SU’ya</a:t>
            </a:r>
            <a:r>
              <a:rPr lang="tr-TR" altLang="tr-TR" dirty="0" smtClean="0"/>
              <a:t> bağlı hipoglisemilerin tedavisinde, insülin</a:t>
            </a:r>
          </a:p>
          <a:p>
            <a:pPr eaLnBrk="1" hangingPunct="1"/>
            <a:r>
              <a:rPr lang="tr-TR" altLang="tr-TR" dirty="0" err="1" smtClean="0"/>
              <a:t>sekresyonunu</a:t>
            </a:r>
            <a:r>
              <a:rPr lang="tr-TR" altLang="tr-TR" dirty="0" smtClean="0"/>
              <a:t> artıracağı için, </a:t>
            </a:r>
            <a:r>
              <a:rPr lang="tr-TR" altLang="tr-TR" dirty="0" err="1" smtClean="0"/>
              <a:t>glukagon</a:t>
            </a:r>
            <a:r>
              <a:rPr lang="tr-TR" altLang="tr-TR" dirty="0" smtClean="0"/>
              <a:t> </a:t>
            </a:r>
            <a:r>
              <a:rPr lang="tr-TR" altLang="tr-TR" dirty="0" err="1" smtClean="0"/>
              <a:t>injeksiyonu</a:t>
            </a:r>
            <a:r>
              <a:rPr lang="tr-TR" altLang="tr-TR" dirty="0" smtClean="0"/>
              <a:t> yapılması uygun değildir. </a:t>
            </a:r>
            <a:r>
              <a:rPr lang="tr-TR" altLang="tr-TR" dirty="0" err="1" smtClean="0"/>
              <a:t>Glukagon</a:t>
            </a:r>
            <a:endParaRPr lang="tr-TR" altLang="tr-TR" dirty="0" smtClean="0"/>
          </a:p>
          <a:p>
            <a:pPr eaLnBrk="1" hangingPunct="1"/>
            <a:r>
              <a:rPr lang="tr-TR" altLang="tr-TR" dirty="0" smtClean="0"/>
              <a:t>ile tedavide alınacak yanıtın geçici olduğu unutulmamalıdır. Bu sebeple hastanın klinik</a:t>
            </a:r>
          </a:p>
          <a:p>
            <a:pPr eaLnBrk="1" hangingPunct="1"/>
            <a:r>
              <a:rPr lang="tr-TR" altLang="tr-TR" dirty="0" smtClean="0"/>
              <a:t>tablosunun ağırlığına göre, </a:t>
            </a:r>
            <a:r>
              <a:rPr lang="tr-TR" altLang="tr-TR" dirty="0" err="1" smtClean="0"/>
              <a:t>glukagon</a:t>
            </a:r>
            <a:r>
              <a:rPr lang="tr-TR" altLang="tr-TR" dirty="0" smtClean="0"/>
              <a:t> yapıldıktan sonra dekstroz </a:t>
            </a:r>
            <a:r>
              <a:rPr lang="tr-TR" altLang="tr-TR" dirty="0" err="1" smtClean="0"/>
              <a:t>infüzyonu</a:t>
            </a:r>
            <a:r>
              <a:rPr lang="tr-TR" altLang="tr-TR" dirty="0" smtClean="0"/>
              <a:t> veya oral</a:t>
            </a:r>
          </a:p>
          <a:p>
            <a:pPr eaLnBrk="1" hangingPunct="1"/>
            <a:r>
              <a:rPr lang="tr-TR" altLang="tr-TR" dirty="0" smtClean="0"/>
              <a:t>gıda alımı planlanmalıdır.</a:t>
            </a:r>
          </a:p>
          <a:p>
            <a:pPr eaLnBrk="1" hangingPunct="1"/>
            <a:r>
              <a:rPr lang="tr-TR" altLang="tr-TR" dirty="0" smtClean="0"/>
              <a:t>¥¥ Hastane koşullarında ise hastaya </a:t>
            </a:r>
            <a:r>
              <a:rPr lang="tr-TR" altLang="tr-TR" dirty="0" err="1" smtClean="0"/>
              <a:t>i.v</a:t>
            </a:r>
            <a:r>
              <a:rPr lang="tr-TR" altLang="tr-TR" dirty="0" smtClean="0"/>
              <a:t>. 75-100 ml %20 (veya 150-200 ml %10) dekstroz</a:t>
            </a:r>
          </a:p>
          <a:p>
            <a:pPr eaLnBrk="1" hangingPunct="1"/>
            <a:r>
              <a:rPr lang="tr-TR" altLang="tr-TR" dirty="0" smtClean="0"/>
              <a:t>uygulanır.</a:t>
            </a:r>
          </a:p>
          <a:p>
            <a:pPr eaLnBrk="1" hangingPunct="1"/>
            <a:r>
              <a:rPr lang="tr-TR" altLang="tr-TR" dirty="0" smtClean="0"/>
              <a:t>¥¥ SU grubu ilaçlara bağlı gelişen ve </a:t>
            </a:r>
            <a:r>
              <a:rPr lang="tr-TR" altLang="tr-TR" dirty="0" err="1" smtClean="0"/>
              <a:t>glukoz</a:t>
            </a:r>
            <a:r>
              <a:rPr lang="tr-TR" altLang="tr-TR" dirty="0" smtClean="0"/>
              <a:t> </a:t>
            </a:r>
            <a:r>
              <a:rPr lang="tr-TR" altLang="tr-TR" dirty="0" err="1" smtClean="0"/>
              <a:t>infüzyonu</a:t>
            </a:r>
            <a:r>
              <a:rPr lang="tr-TR" altLang="tr-TR" dirty="0" smtClean="0"/>
              <a:t> ile kontrol edilemeyen ciddi</a:t>
            </a:r>
          </a:p>
          <a:p>
            <a:pPr eaLnBrk="1" hangingPunct="1"/>
            <a:r>
              <a:rPr lang="tr-TR" altLang="tr-TR" dirty="0" smtClean="0"/>
              <a:t>hipoglisemilerde, insülin </a:t>
            </a:r>
            <a:r>
              <a:rPr lang="tr-TR" altLang="tr-TR" dirty="0" err="1" smtClean="0"/>
              <a:t>sekresyonunu</a:t>
            </a:r>
            <a:r>
              <a:rPr lang="tr-TR" altLang="tr-TR" dirty="0" smtClean="0"/>
              <a:t> </a:t>
            </a:r>
            <a:r>
              <a:rPr lang="tr-TR" altLang="tr-TR" dirty="0" err="1" smtClean="0"/>
              <a:t>inhibe</a:t>
            </a:r>
            <a:r>
              <a:rPr lang="tr-TR" altLang="tr-TR" dirty="0" smtClean="0"/>
              <a:t> eden </a:t>
            </a:r>
            <a:r>
              <a:rPr lang="tr-TR" altLang="tr-TR" dirty="0" err="1" smtClean="0"/>
              <a:t>diazoksid</a:t>
            </a:r>
            <a:r>
              <a:rPr lang="tr-TR" altLang="tr-TR" dirty="0" smtClean="0"/>
              <a:t> veya </a:t>
            </a:r>
            <a:r>
              <a:rPr lang="tr-TR" altLang="tr-TR" dirty="0" err="1" smtClean="0"/>
              <a:t>oktreotid’in</a:t>
            </a:r>
            <a:r>
              <a:rPr lang="tr-TR" altLang="tr-TR" dirty="0" smtClean="0"/>
              <a:t> dekstroz</a:t>
            </a:r>
          </a:p>
          <a:p>
            <a:pPr eaLnBrk="1" hangingPunct="1"/>
            <a:r>
              <a:rPr lang="tr-TR" altLang="tr-TR" dirty="0" err="1" smtClean="0"/>
              <a:t>infüzyonu</a:t>
            </a:r>
            <a:r>
              <a:rPr lang="tr-TR" altLang="tr-TR" dirty="0" smtClean="0"/>
              <a:t> ile birlikte verilmesi yararlı olabilir</a:t>
            </a:r>
          </a:p>
        </p:txBody>
      </p:sp>
    </p:spTree>
    <p:extLst>
      <p:ext uri="{BB962C8B-B14F-4D97-AF65-F5344CB8AC3E}">
        <p14:creationId xmlns:p14="http://schemas.microsoft.com/office/powerpoint/2010/main" val="2220221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1626B36-57AF-4AE4-91CF-C86752ABC2E9}" type="slidenum">
              <a:rPr lang="tr-TR" altLang="tr-TR" sz="1200" smtClean="0"/>
              <a:pPr/>
              <a:t>48</a:t>
            </a:fld>
            <a:endParaRPr lang="tr-TR" altLang="tr-TR" sz="120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tr-TR" altLang="tr-TR" dirty="0" smtClean="0"/>
              <a:t>2. Çiğneme-yutma fonksiyonları bozulmuş, şuuru kapalı hasta</a:t>
            </a:r>
          </a:p>
          <a:p>
            <a:pPr eaLnBrk="1" hangingPunct="1"/>
            <a:r>
              <a:rPr lang="tr-TR" altLang="tr-TR" dirty="0" smtClean="0"/>
              <a:t>¥¥ </a:t>
            </a:r>
            <a:r>
              <a:rPr lang="tr-TR" altLang="tr-TR" dirty="0" err="1" smtClean="0"/>
              <a:t>Parenteral</a:t>
            </a:r>
            <a:r>
              <a:rPr lang="tr-TR" altLang="tr-TR" dirty="0" smtClean="0"/>
              <a:t> tedavi uygulanmalıdır.</a:t>
            </a:r>
          </a:p>
          <a:p>
            <a:pPr eaLnBrk="1" hangingPunct="1"/>
            <a:r>
              <a:rPr lang="tr-TR" altLang="tr-TR" dirty="0" smtClean="0"/>
              <a:t>¥¥ </a:t>
            </a:r>
            <a:r>
              <a:rPr lang="tr-TR" altLang="tr-TR" dirty="0" err="1" smtClean="0"/>
              <a:t>Glukagon</a:t>
            </a:r>
            <a:r>
              <a:rPr lang="tr-TR" altLang="tr-TR" dirty="0" smtClean="0"/>
              <a:t> </a:t>
            </a:r>
            <a:r>
              <a:rPr lang="tr-TR" altLang="tr-TR" dirty="0" err="1" smtClean="0"/>
              <a:t>injeksiyonu</a:t>
            </a:r>
            <a:r>
              <a:rPr lang="tr-TR" altLang="tr-TR" dirty="0" smtClean="0"/>
              <a:t>: Özellikle tip 1 diyabetli hastalarda ağır hipoglisemi durumunda,</a:t>
            </a:r>
          </a:p>
          <a:p>
            <a:pPr eaLnBrk="1" hangingPunct="1"/>
            <a:r>
              <a:rPr lang="tr-TR" altLang="tr-TR" dirty="0" smtClean="0"/>
              <a:t>hasta yakınları tarafından uygulanabilen 1 mg </a:t>
            </a:r>
            <a:r>
              <a:rPr lang="tr-TR" altLang="tr-TR" dirty="0" err="1" smtClean="0"/>
              <a:t>glukagon</a:t>
            </a:r>
            <a:r>
              <a:rPr lang="tr-TR" altLang="tr-TR" dirty="0" smtClean="0"/>
              <a:t> hayat kurtarıcı olabilir; </a:t>
            </a:r>
            <a:r>
              <a:rPr lang="tr-TR" altLang="tr-TR" dirty="0" err="1" smtClean="0"/>
              <a:t>i.v</a:t>
            </a:r>
            <a:r>
              <a:rPr lang="tr-TR" altLang="tr-TR" dirty="0" smtClean="0"/>
              <a:t>.,</a:t>
            </a:r>
          </a:p>
          <a:p>
            <a:pPr eaLnBrk="1" hangingPunct="1"/>
            <a:r>
              <a:rPr lang="tr-TR" altLang="tr-TR" dirty="0" err="1" smtClean="0"/>
              <a:t>i.m</a:t>
            </a:r>
            <a:r>
              <a:rPr lang="tr-TR" altLang="tr-TR" dirty="0" smtClean="0"/>
              <a:t>., hatta </a:t>
            </a:r>
            <a:r>
              <a:rPr lang="tr-TR" altLang="tr-TR" dirty="0" err="1" smtClean="0"/>
              <a:t>s.c</a:t>
            </a:r>
            <a:r>
              <a:rPr lang="tr-TR" altLang="tr-TR" dirty="0" smtClean="0"/>
              <a:t>. uygulanabilir. Ancak </a:t>
            </a:r>
            <a:r>
              <a:rPr lang="tr-TR" altLang="tr-TR" dirty="0" err="1" smtClean="0"/>
              <a:t>SU’ya</a:t>
            </a:r>
            <a:r>
              <a:rPr lang="tr-TR" altLang="tr-TR" dirty="0" smtClean="0"/>
              <a:t> bağlı hipoglisemilerin tedavisinde, insülin</a:t>
            </a:r>
          </a:p>
          <a:p>
            <a:pPr eaLnBrk="1" hangingPunct="1"/>
            <a:r>
              <a:rPr lang="tr-TR" altLang="tr-TR" dirty="0" err="1" smtClean="0"/>
              <a:t>sekresyonunu</a:t>
            </a:r>
            <a:r>
              <a:rPr lang="tr-TR" altLang="tr-TR" dirty="0" smtClean="0"/>
              <a:t> artıracağı için, </a:t>
            </a:r>
            <a:r>
              <a:rPr lang="tr-TR" altLang="tr-TR" dirty="0" err="1" smtClean="0"/>
              <a:t>glukagon</a:t>
            </a:r>
            <a:r>
              <a:rPr lang="tr-TR" altLang="tr-TR" dirty="0" smtClean="0"/>
              <a:t> </a:t>
            </a:r>
            <a:r>
              <a:rPr lang="tr-TR" altLang="tr-TR" dirty="0" err="1" smtClean="0"/>
              <a:t>injeksiyonu</a:t>
            </a:r>
            <a:r>
              <a:rPr lang="tr-TR" altLang="tr-TR" dirty="0" smtClean="0"/>
              <a:t> yapılması uygun değildir. </a:t>
            </a:r>
            <a:r>
              <a:rPr lang="tr-TR" altLang="tr-TR" dirty="0" err="1" smtClean="0"/>
              <a:t>Glukagon</a:t>
            </a:r>
            <a:endParaRPr lang="tr-TR" altLang="tr-TR" dirty="0" smtClean="0"/>
          </a:p>
          <a:p>
            <a:pPr eaLnBrk="1" hangingPunct="1"/>
            <a:r>
              <a:rPr lang="tr-TR" altLang="tr-TR" dirty="0" smtClean="0"/>
              <a:t>ile tedavide alınacak yanıtın geçici olduğu unutulmamalıdır. Bu sebeple hastanın klinik</a:t>
            </a:r>
          </a:p>
          <a:p>
            <a:pPr eaLnBrk="1" hangingPunct="1"/>
            <a:r>
              <a:rPr lang="tr-TR" altLang="tr-TR" dirty="0" smtClean="0"/>
              <a:t>tablosunun ağırlığına göre, </a:t>
            </a:r>
            <a:r>
              <a:rPr lang="tr-TR" altLang="tr-TR" dirty="0" err="1" smtClean="0"/>
              <a:t>glukagon</a:t>
            </a:r>
            <a:r>
              <a:rPr lang="tr-TR" altLang="tr-TR" dirty="0" smtClean="0"/>
              <a:t> yapıldıktan sonra dekstroz </a:t>
            </a:r>
            <a:r>
              <a:rPr lang="tr-TR" altLang="tr-TR" dirty="0" err="1" smtClean="0"/>
              <a:t>infüzyonu</a:t>
            </a:r>
            <a:r>
              <a:rPr lang="tr-TR" altLang="tr-TR" dirty="0" smtClean="0"/>
              <a:t> veya oral</a:t>
            </a:r>
          </a:p>
          <a:p>
            <a:pPr eaLnBrk="1" hangingPunct="1"/>
            <a:r>
              <a:rPr lang="tr-TR" altLang="tr-TR" dirty="0" smtClean="0"/>
              <a:t>gıda alımı planlanmalıdır.</a:t>
            </a:r>
          </a:p>
          <a:p>
            <a:pPr eaLnBrk="1" hangingPunct="1"/>
            <a:r>
              <a:rPr lang="tr-TR" altLang="tr-TR" dirty="0" smtClean="0"/>
              <a:t>¥¥ Hastane koşullarında ise hastaya </a:t>
            </a:r>
            <a:r>
              <a:rPr lang="tr-TR" altLang="tr-TR" dirty="0" err="1" smtClean="0"/>
              <a:t>i.v</a:t>
            </a:r>
            <a:r>
              <a:rPr lang="tr-TR" altLang="tr-TR" dirty="0" smtClean="0"/>
              <a:t>. 75-100 ml %20 (veya 150-200 ml %10) dekstroz</a:t>
            </a:r>
          </a:p>
          <a:p>
            <a:pPr eaLnBrk="1" hangingPunct="1"/>
            <a:r>
              <a:rPr lang="tr-TR" altLang="tr-TR" dirty="0" smtClean="0"/>
              <a:t>uygulanır.</a:t>
            </a:r>
          </a:p>
          <a:p>
            <a:pPr eaLnBrk="1" hangingPunct="1"/>
            <a:r>
              <a:rPr lang="tr-TR" altLang="tr-TR" dirty="0" smtClean="0"/>
              <a:t>¥¥ SU grubu ilaçlara bağlı gelişen ve </a:t>
            </a:r>
            <a:r>
              <a:rPr lang="tr-TR" altLang="tr-TR" dirty="0" err="1" smtClean="0"/>
              <a:t>glukoz</a:t>
            </a:r>
            <a:r>
              <a:rPr lang="tr-TR" altLang="tr-TR" dirty="0" smtClean="0"/>
              <a:t> </a:t>
            </a:r>
            <a:r>
              <a:rPr lang="tr-TR" altLang="tr-TR" dirty="0" err="1" smtClean="0"/>
              <a:t>infüzyonu</a:t>
            </a:r>
            <a:r>
              <a:rPr lang="tr-TR" altLang="tr-TR" dirty="0" smtClean="0"/>
              <a:t> ile kontrol edilemeyen ciddi</a:t>
            </a:r>
          </a:p>
          <a:p>
            <a:pPr eaLnBrk="1" hangingPunct="1"/>
            <a:r>
              <a:rPr lang="tr-TR" altLang="tr-TR" dirty="0" smtClean="0"/>
              <a:t>hipoglisemilerde, insülin </a:t>
            </a:r>
            <a:r>
              <a:rPr lang="tr-TR" altLang="tr-TR" dirty="0" err="1" smtClean="0"/>
              <a:t>sekresyonunu</a:t>
            </a:r>
            <a:r>
              <a:rPr lang="tr-TR" altLang="tr-TR" dirty="0" smtClean="0"/>
              <a:t> </a:t>
            </a:r>
            <a:r>
              <a:rPr lang="tr-TR" altLang="tr-TR" dirty="0" err="1" smtClean="0"/>
              <a:t>inhibe</a:t>
            </a:r>
            <a:r>
              <a:rPr lang="tr-TR" altLang="tr-TR" dirty="0" smtClean="0"/>
              <a:t> eden </a:t>
            </a:r>
            <a:r>
              <a:rPr lang="tr-TR" altLang="tr-TR" dirty="0" err="1" smtClean="0"/>
              <a:t>diazoksid</a:t>
            </a:r>
            <a:r>
              <a:rPr lang="tr-TR" altLang="tr-TR" dirty="0" smtClean="0"/>
              <a:t> veya </a:t>
            </a:r>
            <a:r>
              <a:rPr lang="tr-TR" altLang="tr-TR" dirty="0" err="1" smtClean="0"/>
              <a:t>oktreotid’in</a:t>
            </a:r>
            <a:r>
              <a:rPr lang="tr-TR" altLang="tr-TR" dirty="0" smtClean="0"/>
              <a:t> dekstroz</a:t>
            </a:r>
          </a:p>
          <a:p>
            <a:pPr eaLnBrk="1" hangingPunct="1"/>
            <a:r>
              <a:rPr lang="tr-TR" altLang="tr-TR" dirty="0" err="1" smtClean="0"/>
              <a:t>infüzyonu</a:t>
            </a:r>
            <a:r>
              <a:rPr lang="tr-TR" altLang="tr-TR" dirty="0" smtClean="0"/>
              <a:t> ile birlikte verilmesi yararlı olabilir</a:t>
            </a:r>
          </a:p>
          <a:p>
            <a:pPr eaLnBrk="1" hangingPunct="1"/>
            <a:endParaRPr lang="tr-TR" altLang="tr-TR" dirty="0" smtClean="0"/>
          </a:p>
        </p:txBody>
      </p:sp>
    </p:spTree>
    <p:extLst>
      <p:ext uri="{BB962C8B-B14F-4D97-AF65-F5344CB8AC3E}">
        <p14:creationId xmlns:p14="http://schemas.microsoft.com/office/powerpoint/2010/main" val="810696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06FE12-2091-4025-BAF4-12E35E5F5772}" type="slidenum">
              <a:rPr lang="tr-TR" altLang="tr-TR" sz="1200" smtClean="0"/>
              <a:pPr/>
              <a:t>49</a:t>
            </a:fld>
            <a:endParaRPr lang="tr-TR" altLang="tr-TR"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tr-TR" altLang="tr-TR" dirty="0" smtClean="0"/>
              <a:t>¥¥ Hastane koşullarında ise hastaya </a:t>
            </a:r>
            <a:r>
              <a:rPr lang="tr-TR" altLang="tr-TR" dirty="0" err="1" smtClean="0"/>
              <a:t>i.v</a:t>
            </a:r>
            <a:r>
              <a:rPr lang="tr-TR" altLang="tr-TR" dirty="0" smtClean="0"/>
              <a:t>. 75-100 ml %20 (veya 150-200 ml %10) dekstroz</a:t>
            </a:r>
          </a:p>
          <a:p>
            <a:pPr eaLnBrk="1" hangingPunct="1"/>
            <a:r>
              <a:rPr lang="tr-TR" altLang="tr-TR" dirty="0" smtClean="0"/>
              <a:t>uygulanır.</a:t>
            </a:r>
          </a:p>
          <a:p>
            <a:pPr eaLnBrk="1" hangingPunct="1"/>
            <a:endParaRPr lang="tr-TR" altLang="tr-TR" dirty="0" smtClean="0"/>
          </a:p>
        </p:txBody>
      </p:sp>
    </p:spTree>
    <p:extLst>
      <p:ext uri="{BB962C8B-B14F-4D97-AF65-F5344CB8AC3E}">
        <p14:creationId xmlns:p14="http://schemas.microsoft.com/office/powerpoint/2010/main" val="693675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Korunma</a:t>
            </a:r>
          </a:p>
          <a:p>
            <a:r>
              <a:rPr lang="tr-TR" dirty="0" smtClean="0"/>
              <a:t>¥¥ Her </a:t>
            </a:r>
            <a:r>
              <a:rPr lang="tr-TR" dirty="0" err="1" smtClean="0"/>
              <a:t>hipoglisemik</a:t>
            </a:r>
            <a:r>
              <a:rPr lang="tr-TR" dirty="0" smtClean="0"/>
              <a:t> atak tedavi edildikten sonra nedenleri gözden geçirilmeli, gerekiyorsa</a:t>
            </a:r>
          </a:p>
          <a:p>
            <a:r>
              <a:rPr lang="tr-TR" dirty="0" smtClean="0"/>
              <a:t>eğitim tekrarlanmalıdır.</a:t>
            </a:r>
          </a:p>
          <a:p>
            <a:r>
              <a:rPr lang="tr-TR" dirty="0" smtClean="0"/>
              <a:t>¥¥ Özellikle uzun etkili klasik SU kullanımına bağlı hipoglisemi saptanan tip 2 diyabetli,</a:t>
            </a:r>
          </a:p>
          <a:p>
            <a:r>
              <a:rPr lang="tr-TR" dirty="0" smtClean="0"/>
              <a:t>yaşlı hastaların 24-48 saat süreyle hastanede izlenmesi gerekir.</a:t>
            </a:r>
          </a:p>
          <a:p>
            <a:r>
              <a:rPr lang="tr-TR" dirty="0" smtClean="0"/>
              <a:t>¥¥ Hipoglisemi semptomlarını hissedememe (</a:t>
            </a:r>
            <a:r>
              <a:rPr lang="tr-TR" dirty="0" err="1" smtClean="0"/>
              <a:t>hypoglycemia</a:t>
            </a:r>
            <a:r>
              <a:rPr lang="tr-TR" dirty="0" smtClean="0"/>
              <a:t> </a:t>
            </a:r>
            <a:r>
              <a:rPr lang="tr-TR" dirty="0" err="1" smtClean="0"/>
              <a:t>unawareness</a:t>
            </a:r>
            <a:r>
              <a:rPr lang="tr-TR" dirty="0" smtClean="0"/>
              <a:t>): Uzun süreli</a:t>
            </a:r>
          </a:p>
          <a:p>
            <a:r>
              <a:rPr lang="tr-TR" dirty="0" smtClean="0"/>
              <a:t>diyabet, sıkı </a:t>
            </a:r>
            <a:r>
              <a:rPr lang="tr-TR" dirty="0" err="1" smtClean="0"/>
              <a:t>glisemik</a:t>
            </a:r>
            <a:r>
              <a:rPr lang="tr-TR" dirty="0" smtClean="0"/>
              <a:t> kontrol, yoğun alkol alımı, tekrarlayan gece hipoglisemileri,</a:t>
            </a:r>
          </a:p>
          <a:p>
            <a:r>
              <a:rPr lang="tr-TR" dirty="0" smtClean="0"/>
              <a:t>hipogliseminin ön belirtilerini hissedememe durumuna yol açabilir. Bu sebeple çocuk</a:t>
            </a:r>
          </a:p>
          <a:p>
            <a:r>
              <a:rPr lang="tr-TR" dirty="0" smtClean="0"/>
              <a:t>ve yaşlı hastalarda, ileri dönemde </a:t>
            </a:r>
            <a:r>
              <a:rPr lang="tr-TR" dirty="0" err="1" smtClean="0"/>
              <a:t>nefropati</a:t>
            </a:r>
            <a:r>
              <a:rPr lang="tr-TR" dirty="0" smtClean="0"/>
              <a:t> ve otonom </a:t>
            </a:r>
            <a:r>
              <a:rPr lang="tr-TR" dirty="0" err="1" smtClean="0"/>
              <a:t>nöropati</a:t>
            </a:r>
            <a:r>
              <a:rPr lang="tr-TR" dirty="0" smtClean="0"/>
              <a:t> olgularında, sıkı</a:t>
            </a:r>
          </a:p>
          <a:p>
            <a:r>
              <a:rPr lang="tr-TR" dirty="0" err="1" smtClean="0"/>
              <a:t>glisemik</a:t>
            </a:r>
            <a:r>
              <a:rPr lang="tr-TR" dirty="0" smtClean="0"/>
              <a:t> kontrol hedeflerinden kaçınılmalıdır. Hipoglisemi semptomlarını hissedemeyen</a:t>
            </a:r>
          </a:p>
          <a:p>
            <a:r>
              <a:rPr lang="tr-TR" dirty="0" smtClean="0"/>
              <a:t>hastalarda </a:t>
            </a:r>
            <a:r>
              <a:rPr lang="tr-TR" dirty="0" err="1" smtClean="0"/>
              <a:t>glisemik</a:t>
            </a:r>
            <a:r>
              <a:rPr lang="tr-TR" dirty="0" smtClean="0"/>
              <a:t> kontrol birkaç hafta süre ile gevşetildiğinde sorun büyük ölçüde</a:t>
            </a:r>
          </a:p>
          <a:p>
            <a:r>
              <a:rPr lang="tr-TR" dirty="0" smtClean="0"/>
              <a:t>düzelmektedir.</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50</a:t>
            </a:fld>
            <a:endParaRPr lang="tr-TR"/>
          </a:p>
        </p:txBody>
      </p:sp>
    </p:spTree>
    <p:extLst>
      <p:ext uri="{BB962C8B-B14F-4D97-AF65-F5344CB8AC3E}">
        <p14:creationId xmlns:p14="http://schemas.microsoft.com/office/powerpoint/2010/main" val="90535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Hipoglisemi (düşük kan şekeri) nedir?</a:t>
            </a:r>
          </a:p>
          <a:p>
            <a:endParaRPr lang="tr-TR" dirty="0" smtClean="0"/>
          </a:p>
          <a:p>
            <a:r>
              <a:rPr lang="tr-TR" dirty="0" smtClean="0"/>
              <a:t>Diyabetli hastalar için genellikle kan şekerinin 50 mg/dl altına düşmesi hipoglisemi olarak kabul edilmektedir. Ancak bir çok hastada kan şekeri 50 mg/dl altına düşmeden de şikayet ve bulgular başlamaktadır. Bu nedenle diyabet ile uğraşan birçok kuruluş düşük kan şekeri sınırını 70 mg/dl olarak kabul etmektedir.</a:t>
            </a:r>
          </a:p>
          <a:p>
            <a:endParaRPr lang="tr-TR" dirty="0" smtClean="0"/>
          </a:p>
          <a:p>
            <a:r>
              <a:rPr lang="tr-TR" dirty="0" smtClean="0"/>
              <a:t>Hipogliseminin belirtileri nelerdir?</a:t>
            </a:r>
          </a:p>
          <a:p>
            <a:r>
              <a:rPr lang="tr-TR" dirty="0" smtClean="0"/>
              <a:t>veya Hastalar hipoglisemiye girdiğini nasıl anlar?</a:t>
            </a:r>
          </a:p>
          <a:p>
            <a:endParaRPr lang="tr-TR" dirty="0" smtClean="0"/>
          </a:p>
          <a:p>
            <a:r>
              <a:rPr lang="tr-TR" dirty="0" smtClean="0"/>
              <a:t>Hipogliseminin şiddeti hafif, orta ve ağır olabilir. Hipogliseminin şiddetine göre klinik bulgular farklılık gösterebilir.</a:t>
            </a:r>
          </a:p>
          <a:p>
            <a:endParaRPr lang="tr-TR" dirty="0" smtClean="0"/>
          </a:p>
          <a:p>
            <a:r>
              <a:rPr lang="tr-TR" dirty="0" smtClean="0"/>
              <a:t>Hafif şiddette hipoglisemi bulguları;</a:t>
            </a:r>
          </a:p>
          <a:p>
            <a:endParaRPr lang="tr-TR" dirty="0" smtClean="0"/>
          </a:p>
          <a:p>
            <a:r>
              <a:rPr lang="tr-TR" dirty="0" smtClean="0"/>
              <a:t>Açlık hissi,</a:t>
            </a:r>
          </a:p>
          <a:p>
            <a:endParaRPr lang="tr-TR" dirty="0" smtClean="0"/>
          </a:p>
          <a:p>
            <a:r>
              <a:rPr lang="tr-TR" dirty="0" smtClean="0"/>
              <a:t>ellerde titreme,</a:t>
            </a:r>
          </a:p>
          <a:p>
            <a:endParaRPr lang="tr-TR" dirty="0" smtClean="0"/>
          </a:p>
          <a:p>
            <a:r>
              <a:rPr lang="tr-TR" dirty="0" smtClean="0"/>
              <a:t>soğuk terleme,</a:t>
            </a:r>
          </a:p>
          <a:p>
            <a:endParaRPr lang="tr-TR" dirty="0" smtClean="0"/>
          </a:p>
          <a:p>
            <a:r>
              <a:rPr lang="tr-TR" dirty="0" smtClean="0"/>
              <a:t>dudakta ve dilde karıncalanma,</a:t>
            </a:r>
          </a:p>
          <a:p>
            <a:endParaRPr lang="tr-TR" dirty="0" smtClean="0"/>
          </a:p>
          <a:p>
            <a:r>
              <a:rPr lang="tr-TR" dirty="0" smtClean="0"/>
              <a:t>solukluk,</a:t>
            </a:r>
          </a:p>
          <a:p>
            <a:endParaRPr lang="tr-TR" dirty="0" smtClean="0"/>
          </a:p>
          <a:p>
            <a:r>
              <a:rPr lang="tr-TR" dirty="0" smtClean="0"/>
              <a:t>bulantı,</a:t>
            </a:r>
          </a:p>
          <a:p>
            <a:endParaRPr lang="tr-TR" dirty="0" smtClean="0"/>
          </a:p>
          <a:p>
            <a:r>
              <a:rPr lang="tr-TR" dirty="0" smtClean="0"/>
              <a:t>konsantrasyon güçlüğü</a:t>
            </a:r>
          </a:p>
          <a:p>
            <a:endParaRPr lang="tr-TR" dirty="0" smtClean="0"/>
          </a:p>
          <a:p>
            <a:r>
              <a:rPr lang="tr-TR" dirty="0" smtClean="0"/>
              <a:t>Orta şiddetteki hipoglisemi bulguları;</a:t>
            </a:r>
          </a:p>
          <a:p>
            <a:endParaRPr lang="tr-TR" dirty="0" smtClean="0"/>
          </a:p>
          <a:p>
            <a:r>
              <a:rPr lang="tr-TR" dirty="0" smtClean="0"/>
              <a:t>Baş ağrısı,</a:t>
            </a:r>
          </a:p>
          <a:p>
            <a:endParaRPr lang="tr-TR" dirty="0" smtClean="0"/>
          </a:p>
          <a:p>
            <a:r>
              <a:rPr lang="tr-TR" dirty="0" smtClean="0"/>
              <a:t>baş dönmesi,</a:t>
            </a:r>
          </a:p>
          <a:p>
            <a:endParaRPr lang="tr-TR" dirty="0" smtClean="0"/>
          </a:p>
          <a:p>
            <a:r>
              <a:rPr lang="tr-TR" dirty="0" smtClean="0"/>
              <a:t>görme bulanıklığı,</a:t>
            </a:r>
          </a:p>
          <a:p>
            <a:endParaRPr lang="tr-TR" dirty="0" smtClean="0"/>
          </a:p>
          <a:p>
            <a:r>
              <a:rPr lang="tr-TR" dirty="0" smtClean="0"/>
              <a:t>uyuşukluk ,</a:t>
            </a:r>
          </a:p>
          <a:p>
            <a:endParaRPr lang="tr-TR" dirty="0" smtClean="0"/>
          </a:p>
          <a:p>
            <a:r>
              <a:rPr lang="tr-TR" dirty="0" smtClean="0"/>
              <a:t>konuşma güçlüğü,</a:t>
            </a:r>
          </a:p>
          <a:p>
            <a:endParaRPr lang="tr-TR" dirty="0" smtClean="0"/>
          </a:p>
          <a:p>
            <a:r>
              <a:rPr lang="tr-TR" dirty="0" smtClean="0"/>
              <a:t>taşikardi (Kalp atım hızının artması),</a:t>
            </a:r>
          </a:p>
          <a:p>
            <a:endParaRPr lang="tr-TR" dirty="0" smtClean="0"/>
          </a:p>
          <a:p>
            <a:r>
              <a:rPr lang="tr-TR" dirty="0" smtClean="0"/>
              <a:t>huzursuzluk,</a:t>
            </a:r>
          </a:p>
          <a:p>
            <a:endParaRPr lang="tr-TR" dirty="0" smtClean="0"/>
          </a:p>
          <a:p>
            <a:r>
              <a:rPr lang="tr-TR" dirty="0" smtClean="0"/>
              <a:t>Ağır şiddetteki hipoglisemi bulguları;</a:t>
            </a:r>
          </a:p>
          <a:p>
            <a:endParaRPr lang="tr-TR" dirty="0" smtClean="0"/>
          </a:p>
          <a:p>
            <a:r>
              <a:rPr lang="tr-TR" dirty="0" smtClean="0"/>
              <a:t>bilinç kaybı,</a:t>
            </a:r>
          </a:p>
          <a:p>
            <a:endParaRPr lang="tr-TR" dirty="0" smtClean="0"/>
          </a:p>
          <a:p>
            <a:r>
              <a:rPr lang="tr-TR" dirty="0" err="1" smtClean="0"/>
              <a:t>konvülsiyonlardır</a:t>
            </a:r>
            <a:r>
              <a:rPr lang="tr-TR" dirty="0" smtClean="0"/>
              <a:t>. </a:t>
            </a:r>
          </a:p>
          <a:p>
            <a:endParaRPr lang="tr-TR" dirty="0" smtClean="0"/>
          </a:p>
          <a:p>
            <a:endParaRPr lang="tr-TR" dirty="0" smtClean="0"/>
          </a:p>
          <a:p>
            <a:r>
              <a:rPr lang="tr-TR" dirty="0" smtClean="0"/>
              <a:t> </a:t>
            </a:r>
          </a:p>
          <a:p>
            <a:endParaRPr lang="tr-TR" dirty="0" smtClean="0"/>
          </a:p>
          <a:p>
            <a:r>
              <a:rPr lang="tr-TR" dirty="0" smtClean="0"/>
              <a:t>Diyabetli hastalarda hipoglisemiye neden olan nedir?</a:t>
            </a:r>
          </a:p>
          <a:p>
            <a:endParaRPr lang="tr-TR" dirty="0" smtClean="0"/>
          </a:p>
          <a:p>
            <a:r>
              <a:rPr lang="tr-TR" dirty="0" smtClean="0"/>
              <a:t>Diyabetli hastada hipogliseminin en sık nedeni, gereğinden fazla veya uygun-</a:t>
            </a:r>
            <a:r>
              <a:rPr lang="tr-TR" dirty="0" err="1" smtClean="0"/>
              <a:t>suz</a:t>
            </a:r>
            <a:r>
              <a:rPr lang="tr-TR" dirty="0" smtClean="0"/>
              <a:t> kan şekeri düşürücü ilaç veya insülin kullanmaktır. Diğer en sık yapılan yanlışlardan bir tanesi de ana veya ara öğünün atlanmasıdır. Öğünde gereğinden daha düşük miktarda karbonhidrat tüketilmesi de hipoglisemiye neden olur. Aşırı egzersiz ve egzersiz öncesi kan şekerini kontrol etmemek de nedenler arasında sayılabilir. Bunun dışında diyabetik hastalarda alkol tüketimi, ilaçları zamanında kullanmamak, aşırı soğukta kalmak veya soğuk bir ortamdan aniden aşırı sıcak ortama geçilmesi (sauna, hamam </a:t>
            </a:r>
            <a:r>
              <a:rPr lang="tr-TR" dirty="0" err="1" smtClean="0"/>
              <a:t>vb</a:t>
            </a:r>
            <a:r>
              <a:rPr lang="tr-TR" dirty="0" smtClean="0"/>
              <a:t>), insülin enjeksiyonlarının uygunsuz yerlere yapılması, mide boşalma zamanının uzaması gibi faktörlerde hipoglisemiye yol açabilir.</a:t>
            </a:r>
          </a:p>
          <a:p>
            <a:endParaRPr lang="tr-TR" dirty="0" smtClean="0"/>
          </a:p>
          <a:p>
            <a:r>
              <a:rPr lang="tr-TR" dirty="0" smtClean="0"/>
              <a:t> </a:t>
            </a:r>
          </a:p>
          <a:p>
            <a:endParaRPr lang="tr-TR" dirty="0" smtClean="0"/>
          </a:p>
          <a:p>
            <a:r>
              <a:rPr lang="tr-TR" dirty="0" smtClean="0"/>
              <a:t>Hipoglisemi tehlikeli midir, hastaya zararları nelerdir?</a:t>
            </a:r>
          </a:p>
          <a:p>
            <a:endParaRPr lang="tr-TR" dirty="0" smtClean="0"/>
          </a:p>
          <a:p>
            <a:r>
              <a:rPr lang="tr-TR" dirty="0" smtClean="0"/>
              <a:t>Ağır hipoglisemiler nöbet, koma gibi hayatı tehdit edici bulgular ile seyrederler. Özellikle çocuklarda ve yaşlılarda sık tekrarlayan hipoglisemilerin bilişsel fonksiyonları olumsuz etkilediği bilinmektedir. Erişkinlerde özellikle ciddi hipoglisemiler, enfarktüs veya inme gibi hayatı tehdit edici olayların meydana gelmesini tetikleyebilir. Ayrıca hipoglisemi belirtilerini yaşayan hastalar, olayın tekrar etmemesi amacıyla, tedavilerini aksatmakta veya ilaç dozunu düşürmekte, bu da uzun dönemde diyabet hastalığının seyrinin kötüleşmesine neden olmaktadır.</a:t>
            </a:r>
          </a:p>
          <a:p>
            <a:endParaRPr lang="tr-TR" dirty="0" smtClean="0"/>
          </a:p>
          <a:p>
            <a:r>
              <a:rPr lang="tr-TR" dirty="0" smtClean="0"/>
              <a:t> </a:t>
            </a:r>
          </a:p>
          <a:p>
            <a:endParaRPr lang="tr-TR" dirty="0" smtClean="0"/>
          </a:p>
          <a:p>
            <a:r>
              <a:rPr lang="tr-TR" dirty="0" smtClean="0"/>
              <a:t>Gece görülen hipoglisemi (</a:t>
            </a:r>
            <a:r>
              <a:rPr lang="tr-TR" dirty="0" err="1" smtClean="0"/>
              <a:t>nokturnal</a:t>
            </a:r>
            <a:r>
              <a:rPr lang="tr-TR" dirty="0" smtClean="0"/>
              <a:t> hipoglisemi) neden önemlidir?</a:t>
            </a:r>
          </a:p>
          <a:p>
            <a:endParaRPr lang="tr-TR" dirty="0" smtClean="0"/>
          </a:p>
          <a:p>
            <a:r>
              <a:rPr lang="tr-TR" dirty="0" smtClean="0"/>
              <a:t>Gece uykuda görülen hipoglisemiler çoğunlukla fark edilemez. Diyabetli hastalar uyandıklarında baş ağrısı, aşırı yorgun uyanmak, yastığın terden ıslanması gibi bulgulardan, gece hipoglisemi yaşadıklarını fark ederler. </a:t>
            </a:r>
            <a:r>
              <a:rPr lang="tr-TR" dirty="0" err="1" smtClean="0"/>
              <a:t>Noktürnal</a:t>
            </a:r>
            <a:r>
              <a:rPr lang="tr-TR" dirty="0" smtClean="0"/>
              <a:t> hipoglisemi yaşayan hastalar, ertesi gün aşırı yorgunluk ve konsantrasyon güçlüğü çekerler. Bu hastalar, hipoglisemi bulgularını fark ederek önlem alamadıkları için hipoglisemi şiddetli olabilir. Uyku esnasında nöbet, bilinç kaybı ve hatta ölüm gerçekleşebilir.</a:t>
            </a:r>
          </a:p>
          <a:p>
            <a:endParaRPr lang="tr-TR" dirty="0" smtClean="0"/>
          </a:p>
          <a:p>
            <a:r>
              <a:rPr lang="tr-TR" dirty="0" smtClean="0"/>
              <a:t> </a:t>
            </a:r>
          </a:p>
          <a:p>
            <a:endParaRPr lang="tr-TR" dirty="0" smtClean="0"/>
          </a:p>
          <a:p>
            <a:r>
              <a:rPr lang="tr-TR" dirty="0" smtClean="0"/>
              <a:t>Hipoglisemi sadece diyabetli hastalarda ortaya çıkan bir durum mudur?  Sağlıklı bireylerde de hipoglisemi görülür mü?</a:t>
            </a:r>
          </a:p>
          <a:p>
            <a:endParaRPr lang="tr-TR" dirty="0" smtClean="0"/>
          </a:p>
          <a:p>
            <a:r>
              <a:rPr lang="tr-TR" dirty="0" smtClean="0"/>
              <a:t>Hipoglisemi sıklıkla diyabetik hastalarda görülse de bazı durumlarda diğer bireylerde de rastlanabilir. Bu durumun en sık sebebi, kullanılan bazı ilaçlardır. Bunun dışında böbrek, karaciğer ve pankreas hastalıklarında da hipoglisemi görülebilir. Hipoglisemiye neden olan bir diğer neden de, özellikle aç karnına alkol kullanımıdır. Mide operasyonu geçiren kişilerde de hipoglisemi görülebilir.</a:t>
            </a:r>
          </a:p>
          <a:p>
            <a:endParaRPr lang="tr-TR" dirty="0" smtClean="0"/>
          </a:p>
          <a:p>
            <a:endParaRPr lang="tr-TR" dirty="0" smtClean="0"/>
          </a:p>
          <a:p>
            <a:r>
              <a:rPr lang="tr-TR" dirty="0" smtClean="0"/>
              <a:t> </a:t>
            </a:r>
          </a:p>
          <a:p>
            <a:endParaRPr lang="tr-TR" dirty="0" smtClean="0"/>
          </a:p>
          <a:p>
            <a:r>
              <a:rPr lang="tr-TR" dirty="0" smtClean="0"/>
              <a:t>Hipogliseminin bireylerin sosyal yaşamı üzerindeki etkileri nelerdir?</a:t>
            </a:r>
          </a:p>
          <a:p>
            <a:endParaRPr lang="tr-TR" dirty="0" smtClean="0"/>
          </a:p>
          <a:p>
            <a:r>
              <a:rPr lang="tr-TR" dirty="0" smtClean="0"/>
              <a:t>Hipoglisemi belirtilerini yaşamak, birey için oldukça ürkütücü bir deneyimdir. Özellikle ağır hipoglisemiler nöbet ve bilinç kaybına yol açabilir. Bu deneyim başlı başına psikolojik bir travmadır. Kişi bu olumsuz deneyim ve hipoglisemi korkusu nedeniyle daha sık yemeye ve ilaç dozlarını değiştirmeye çalışır. Bu nedenle kilo almaya ve hastalığın kontrolünü kaybetmeye başlar. Ayrıca sık geçirilen </a:t>
            </a:r>
            <a:r>
              <a:rPr lang="tr-TR" dirty="0" err="1" smtClean="0"/>
              <a:t>hipoglisemik</a:t>
            </a:r>
            <a:r>
              <a:rPr lang="tr-TR" dirty="0" smtClean="0"/>
              <a:t> ataklar özellikle yaşlı hastalarda </a:t>
            </a:r>
            <a:r>
              <a:rPr lang="tr-TR" dirty="0" err="1" smtClean="0"/>
              <a:t>bilinçsel</a:t>
            </a:r>
            <a:r>
              <a:rPr lang="tr-TR" dirty="0" smtClean="0"/>
              <a:t> aktiviteleri olumsuz etkiler ve bireyin entelektüel kapasitesini sınırlar.</a:t>
            </a:r>
          </a:p>
          <a:p>
            <a:endParaRPr lang="tr-TR" dirty="0" smtClean="0"/>
          </a:p>
          <a:p>
            <a:r>
              <a:rPr lang="tr-TR" dirty="0" smtClean="0"/>
              <a:t> </a:t>
            </a:r>
          </a:p>
          <a:p>
            <a:endParaRPr lang="tr-TR" dirty="0" smtClean="0"/>
          </a:p>
          <a:p>
            <a:r>
              <a:rPr lang="tr-TR" dirty="0" smtClean="0"/>
              <a:t>Hipoglisemi önlenebilir mi?</a:t>
            </a:r>
          </a:p>
          <a:p>
            <a:endParaRPr lang="tr-TR" dirty="0" smtClean="0"/>
          </a:p>
          <a:p>
            <a:r>
              <a:rPr lang="tr-TR" dirty="0" smtClean="0"/>
              <a:t>Diyabetik hastalarda hipoglisemiyi önlemek tedavinin en önemli parçalarından bir tanesidir. Özellikle çocuklar, yaşlı hastalar, kalp veya beyin hastalıkları bulunan diyabetik bireylerde bu daha da önem kazanmaktadır. Burada hasta için en önemli husus hipogliseminin erken belirtilerini tanımak ve ağır hipoglisemi oluşmadan gerekli önlemleri alabilmektir. Hastanın diyetine uyması, ana ve ara öğünlerini atlamaması da çok önemlidir. Egzersiz hipoglisemiyi önlemek için yararlıdır, ancak zamansız (uzun süre açlık sonrası, </a:t>
            </a:r>
            <a:r>
              <a:rPr lang="tr-TR" dirty="0" err="1" smtClean="0"/>
              <a:t>vb</a:t>
            </a:r>
            <a:r>
              <a:rPr lang="tr-TR" dirty="0" smtClean="0"/>
              <a:t>) ve aşırı egzersizin de hipoglisemiyi tetikleyebileceği akılda tutulmalıdır. Kan şekerinin düzenli ölçülmesi ve sonuçların diyabet ekibiyle paylaşılması da hipoglisemi riskini azaltır. Ayrıca aşırı kafeinli içecek ve alkol tüketilmemesi de önemlidir.</a:t>
            </a:r>
          </a:p>
          <a:p>
            <a:endParaRPr lang="tr-TR" dirty="0" smtClean="0"/>
          </a:p>
          <a:p>
            <a:r>
              <a:rPr lang="tr-TR" dirty="0" smtClean="0"/>
              <a:t>Hipogliseminin önlenmesinde diyabet ekibine düşen görev ise bu konularda hastanın eğitilmesi ve bilinçlendirilmesidir. Ayrıca hekimler, her hasta için bireysel olarak, hipoglisemi riski en düşük diyabet tedavi rejimini seçmek zorundadırlar.</a:t>
            </a:r>
          </a:p>
          <a:p>
            <a:endParaRPr lang="tr-TR" dirty="0" smtClean="0"/>
          </a:p>
          <a:p>
            <a:r>
              <a:rPr lang="tr-TR" dirty="0" smtClean="0"/>
              <a:t> </a:t>
            </a:r>
          </a:p>
          <a:p>
            <a:endParaRPr lang="tr-TR" dirty="0" smtClean="0"/>
          </a:p>
          <a:p>
            <a:r>
              <a:rPr lang="tr-TR" dirty="0" smtClean="0"/>
              <a:t>Hipoglisemi nasıl tedavi edilir?</a:t>
            </a:r>
          </a:p>
          <a:p>
            <a:endParaRPr lang="tr-TR" dirty="0" smtClean="0"/>
          </a:p>
          <a:p>
            <a:r>
              <a:rPr lang="tr-TR" dirty="0" smtClean="0"/>
              <a:t>Planlanan ana öğünler veya ara öğünlerden 15-30 dakika öncesinden hafif hipoglisemi oluşmuşsa, vakit geçirmeden planlanan öğün yenilmelidir.</a:t>
            </a:r>
          </a:p>
          <a:p>
            <a:endParaRPr lang="tr-TR" dirty="0" smtClean="0"/>
          </a:p>
          <a:p>
            <a:r>
              <a:rPr lang="tr-TR" dirty="0" smtClean="0"/>
              <a:t>Ara bir zamanda oluşan hipoglisemide, hastanın bilinci açık ve yutabiliyorsa 15-20 gr </a:t>
            </a:r>
            <a:r>
              <a:rPr lang="tr-TR" dirty="0" err="1" smtClean="0"/>
              <a:t>glukoz</a:t>
            </a:r>
            <a:r>
              <a:rPr lang="tr-TR" dirty="0" smtClean="0"/>
              <a:t> ağız yoluyla alınır (tercihen 3-4 </a:t>
            </a:r>
            <a:r>
              <a:rPr lang="tr-TR" dirty="0" err="1" smtClean="0"/>
              <a:t>glukoz</a:t>
            </a:r>
            <a:r>
              <a:rPr lang="tr-TR" dirty="0" smtClean="0"/>
              <a:t> tablet/jel, 4-5 kesme şeker veya 150-200 ml meyve suyu ya da limonata). Bu esnada çikolata gibi yağ içerikli ürünler kullanılmamalıdır. Hasta daha sonra en geç 1 saat içinde 15-20 gr karbonhidrat içeren bir öğünü almalıdır. Bilinci kapalı hastalarda ise sıvı tedavisi uygulanmalıdır. Özellikle tip 1 diyabetli hastalarda ağır hipoglisemi durumunda, hasta yakınları tarafından kas içine uygulanabilen 1 mg </a:t>
            </a:r>
            <a:r>
              <a:rPr lang="tr-TR" dirty="0" err="1" smtClean="0"/>
              <a:t>glukagon</a:t>
            </a:r>
            <a:r>
              <a:rPr lang="tr-TR" dirty="0" smtClean="0"/>
              <a:t> hayat kurtarıcı olabilir. Bu nedenle hasta yakınlarının bu konuda eğitilmesi önemlidir.</a:t>
            </a:r>
          </a:p>
          <a:p>
            <a:endParaRPr lang="tr-TR" dirty="0" smtClean="0"/>
          </a:p>
          <a:p>
            <a:r>
              <a:rPr lang="tr-TR" dirty="0" smtClean="0"/>
              <a:t> </a:t>
            </a:r>
          </a:p>
          <a:p>
            <a:endParaRPr lang="tr-TR" dirty="0" smtClean="0"/>
          </a:p>
          <a:p>
            <a:r>
              <a:rPr lang="tr-TR" dirty="0" smtClean="0"/>
              <a:t> </a:t>
            </a:r>
          </a:p>
          <a:p>
            <a:endParaRPr lang="tr-TR" dirty="0" smtClean="0"/>
          </a:p>
          <a:p>
            <a:r>
              <a:rPr lang="tr-TR" dirty="0" smtClean="0"/>
              <a:t>      10.Sık </a:t>
            </a:r>
            <a:r>
              <a:rPr lang="tr-TR" dirty="0" err="1" smtClean="0"/>
              <a:t>hipoglisemik</a:t>
            </a:r>
            <a:r>
              <a:rPr lang="tr-TR" dirty="0" smtClean="0"/>
              <a:t> atak yaşayan diyabet hastaları için ne tavsiye edersiniz?</a:t>
            </a:r>
          </a:p>
          <a:p>
            <a:endParaRPr lang="tr-TR" dirty="0" smtClean="0"/>
          </a:p>
          <a:p>
            <a:r>
              <a:rPr lang="tr-TR" dirty="0" smtClean="0"/>
              <a:t>Hastaya düşen en önemli görev diyetine uyması ve öğün atlamamasıdır. Ayrıca kan şekerlerini düzenli ölçmesi ve hipoglisemi oluşan zamanları saptayarak, bunları kendisini izleyen sağlık ekibiyle paylaşması gerekir. Hastadan, hipoglisemiyi tanımak ve önlemek için gereken bilgi düzeyine ulaşmış olması ve bu konuda eğitim almış olması beklenmektedir. Ayrıca hipoglisemi riski yüksek hastaların yakınlarına, </a:t>
            </a:r>
            <a:r>
              <a:rPr lang="tr-TR" dirty="0" err="1" smtClean="0"/>
              <a:t>glukagon</a:t>
            </a:r>
            <a:r>
              <a:rPr lang="tr-TR" dirty="0" smtClean="0"/>
              <a:t> </a:t>
            </a:r>
            <a:r>
              <a:rPr lang="tr-TR" dirty="0" err="1" smtClean="0"/>
              <a:t>injeksiyonunun</a:t>
            </a:r>
            <a:r>
              <a:rPr lang="tr-TR" dirty="0" smtClean="0"/>
              <a:t> nasıl yapılacağı öğretilmelidir.</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7</a:t>
            </a:fld>
            <a:endParaRPr lang="tr-TR"/>
          </a:p>
        </p:txBody>
      </p:sp>
    </p:spTree>
    <p:extLst>
      <p:ext uri="{BB962C8B-B14F-4D97-AF65-F5344CB8AC3E}">
        <p14:creationId xmlns:p14="http://schemas.microsoft.com/office/powerpoint/2010/main" val="11563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Ancak pek çok diyabetli, 50 mg/dl’nin altına inmeyen PG düzeyinde de semptom</a:t>
            </a:r>
          </a:p>
          <a:p>
            <a:r>
              <a:rPr lang="tr-TR" dirty="0" smtClean="0"/>
              <a:t>hissetmekte ve tedaviye ihtiyaç duymaktadır. Bu durum, özellikle </a:t>
            </a:r>
            <a:r>
              <a:rPr lang="tr-TR" dirty="0" err="1" smtClean="0"/>
              <a:t>glisemi</a:t>
            </a:r>
            <a:r>
              <a:rPr lang="tr-TR" dirty="0" smtClean="0"/>
              <a:t> kontrolü iyi</a:t>
            </a:r>
          </a:p>
          <a:p>
            <a:r>
              <a:rPr lang="tr-TR" dirty="0" smtClean="0"/>
              <a:t>olmayan, uzun süre </a:t>
            </a:r>
            <a:r>
              <a:rPr lang="tr-TR" dirty="0" err="1" smtClean="0"/>
              <a:t>hiperglisemik</a:t>
            </a:r>
            <a:r>
              <a:rPr lang="tr-TR" dirty="0" smtClean="0"/>
              <a:t> kalmış bireylerde görülür.</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8</a:t>
            </a:fld>
            <a:endParaRPr lang="tr-TR"/>
          </a:p>
        </p:txBody>
      </p:sp>
    </p:spTree>
    <p:extLst>
      <p:ext uri="{BB962C8B-B14F-4D97-AF65-F5344CB8AC3E}">
        <p14:creationId xmlns:p14="http://schemas.microsoft.com/office/powerpoint/2010/main" val="238610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Hipoglisemi semptomlarını hissedememe (</a:t>
            </a:r>
            <a:r>
              <a:rPr lang="tr-TR" sz="1200" b="0" i="0" u="none" strike="noStrike" kern="1200" baseline="0" dirty="0" err="1" smtClean="0">
                <a:solidFill>
                  <a:schemeClr val="tx1"/>
                </a:solidFill>
                <a:latin typeface="+mn-lt"/>
                <a:ea typeface="+mn-ea"/>
                <a:cs typeface="+mn-cs"/>
              </a:rPr>
              <a:t>hypoglycemia</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unawareness</a:t>
            </a:r>
            <a:r>
              <a:rPr lang="tr-TR" sz="1200" b="0" i="0" u="none" strike="noStrike" kern="1200" baseline="0" dirty="0" smtClean="0">
                <a:solidFill>
                  <a:schemeClr val="tx1"/>
                </a:solidFill>
                <a:latin typeface="+mn-lt"/>
                <a:ea typeface="+mn-ea"/>
                <a:cs typeface="+mn-cs"/>
              </a:rPr>
              <a:t>): Uzun süreli</a:t>
            </a:r>
          </a:p>
          <a:p>
            <a:r>
              <a:rPr lang="tr-TR" sz="1200" b="0" i="0" u="none" strike="noStrike" kern="1200" baseline="0" dirty="0" smtClean="0">
                <a:solidFill>
                  <a:schemeClr val="tx1"/>
                </a:solidFill>
                <a:latin typeface="+mn-lt"/>
                <a:ea typeface="+mn-ea"/>
                <a:cs typeface="+mn-cs"/>
              </a:rPr>
              <a:t>diyabet, sıkı </a:t>
            </a:r>
            <a:r>
              <a:rPr lang="tr-TR" sz="1200" b="0" i="0" u="none" strike="noStrike" kern="1200" baseline="0" dirty="0" err="1" smtClean="0">
                <a:solidFill>
                  <a:schemeClr val="tx1"/>
                </a:solidFill>
                <a:latin typeface="+mn-lt"/>
                <a:ea typeface="+mn-ea"/>
                <a:cs typeface="+mn-cs"/>
              </a:rPr>
              <a:t>glisemik</a:t>
            </a:r>
            <a:r>
              <a:rPr lang="tr-TR" sz="1200" b="0" i="0" u="none" strike="noStrike" kern="1200" baseline="0" dirty="0" smtClean="0">
                <a:solidFill>
                  <a:schemeClr val="tx1"/>
                </a:solidFill>
                <a:latin typeface="+mn-lt"/>
                <a:ea typeface="+mn-ea"/>
                <a:cs typeface="+mn-cs"/>
              </a:rPr>
              <a:t> kontrol, yoğun alkol alımı, tekrarlayan gece hipoglisemileri,</a:t>
            </a:r>
          </a:p>
          <a:p>
            <a:r>
              <a:rPr lang="tr-TR" sz="1200" b="0" i="0" u="none" strike="noStrike" kern="1200" baseline="0" dirty="0" smtClean="0">
                <a:solidFill>
                  <a:schemeClr val="tx1"/>
                </a:solidFill>
                <a:latin typeface="+mn-lt"/>
                <a:ea typeface="+mn-ea"/>
                <a:cs typeface="+mn-cs"/>
              </a:rPr>
              <a:t>hipogliseminin ön belirtilerini hissedememe durumuna yol açabilir. Bu sebeple çocuk</a:t>
            </a:r>
          </a:p>
          <a:p>
            <a:r>
              <a:rPr lang="tr-TR" sz="1200" b="0" i="0" u="none" strike="noStrike" kern="1200" baseline="0" dirty="0" smtClean="0">
                <a:solidFill>
                  <a:schemeClr val="tx1"/>
                </a:solidFill>
                <a:latin typeface="+mn-lt"/>
                <a:ea typeface="+mn-ea"/>
                <a:cs typeface="+mn-cs"/>
              </a:rPr>
              <a:t>ve yaşlı hastalarda, ileri dönemde </a:t>
            </a:r>
            <a:r>
              <a:rPr lang="tr-TR" sz="1200" b="0" i="0" u="none" strike="noStrike" kern="1200" baseline="0" dirty="0" err="1" smtClean="0">
                <a:solidFill>
                  <a:schemeClr val="tx1"/>
                </a:solidFill>
                <a:latin typeface="+mn-lt"/>
                <a:ea typeface="+mn-ea"/>
                <a:cs typeface="+mn-cs"/>
              </a:rPr>
              <a:t>nefropati</a:t>
            </a:r>
            <a:r>
              <a:rPr lang="tr-TR" sz="1200" b="0" i="0" u="none" strike="noStrike" kern="1200" baseline="0" dirty="0" smtClean="0">
                <a:solidFill>
                  <a:schemeClr val="tx1"/>
                </a:solidFill>
                <a:latin typeface="+mn-lt"/>
                <a:ea typeface="+mn-ea"/>
                <a:cs typeface="+mn-cs"/>
              </a:rPr>
              <a:t> ve otonom </a:t>
            </a:r>
            <a:r>
              <a:rPr lang="tr-TR" sz="1200" b="0" i="0" u="none" strike="noStrike" kern="1200" baseline="0" dirty="0" err="1" smtClean="0">
                <a:solidFill>
                  <a:schemeClr val="tx1"/>
                </a:solidFill>
                <a:latin typeface="+mn-lt"/>
                <a:ea typeface="+mn-ea"/>
                <a:cs typeface="+mn-cs"/>
              </a:rPr>
              <a:t>nöropati</a:t>
            </a:r>
            <a:r>
              <a:rPr lang="tr-TR" sz="1200" b="0" i="0" u="none" strike="noStrike" kern="1200" baseline="0" dirty="0" smtClean="0">
                <a:solidFill>
                  <a:schemeClr val="tx1"/>
                </a:solidFill>
                <a:latin typeface="+mn-lt"/>
                <a:ea typeface="+mn-ea"/>
                <a:cs typeface="+mn-cs"/>
              </a:rPr>
              <a:t> olgularında, sıkı</a:t>
            </a:r>
          </a:p>
          <a:p>
            <a:r>
              <a:rPr lang="tr-TR" sz="1200" b="0" i="0" u="none" strike="noStrike" kern="1200" baseline="0" dirty="0" err="1" smtClean="0">
                <a:solidFill>
                  <a:schemeClr val="tx1"/>
                </a:solidFill>
                <a:latin typeface="+mn-lt"/>
                <a:ea typeface="+mn-ea"/>
                <a:cs typeface="+mn-cs"/>
              </a:rPr>
              <a:t>glisemik</a:t>
            </a:r>
            <a:r>
              <a:rPr lang="tr-TR" sz="1200" b="0" i="0" u="none" strike="noStrike" kern="1200" baseline="0" dirty="0" smtClean="0">
                <a:solidFill>
                  <a:schemeClr val="tx1"/>
                </a:solidFill>
                <a:latin typeface="+mn-lt"/>
                <a:ea typeface="+mn-ea"/>
                <a:cs typeface="+mn-cs"/>
              </a:rPr>
              <a:t> kontrol hedeflerinden kaçınılmalıdır. Hipoglisemi semptomlarını hissedemeyen</a:t>
            </a:r>
          </a:p>
          <a:p>
            <a:r>
              <a:rPr lang="tr-TR" sz="1200" b="0" i="0" u="none" strike="noStrike" kern="1200" baseline="0" dirty="0" smtClean="0">
                <a:solidFill>
                  <a:schemeClr val="tx1"/>
                </a:solidFill>
                <a:latin typeface="+mn-lt"/>
                <a:ea typeface="+mn-ea"/>
                <a:cs typeface="+mn-cs"/>
              </a:rPr>
              <a:t>hastalarda </a:t>
            </a:r>
            <a:r>
              <a:rPr lang="tr-TR" sz="1200" b="0" i="0" u="none" strike="noStrike" kern="1200" baseline="0" dirty="0" err="1" smtClean="0">
                <a:solidFill>
                  <a:schemeClr val="tx1"/>
                </a:solidFill>
                <a:latin typeface="+mn-lt"/>
                <a:ea typeface="+mn-ea"/>
                <a:cs typeface="+mn-cs"/>
              </a:rPr>
              <a:t>glisemik</a:t>
            </a:r>
            <a:r>
              <a:rPr lang="tr-TR" sz="1200" b="0" i="0" u="none" strike="noStrike" kern="1200" baseline="0" dirty="0" smtClean="0">
                <a:solidFill>
                  <a:schemeClr val="tx1"/>
                </a:solidFill>
                <a:latin typeface="+mn-lt"/>
                <a:ea typeface="+mn-ea"/>
                <a:cs typeface="+mn-cs"/>
              </a:rPr>
              <a:t> kontrol birkaç hafta süre ile gevşetildiğinde sorun büyük ölçüde</a:t>
            </a:r>
          </a:p>
          <a:p>
            <a:r>
              <a:rPr lang="tr-TR" sz="1200" b="0" i="0" u="none" strike="noStrike" kern="1200" baseline="0" dirty="0" smtClean="0">
                <a:solidFill>
                  <a:schemeClr val="tx1"/>
                </a:solidFill>
                <a:latin typeface="+mn-lt"/>
                <a:ea typeface="+mn-ea"/>
                <a:cs typeface="+mn-cs"/>
              </a:rPr>
              <a:t>düzelmektedir.</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9</a:t>
            </a:fld>
            <a:endParaRPr lang="tr-TR"/>
          </a:p>
        </p:txBody>
      </p:sp>
    </p:spTree>
    <p:extLst>
      <p:ext uri="{BB962C8B-B14F-4D97-AF65-F5344CB8AC3E}">
        <p14:creationId xmlns:p14="http://schemas.microsoft.com/office/powerpoint/2010/main" val="98733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0AFC51-0E1E-4742-A17D-89DC257A7830}" type="slidenum">
              <a:rPr lang="tr-TR" altLang="tr-TR" sz="1200" smtClean="0"/>
              <a:pPr/>
              <a:t>11</a:t>
            </a:fld>
            <a:endParaRPr lang="tr-TR" altLang="tr-TR"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tr-TR" altLang="tr-TR" dirty="0" smtClean="0"/>
              <a:t>HAZIRLAYICI FAKTÖRLER</a:t>
            </a:r>
          </a:p>
          <a:p>
            <a:pPr eaLnBrk="1" hangingPunct="1"/>
            <a:r>
              <a:rPr lang="tr-TR" altLang="tr-TR" dirty="0" smtClean="0"/>
              <a:t>Hipogliseminin ana nedeni mutlak veya göreceli insülin fazlalığıdır. Başlıca nedenler:</a:t>
            </a:r>
          </a:p>
          <a:p>
            <a:pPr eaLnBrk="1" hangingPunct="1"/>
            <a:r>
              <a:rPr lang="tr-TR" altLang="tr-TR" dirty="0" smtClean="0"/>
              <a:t>¥¥ Yanlışlıkla ya da kasıtlı olarak yüksek doz insülin ya da </a:t>
            </a:r>
            <a:r>
              <a:rPr lang="tr-TR" altLang="tr-TR" dirty="0" err="1" smtClean="0"/>
              <a:t>sekretogog</a:t>
            </a:r>
            <a:r>
              <a:rPr lang="tr-TR" altLang="tr-TR" dirty="0" smtClean="0"/>
              <a:t> ilaç alımı, </a:t>
            </a:r>
            <a:r>
              <a:rPr lang="tr-TR" altLang="tr-TR" dirty="0" err="1" smtClean="0"/>
              <a:t>yemekegzersiz</a:t>
            </a:r>
            <a:endParaRPr lang="tr-TR" altLang="tr-TR" dirty="0" smtClean="0"/>
          </a:p>
          <a:p>
            <a:pPr eaLnBrk="1" hangingPunct="1"/>
            <a:r>
              <a:rPr lang="tr-TR" altLang="tr-TR" dirty="0" smtClean="0"/>
              <a:t>zamanlamasında uyuşmazlık</a:t>
            </a:r>
          </a:p>
          <a:p>
            <a:pPr eaLnBrk="1" hangingPunct="1"/>
            <a:r>
              <a:rPr lang="tr-TR" altLang="tr-TR" dirty="0" smtClean="0"/>
              <a:t>¥¥ İnsülin </a:t>
            </a:r>
            <a:r>
              <a:rPr lang="tr-TR" altLang="tr-TR" dirty="0" err="1" smtClean="0"/>
              <a:t>biyoyararlılığında</a:t>
            </a:r>
            <a:r>
              <a:rPr lang="tr-TR" altLang="tr-TR" dirty="0" smtClean="0"/>
              <a:t> artış (</a:t>
            </a:r>
            <a:r>
              <a:rPr lang="tr-TR" altLang="tr-TR" dirty="0" err="1" smtClean="0"/>
              <a:t>injeksiyonun</a:t>
            </a:r>
            <a:r>
              <a:rPr lang="tr-TR" altLang="tr-TR" dirty="0" smtClean="0"/>
              <a:t> ardından egzersize bağlı </a:t>
            </a:r>
            <a:r>
              <a:rPr lang="tr-TR" altLang="tr-TR" dirty="0" err="1" smtClean="0"/>
              <a:t>absorpsiyon</a:t>
            </a:r>
            <a:r>
              <a:rPr lang="tr-TR" altLang="tr-TR" dirty="0" smtClean="0"/>
              <a:t> artışı,</a:t>
            </a:r>
          </a:p>
          <a:p>
            <a:pPr eaLnBrk="1" hangingPunct="1"/>
            <a:r>
              <a:rPr lang="tr-TR" altLang="tr-TR" dirty="0" smtClean="0"/>
              <a:t>anti-insülin antikorları, kronik böbrek hastalığı)</a:t>
            </a:r>
          </a:p>
          <a:p>
            <a:pPr eaLnBrk="1" hangingPunct="1"/>
            <a:r>
              <a:rPr lang="tr-TR" altLang="tr-TR" dirty="0" smtClean="0"/>
              <a:t>¥¥ İnsülin duyarlılığının artması (</a:t>
            </a:r>
            <a:r>
              <a:rPr lang="tr-TR" altLang="tr-TR" dirty="0" err="1" smtClean="0"/>
              <a:t>kontr-regülatuvar</a:t>
            </a:r>
            <a:r>
              <a:rPr lang="tr-TR" altLang="tr-TR" dirty="0" smtClean="0"/>
              <a:t> hormon yetersizliği, kilo kaybı, fizik</a:t>
            </a:r>
          </a:p>
          <a:p>
            <a:pPr eaLnBrk="1" hangingPunct="1"/>
            <a:r>
              <a:rPr lang="tr-TR" altLang="tr-TR" dirty="0" smtClean="0"/>
              <a:t>aktivite artışı, </a:t>
            </a:r>
            <a:r>
              <a:rPr lang="tr-TR" altLang="tr-TR" dirty="0" err="1" smtClean="0"/>
              <a:t>postpartum</a:t>
            </a:r>
            <a:r>
              <a:rPr lang="tr-TR" altLang="tr-TR" dirty="0" smtClean="0"/>
              <a:t> dönem, </a:t>
            </a:r>
            <a:r>
              <a:rPr lang="tr-TR" altLang="tr-TR" dirty="0" err="1" smtClean="0"/>
              <a:t>menstrüasyon</a:t>
            </a:r>
            <a:r>
              <a:rPr lang="tr-TR" altLang="tr-TR" dirty="0" smtClean="0"/>
              <a:t>)</a:t>
            </a:r>
          </a:p>
          <a:p>
            <a:pPr eaLnBrk="1" hangingPunct="1"/>
            <a:r>
              <a:rPr lang="tr-TR" altLang="tr-TR" dirty="0" smtClean="0"/>
              <a:t>¥¥ Yetersiz beslenme (geç/az öğün, </a:t>
            </a:r>
            <a:r>
              <a:rPr lang="tr-TR" altLang="tr-TR" dirty="0" err="1" smtClean="0"/>
              <a:t>anoreksiya</a:t>
            </a:r>
            <a:r>
              <a:rPr lang="tr-TR" altLang="tr-TR" dirty="0" smtClean="0"/>
              <a:t> </a:t>
            </a:r>
            <a:r>
              <a:rPr lang="tr-TR" altLang="tr-TR" dirty="0" err="1" smtClean="0"/>
              <a:t>nervosa</a:t>
            </a:r>
            <a:r>
              <a:rPr lang="tr-TR" altLang="tr-TR" dirty="0" smtClean="0"/>
              <a:t>, </a:t>
            </a:r>
            <a:r>
              <a:rPr lang="tr-TR" altLang="tr-TR" dirty="0" err="1" smtClean="0"/>
              <a:t>gastroparezi</a:t>
            </a:r>
            <a:r>
              <a:rPr lang="tr-TR" altLang="tr-TR" dirty="0" smtClean="0"/>
              <a:t>, </a:t>
            </a:r>
            <a:r>
              <a:rPr lang="tr-TR" altLang="tr-TR" dirty="0" err="1" smtClean="0"/>
              <a:t>laktasyon</a:t>
            </a:r>
            <a:r>
              <a:rPr lang="tr-TR" altLang="tr-TR" dirty="0" smtClean="0"/>
              <a:t> veya</a:t>
            </a:r>
          </a:p>
          <a:p>
            <a:pPr eaLnBrk="1" hangingPunct="1"/>
            <a:r>
              <a:rPr lang="tr-TR" altLang="tr-TR" dirty="0" smtClean="0"/>
              <a:t>egzersiz sırasında eksik beslenme)</a:t>
            </a:r>
          </a:p>
          <a:p>
            <a:pPr eaLnBrk="1" hangingPunct="1"/>
            <a:r>
              <a:rPr lang="tr-TR" altLang="tr-TR" dirty="0" smtClean="0"/>
              <a:t>¥¥ Alkol ve ilaç kullanımları (insülin </a:t>
            </a:r>
            <a:r>
              <a:rPr lang="tr-TR" altLang="tr-TR" dirty="0" err="1" smtClean="0"/>
              <a:t>sekresyonunu</a:t>
            </a:r>
            <a:r>
              <a:rPr lang="tr-TR" altLang="tr-TR" dirty="0" smtClean="0"/>
              <a:t> artıran OAD tedavisine başlanması ve/</a:t>
            </a:r>
          </a:p>
          <a:p>
            <a:pPr eaLnBrk="1" hangingPunct="1"/>
            <a:r>
              <a:rPr lang="tr-TR" altLang="tr-TR" dirty="0" smtClean="0"/>
              <a:t>veya insülin direncini azaltan </a:t>
            </a:r>
            <a:r>
              <a:rPr lang="tr-TR" altLang="tr-TR" dirty="0" err="1" smtClean="0"/>
              <a:t>OAD’lerin</a:t>
            </a:r>
            <a:r>
              <a:rPr lang="tr-TR" altLang="tr-TR" dirty="0" smtClean="0"/>
              <a:t> tedaviye eklenmesi, oral anti-diyabetik olmayan</a:t>
            </a:r>
          </a:p>
          <a:p>
            <a:pPr eaLnBrk="1" hangingPunct="1"/>
            <a:r>
              <a:rPr lang="tr-TR" altLang="tr-TR" dirty="0" smtClean="0"/>
              <a:t>ancak SU etkisini veya insülin salınımını artıran ilaçların kullanımı)</a:t>
            </a:r>
          </a:p>
        </p:txBody>
      </p:sp>
    </p:spTree>
    <p:extLst>
      <p:ext uri="{BB962C8B-B14F-4D97-AF65-F5344CB8AC3E}">
        <p14:creationId xmlns:p14="http://schemas.microsoft.com/office/powerpoint/2010/main" val="327939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İnsülin veya insülin </a:t>
            </a:r>
            <a:r>
              <a:rPr lang="tr-TR" dirty="0" err="1" smtClean="0"/>
              <a:t>sekretogog</a:t>
            </a:r>
            <a:r>
              <a:rPr lang="tr-TR" dirty="0" smtClean="0"/>
              <a:t> kullanan hastalarda ciddi hipoglisemi ile ilişkili risk</a:t>
            </a:r>
          </a:p>
          <a:p>
            <a:r>
              <a:rPr lang="tr-TR" dirty="0" smtClean="0"/>
              <a:t>faktörleri:</a:t>
            </a:r>
          </a:p>
          <a:p>
            <a:r>
              <a:rPr lang="tr-TR" dirty="0" smtClean="0"/>
              <a:t>¥¥ Ciddi hipoglisemi öyküsü</a:t>
            </a:r>
          </a:p>
          <a:p>
            <a:r>
              <a:rPr lang="tr-TR" dirty="0" smtClean="0"/>
              <a:t>¥¥ Halihazırda düşük A1C (&lt;%6)</a:t>
            </a:r>
          </a:p>
          <a:p>
            <a:r>
              <a:rPr lang="tr-TR" dirty="0" smtClean="0"/>
              <a:t>¥¥ Hipoglisemiden habersizlik</a:t>
            </a:r>
          </a:p>
          <a:p>
            <a:r>
              <a:rPr lang="tr-TR" dirty="0" smtClean="0"/>
              <a:t>¥¥ Uzun süreli insülin tedavisi</a:t>
            </a:r>
          </a:p>
          <a:p>
            <a:r>
              <a:rPr lang="tr-TR" dirty="0" smtClean="0"/>
              <a:t>¥¥ Otonom </a:t>
            </a:r>
            <a:r>
              <a:rPr lang="tr-TR" dirty="0" err="1" smtClean="0"/>
              <a:t>nöropati</a:t>
            </a:r>
            <a:endParaRPr lang="tr-TR" dirty="0" smtClean="0"/>
          </a:p>
          <a:p>
            <a:r>
              <a:rPr lang="tr-TR" dirty="0" smtClean="0"/>
              <a:t>¥¥ Kronik böbrek hastalığı</a:t>
            </a:r>
          </a:p>
          <a:p>
            <a:r>
              <a:rPr lang="tr-TR" dirty="0" smtClean="0"/>
              <a:t>¥¥ Düşük eğitim seviyesi, düşük gelir durumu</a:t>
            </a:r>
          </a:p>
          <a:p>
            <a:r>
              <a:rPr lang="tr-TR" dirty="0" smtClean="0"/>
              <a:t>¥¥ </a:t>
            </a:r>
            <a:r>
              <a:rPr lang="tr-TR" dirty="0" err="1" smtClean="0"/>
              <a:t>Nörobilişsel</a:t>
            </a:r>
            <a:r>
              <a:rPr lang="tr-TR" dirty="0" smtClean="0"/>
              <a:t> bozukluklar</a:t>
            </a:r>
          </a:p>
          <a:p>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12</a:t>
            </a:fld>
            <a:endParaRPr lang="tr-TR"/>
          </a:p>
        </p:txBody>
      </p:sp>
    </p:spTree>
    <p:extLst>
      <p:ext uri="{BB962C8B-B14F-4D97-AF65-F5344CB8AC3E}">
        <p14:creationId xmlns:p14="http://schemas.microsoft.com/office/powerpoint/2010/main" val="99793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370573-AD97-4846-8F91-749AD9CB4E9B}" type="slidenum">
              <a:rPr lang="tr-TR" altLang="tr-TR" sz="1200" smtClean="0"/>
              <a:pPr/>
              <a:t>13</a:t>
            </a:fld>
            <a:endParaRPr lang="tr-TR" altLang="tr-TR"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27577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1. Beyin: Psikolojik (kognitif fonksiyon bozukluğu, otomatizm, davranış veya kişilik</a:t>
            </a:r>
          </a:p>
          <a:p>
            <a:r>
              <a:rPr lang="tr-TR" sz="1200" b="0" i="0" u="none" strike="noStrike" kern="1200" baseline="0" dirty="0" smtClean="0">
                <a:solidFill>
                  <a:schemeClr val="tx1"/>
                </a:solidFill>
                <a:latin typeface="+mn-lt"/>
                <a:ea typeface="+mn-ea"/>
                <a:cs typeface="+mn-cs"/>
              </a:rPr>
              <a:t>bozuklukları) ve nörolojik (koma, </a:t>
            </a:r>
            <a:r>
              <a:rPr lang="tr-TR" sz="1200" b="0" i="0" u="none" strike="noStrike" kern="1200" baseline="0" dirty="0" err="1" smtClean="0">
                <a:solidFill>
                  <a:schemeClr val="tx1"/>
                </a:solidFill>
                <a:latin typeface="+mn-lt"/>
                <a:ea typeface="+mn-ea"/>
                <a:cs typeface="+mn-cs"/>
              </a:rPr>
              <a:t>konvulziyon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fokal</a:t>
            </a:r>
            <a:r>
              <a:rPr lang="tr-TR" sz="1200" b="0" i="0" u="none" strike="noStrike" kern="1200" baseline="0" dirty="0" smtClean="0">
                <a:solidFill>
                  <a:schemeClr val="tx1"/>
                </a:solidFill>
                <a:latin typeface="+mn-lt"/>
                <a:ea typeface="+mn-ea"/>
                <a:cs typeface="+mn-cs"/>
              </a:rPr>
              <a:t> tutulum, </a:t>
            </a:r>
            <a:r>
              <a:rPr lang="tr-TR" sz="1200" b="0" i="0" u="none" strike="noStrike" kern="1200" baseline="0" dirty="0" err="1" smtClean="0">
                <a:solidFill>
                  <a:schemeClr val="tx1"/>
                </a:solidFill>
                <a:latin typeface="+mn-lt"/>
                <a:ea typeface="+mn-ea"/>
                <a:cs typeface="+mn-cs"/>
              </a:rPr>
              <a:t>hemipleji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ataksi</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err="1" smtClean="0">
                <a:solidFill>
                  <a:schemeClr val="tx1"/>
                </a:solidFill>
                <a:latin typeface="+mn-lt"/>
                <a:ea typeface="+mn-ea"/>
                <a:cs typeface="+mn-cs"/>
              </a:rPr>
              <a:t>koreoatetoz</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dekortikasyon</a:t>
            </a:r>
            <a:r>
              <a:rPr lang="tr-TR" sz="1200" b="0" i="0" u="none" strike="noStrike" kern="1200" baseline="0" dirty="0" smtClean="0">
                <a:solidFill>
                  <a:schemeClr val="tx1"/>
                </a:solidFill>
                <a:latin typeface="+mn-lt"/>
                <a:ea typeface="+mn-ea"/>
                <a:cs typeface="+mn-cs"/>
              </a:rPr>
              <a:t>) bozukluklar</a:t>
            </a:r>
          </a:p>
          <a:p>
            <a:r>
              <a:rPr lang="tr-TR" sz="1200" b="0" i="0" u="none" strike="noStrike" kern="1200" baseline="0" dirty="0" smtClean="0">
                <a:solidFill>
                  <a:schemeClr val="tx1"/>
                </a:solidFill>
                <a:latin typeface="+mn-lt"/>
                <a:ea typeface="+mn-ea"/>
                <a:cs typeface="+mn-cs"/>
              </a:rPr>
              <a:t>2. Kalp: </a:t>
            </a:r>
            <a:r>
              <a:rPr lang="tr-TR" sz="1200" b="0" i="0" u="none" strike="noStrike" kern="1200" baseline="0" dirty="0" err="1" smtClean="0">
                <a:solidFill>
                  <a:schemeClr val="tx1"/>
                </a:solidFill>
                <a:latin typeface="+mn-lt"/>
                <a:ea typeface="+mn-ea"/>
                <a:cs typeface="+mn-cs"/>
              </a:rPr>
              <a:t>Miyokard</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infarktüsü</a:t>
            </a:r>
            <a:r>
              <a:rPr lang="tr-TR" sz="1200" b="0" i="0" u="none" strike="noStrike" kern="1200" baseline="0" dirty="0" smtClean="0">
                <a:solidFill>
                  <a:schemeClr val="tx1"/>
                </a:solidFill>
                <a:latin typeface="+mn-lt"/>
                <a:ea typeface="+mn-ea"/>
                <a:cs typeface="+mn-cs"/>
              </a:rPr>
              <a:t>, aritmiler</a:t>
            </a:r>
          </a:p>
          <a:p>
            <a:r>
              <a:rPr lang="tr-TR" sz="1200" b="0" i="0" u="none" strike="noStrike" kern="1200" baseline="0" dirty="0" smtClean="0">
                <a:solidFill>
                  <a:schemeClr val="tx1"/>
                </a:solidFill>
                <a:latin typeface="+mn-lt"/>
                <a:ea typeface="+mn-ea"/>
                <a:cs typeface="+mn-cs"/>
              </a:rPr>
              <a:t>3. Göz: </a:t>
            </a:r>
            <a:r>
              <a:rPr lang="tr-TR" sz="1200" b="0" i="0" u="none" strike="noStrike" kern="1200" baseline="0" dirty="0" err="1" smtClean="0">
                <a:solidFill>
                  <a:schemeClr val="tx1"/>
                </a:solidFill>
                <a:latin typeface="+mn-lt"/>
                <a:ea typeface="+mn-ea"/>
                <a:cs typeface="+mn-cs"/>
              </a:rPr>
              <a:t>Vitrea</a:t>
            </a:r>
            <a:r>
              <a:rPr lang="tr-TR" sz="1200" b="0" i="0" u="none" strike="noStrike" kern="1200" baseline="0" dirty="0" smtClean="0">
                <a:solidFill>
                  <a:schemeClr val="tx1"/>
                </a:solidFill>
                <a:latin typeface="+mn-lt"/>
                <a:ea typeface="+mn-ea"/>
                <a:cs typeface="+mn-cs"/>
              </a:rPr>
              <a:t> kanaması, </a:t>
            </a:r>
            <a:r>
              <a:rPr lang="tr-TR" sz="1200" b="0" i="0" u="none" strike="noStrike" kern="1200" baseline="0" dirty="0" err="1" smtClean="0">
                <a:solidFill>
                  <a:schemeClr val="tx1"/>
                </a:solidFill>
                <a:latin typeface="+mn-lt"/>
                <a:ea typeface="+mn-ea"/>
                <a:cs typeface="+mn-cs"/>
              </a:rPr>
              <a:t>proliferatif</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retinopatide</a:t>
            </a:r>
            <a:r>
              <a:rPr lang="tr-TR" sz="1200" b="0" i="0" u="none" strike="noStrike" kern="1200" baseline="0" dirty="0" smtClean="0">
                <a:solidFill>
                  <a:schemeClr val="tx1"/>
                </a:solidFill>
                <a:latin typeface="+mn-lt"/>
                <a:ea typeface="+mn-ea"/>
                <a:cs typeface="+mn-cs"/>
              </a:rPr>
              <a:t> ağırlaşma</a:t>
            </a:r>
          </a:p>
          <a:p>
            <a:r>
              <a:rPr lang="tr-TR" sz="1200" b="0" i="0" u="none" strike="noStrike" kern="1200" baseline="0" dirty="0" smtClean="0">
                <a:solidFill>
                  <a:schemeClr val="tx1"/>
                </a:solidFill>
                <a:latin typeface="+mn-lt"/>
                <a:ea typeface="+mn-ea"/>
                <a:cs typeface="+mn-cs"/>
              </a:rPr>
              <a:t>4. Diğer: Trafik, ev veya iş kazaları, </a:t>
            </a:r>
            <a:r>
              <a:rPr lang="tr-TR" sz="1200" b="0" i="0" u="none" strike="noStrike" kern="1200" baseline="0" dirty="0" err="1" smtClean="0">
                <a:solidFill>
                  <a:schemeClr val="tx1"/>
                </a:solidFill>
                <a:latin typeface="+mn-lt"/>
                <a:ea typeface="+mn-ea"/>
                <a:cs typeface="+mn-cs"/>
              </a:rPr>
              <a:t>hipotermi</a:t>
            </a:r>
            <a:endParaRPr lang="tr-TR" dirty="0"/>
          </a:p>
        </p:txBody>
      </p:sp>
      <p:sp>
        <p:nvSpPr>
          <p:cNvPr id="4" name="Slayt Numarası Yer Tutucusu 3"/>
          <p:cNvSpPr>
            <a:spLocks noGrp="1"/>
          </p:cNvSpPr>
          <p:nvPr>
            <p:ph type="sldNum" sz="quarter" idx="10"/>
          </p:nvPr>
        </p:nvSpPr>
        <p:spPr/>
        <p:txBody>
          <a:bodyPr/>
          <a:lstStyle/>
          <a:p>
            <a:fld id="{CFBF0B65-2DB7-4F45-A792-CA054326ACEA}" type="slidenum">
              <a:rPr lang="tr-TR" smtClean="0"/>
              <a:t>15</a:t>
            </a:fld>
            <a:endParaRPr lang="tr-TR"/>
          </a:p>
        </p:txBody>
      </p:sp>
    </p:spTree>
    <p:extLst>
      <p:ext uri="{BB962C8B-B14F-4D97-AF65-F5344CB8AC3E}">
        <p14:creationId xmlns:p14="http://schemas.microsoft.com/office/powerpoint/2010/main" val="274353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5A54036-E778-4BA4-BEA3-55CE603154A6}" type="datetimeFigureOut">
              <a:rPr lang="tr-TR" smtClean="0"/>
              <a:t>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45035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A54036-E778-4BA4-BEA3-55CE603154A6}" type="datetimeFigureOut">
              <a:rPr lang="tr-TR" smtClean="0"/>
              <a:t>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11319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A54036-E778-4BA4-BEA3-55CE603154A6}" type="datetimeFigureOut">
              <a:rPr lang="tr-TR" smtClean="0"/>
              <a:t>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173119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Çevrimiçi Resim Yer Tutucusu 3"/>
          <p:cNvSpPr>
            <a:spLocks noGrp="1"/>
          </p:cNvSpPr>
          <p:nvPr>
            <p:ph type="clipArt" sz="half" idx="2"/>
          </p:nvPr>
        </p:nvSpPr>
        <p:spPr>
          <a:xfrm>
            <a:off x="6197600" y="1981200"/>
            <a:ext cx="5080000" cy="4114800"/>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pPr>
              <a:defRPr/>
            </a:pPr>
            <a:fld id="{AED79DB2-1A38-41A1-A153-C1910F929122}" type="slidenum">
              <a:rPr lang="tr-TR" altLang="tr-TR"/>
              <a:pPr>
                <a:defRPr/>
              </a:pPr>
              <a:t>‹#›</a:t>
            </a:fld>
            <a:endParaRPr lang="tr-TR" altLang="tr-TR"/>
          </a:p>
        </p:txBody>
      </p:sp>
    </p:spTree>
    <p:extLst>
      <p:ext uri="{BB962C8B-B14F-4D97-AF65-F5344CB8AC3E}">
        <p14:creationId xmlns:p14="http://schemas.microsoft.com/office/powerpoint/2010/main" val="4251655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C67D42-327A-4644-AF85-9E8F3ED02A92}"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88249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3EF820-4C77-4095-89B9-E363DFB06245}"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827868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E4D44-7DB1-424B-907D-051AD4C3A40A}"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66435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EA0CB8-9EFD-4DF8-AAFA-09D29AC2A567}"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93661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37E211-7216-465A-A85D-34AFCB0E50C7}"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95492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13E126-419C-49BC-BB51-F1DB24B268F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747564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02E29C6-3FC1-43F2-9BE2-761BC83676E2}"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90034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A54036-E778-4BA4-BEA3-55CE603154A6}" type="datetimeFigureOut">
              <a:rPr lang="tr-TR" smtClean="0"/>
              <a:t>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326453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3D3BEC-26CF-4393-B13B-3349F5014EDD}"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16653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82FEF7-F314-4DB9-87D0-D9464B7F4773}"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442084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F3EBDE-7631-4B3D-832A-98D47BA631C6}"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206767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609600"/>
            <a:ext cx="2590800" cy="5486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609600"/>
            <a:ext cx="7569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9E5827-9E90-4095-BAE0-53FB2E8E0F90}"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3925958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Çevrimiçi Resim Yer Tutucusu 3"/>
          <p:cNvSpPr>
            <a:spLocks noGrp="1"/>
          </p:cNvSpPr>
          <p:nvPr>
            <p:ph type="clipArt" sz="half" idx="2"/>
          </p:nvPr>
        </p:nvSpPr>
        <p:spPr>
          <a:xfrm>
            <a:off x="6197600" y="1981200"/>
            <a:ext cx="5080000" cy="4114800"/>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D79DB2-1A38-41A1-A153-C1910F929122}" type="slidenum">
              <a:rPr lang="tr-TR" altLang="tr-TR">
                <a:solidFill>
                  <a:srgbClr val="000000"/>
                </a:solidFill>
              </a:rPr>
              <a:pPr>
                <a:defRPr/>
              </a:pPr>
              <a:t>‹#›</a:t>
            </a:fld>
            <a:endParaRPr lang="tr-TR" altLang="tr-TR">
              <a:solidFill>
                <a:srgbClr val="000000"/>
              </a:solidFill>
            </a:endParaRPr>
          </a:p>
        </p:txBody>
      </p:sp>
    </p:spTree>
    <p:extLst>
      <p:ext uri="{BB962C8B-B14F-4D97-AF65-F5344CB8AC3E}">
        <p14:creationId xmlns:p14="http://schemas.microsoft.com/office/powerpoint/2010/main" val="183471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5A54036-E778-4BA4-BEA3-55CE603154A6}" type="datetimeFigureOut">
              <a:rPr lang="tr-TR" smtClean="0"/>
              <a:t>4.02.2022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123854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5A54036-E778-4BA4-BEA3-55CE603154A6}" type="datetimeFigureOut">
              <a:rPr lang="tr-TR" smtClean="0"/>
              <a:t>4.02.2022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121456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A54036-E778-4BA4-BEA3-55CE603154A6}" type="datetimeFigureOut">
              <a:rPr lang="tr-TR" smtClean="0"/>
              <a:t>4.02.2022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301974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A54036-E778-4BA4-BEA3-55CE603154A6}" type="datetimeFigureOut">
              <a:rPr lang="tr-TR" smtClean="0"/>
              <a:t>4.02.2022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11650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A54036-E778-4BA4-BEA3-55CE603154A6}" type="datetimeFigureOut">
              <a:rPr lang="tr-TR" smtClean="0"/>
              <a:t>4.02.2022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342961662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5A54036-E778-4BA4-BEA3-55CE603154A6}" type="datetimeFigureOut">
              <a:rPr lang="tr-TR" smtClean="0"/>
              <a:t>4.02.2022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74191826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5A54036-E778-4BA4-BEA3-55CE603154A6}" type="datetimeFigureOut">
              <a:rPr lang="tr-TR" smtClean="0"/>
              <a:t>4.02.2022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6C21A4-DCEF-4E6F-B345-A2734001C1F9}" type="slidenum">
              <a:rPr lang="tr-TR" smtClean="0"/>
              <a:t>‹#›</a:t>
            </a:fld>
            <a:endParaRPr lang="tr-TR"/>
          </a:p>
        </p:txBody>
      </p:sp>
    </p:spTree>
    <p:extLst>
      <p:ext uri="{BB962C8B-B14F-4D97-AF65-F5344CB8AC3E}">
        <p14:creationId xmlns:p14="http://schemas.microsoft.com/office/powerpoint/2010/main" val="5751703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54036-E778-4BA4-BEA3-55CE603154A6}" type="datetimeFigureOut">
              <a:rPr lang="tr-TR" smtClean="0"/>
              <a:t>4.02.2022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C21A4-DCEF-4E6F-B345-A2734001C1F9}" type="slidenum">
              <a:rPr lang="tr-TR" smtClean="0"/>
              <a:t>‹#›</a:t>
            </a:fld>
            <a:endParaRPr lang="tr-TR"/>
          </a:p>
        </p:txBody>
      </p:sp>
    </p:spTree>
    <p:extLst>
      <p:ext uri="{BB962C8B-B14F-4D97-AF65-F5344CB8AC3E}">
        <p14:creationId xmlns:p14="http://schemas.microsoft.com/office/powerpoint/2010/main" val="319613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tr-TR" altLang="tr-TR">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tr-TR" altLang="tr-TR">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C9F5D1E-9BB8-4C9C-9BFE-B3F7D4B439FF}" type="slidenum">
              <a:rPr lang="tr-TR" altLang="tr-TR">
                <a:solidFill>
                  <a:srgbClr val="000000"/>
                </a:solidFill>
              </a:rPr>
              <a:pPr fontAlgn="base">
                <a:spcBef>
                  <a:spcPct val="0"/>
                </a:spcBef>
                <a:spcAft>
                  <a:spcPct val="0"/>
                </a:spcAft>
                <a:defRPr/>
              </a:pPr>
              <a:t>‹#›</a:t>
            </a:fld>
            <a:endParaRPr lang="tr-TR" altLang="tr-TR">
              <a:solidFill>
                <a:srgbClr val="000000"/>
              </a:solidFill>
            </a:endParaRPr>
          </a:p>
        </p:txBody>
      </p:sp>
    </p:spTree>
    <p:extLst>
      <p:ext uri="{BB962C8B-B14F-4D97-AF65-F5344CB8AC3E}">
        <p14:creationId xmlns:p14="http://schemas.microsoft.com/office/powerpoint/2010/main" val="328946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hyperlink" Target="http://www.hipokrat.org/hnet/menu/saglik/saglikdal/hormon/diabetsiz3.jpg" TargetMode="External"/><Relationship Id="rId4" Type="http://schemas.openxmlformats.org/officeDocument/2006/relationships/image" Target="../media/image8.jpeg"/><Relationship Id="rId5" Type="http://schemas.openxmlformats.org/officeDocument/2006/relationships/image" Target="http://images.google.com.tr/images?q=tbn:K2sDZf6ax08C:www.saglikspor.org/atletizm/kosu.gif" TargetMode="External"/><Relationship Id="rId6" Type="http://schemas.openxmlformats.org/officeDocument/2006/relationships/image" Target="../media/image9.jpeg"/><Relationship Id="rId7" Type="http://schemas.openxmlformats.org/officeDocument/2006/relationships/image" Target="http://www.hipokrat.org/hnet/menu/saglik/saglikdal/hormon/diabetsiz3.jpg"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8.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http://www.drderya.com/resimler/diabetsiz4.jpg"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11754" y="489826"/>
            <a:ext cx="9144000" cy="2387600"/>
          </a:xfrm>
        </p:spPr>
        <p:txBody>
          <a:bodyPr>
            <a:normAutofit fontScale="90000"/>
          </a:bodyPr>
          <a:lstStyle/>
          <a:p>
            <a:r>
              <a:rPr lang="tr-TR" sz="4400" dirty="0" smtClean="0">
                <a:solidFill>
                  <a:srgbClr val="FF0000"/>
                </a:solidFill>
                <a:latin typeface="Comic Sans MS" panose="030F0702030302020204" pitchFamily="66" charset="0"/>
              </a:rPr>
              <a:t>Hipoglisemi</a:t>
            </a:r>
            <a:br>
              <a:rPr lang="tr-TR" sz="4400" dirty="0" smtClean="0">
                <a:solidFill>
                  <a:srgbClr val="FF0000"/>
                </a:solidFill>
                <a:latin typeface="Comic Sans MS" panose="030F0702030302020204" pitchFamily="66" charset="0"/>
              </a:rPr>
            </a:br>
            <a:r>
              <a:rPr lang="tr-TR" sz="4400" dirty="0" smtClean="0">
                <a:solidFill>
                  <a:srgbClr val="FF0000"/>
                </a:solidFill>
                <a:latin typeface="Comic Sans MS" panose="030F0702030302020204" pitchFamily="66" charset="0"/>
              </a:rPr>
              <a:t/>
            </a:r>
            <a:br>
              <a:rPr lang="tr-TR" sz="4400" dirty="0" smtClean="0">
                <a:solidFill>
                  <a:srgbClr val="FF0000"/>
                </a:solidFill>
                <a:latin typeface="Comic Sans MS" panose="030F0702030302020204" pitchFamily="66" charset="0"/>
              </a:rPr>
            </a:br>
            <a:r>
              <a:rPr lang="tr-TR" sz="4400" dirty="0" smtClean="0">
                <a:solidFill>
                  <a:srgbClr val="FF0000"/>
                </a:solidFill>
                <a:latin typeface="Comic Sans MS" panose="030F0702030302020204" pitchFamily="66" charset="0"/>
              </a:rPr>
              <a:t>-Yaşlılarda Yeni Hedefler-</a:t>
            </a:r>
            <a:br>
              <a:rPr lang="tr-TR" sz="4400" dirty="0" smtClean="0">
                <a:solidFill>
                  <a:srgbClr val="FF0000"/>
                </a:solidFill>
                <a:latin typeface="Comic Sans MS" panose="030F0702030302020204" pitchFamily="66" charset="0"/>
              </a:rPr>
            </a:br>
            <a:r>
              <a:rPr lang="tr-TR" sz="4400" dirty="0" smtClean="0">
                <a:solidFill>
                  <a:srgbClr val="FF0000"/>
                </a:solidFill>
                <a:latin typeface="Comic Sans MS" panose="030F0702030302020204" pitchFamily="66" charset="0"/>
              </a:rPr>
              <a:t/>
            </a:r>
            <a:br>
              <a:rPr lang="tr-TR" sz="4400" dirty="0" smtClean="0">
                <a:solidFill>
                  <a:srgbClr val="FF0000"/>
                </a:solidFill>
                <a:latin typeface="Comic Sans MS" panose="030F0702030302020204" pitchFamily="66" charset="0"/>
              </a:rPr>
            </a:br>
            <a:r>
              <a:rPr lang="tr-TR" sz="2800" dirty="0" smtClean="0">
                <a:latin typeface="Comic Sans MS" panose="030F0702030302020204" pitchFamily="66" charset="0"/>
              </a:rPr>
              <a:t>19/10/2019</a:t>
            </a:r>
            <a:endParaRPr lang="tr-TR" sz="2800" dirty="0">
              <a:latin typeface="Comic Sans MS" panose="030F0702030302020204" pitchFamily="66" charset="0"/>
            </a:endParaRPr>
          </a:p>
        </p:txBody>
      </p:sp>
      <p:sp>
        <p:nvSpPr>
          <p:cNvPr id="3" name="Alt Başlık 2"/>
          <p:cNvSpPr>
            <a:spLocks noGrp="1"/>
          </p:cNvSpPr>
          <p:nvPr>
            <p:ph type="subTitle" idx="1"/>
          </p:nvPr>
        </p:nvSpPr>
        <p:spPr>
          <a:xfrm>
            <a:off x="1511754" y="2978232"/>
            <a:ext cx="9144000" cy="1655762"/>
          </a:xfrm>
        </p:spPr>
        <p:txBody>
          <a:bodyPr>
            <a:normAutofit/>
          </a:bodyPr>
          <a:lstStyle/>
          <a:p>
            <a:r>
              <a:rPr lang="tr-TR" sz="2000" dirty="0">
                <a:solidFill>
                  <a:schemeClr val="accent1"/>
                </a:solidFill>
                <a:latin typeface="Comic Sans MS" panose="030F0702030302020204" pitchFamily="66" charset="0"/>
              </a:rPr>
              <a:t>Dr. Cüneyd Anıl</a:t>
            </a:r>
          </a:p>
          <a:p>
            <a:r>
              <a:rPr lang="tr-TR" sz="2000" dirty="0">
                <a:solidFill>
                  <a:schemeClr val="accent1"/>
                </a:solidFill>
                <a:latin typeface="Comic Sans MS" panose="030F0702030302020204" pitchFamily="66" charset="0"/>
              </a:rPr>
              <a:t>Güven Çayyolu Tıp Merkezi</a:t>
            </a:r>
          </a:p>
          <a:p>
            <a:r>
              <a:rPr lang="tr-TR" sz="2000" dirty="0">
                <a:solidFill>
                  <a:schemeClr val="accent1"/>
                </a:solidFill>
                <a:latin typeface="Comic Sans MS" panose="030F0702030302020204" pitchFamily="66" charset="0"/>
              </a:rPr>
              <a:t>Endokrinoloji ve Metabolizma Bölümü</a:t>
            </a:r>
          </a:p>
        </p:txBody>
      </p:sp>
      <p:pic>
        <p:nvPicPr>
          <p:cNvPr id="5" name="Picture 8" descr="güven sağlı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l="191" b="12462"/>
          <a:stretch>
            <a:fillRect/>
          </a:stretch>
        </p:blipFill>
        <p:spPr bwMode="auto">
          <a:xfrm>
            <a:off x="2914650" y="4439444"/>
            <a:ext cx="58943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a:stretch>
            <a:fillRect/>
          </a:stretch>
        </p:blipFill>
        <p:spPr>
          <a:xfrm>
            <a:off x="8809037" y="2201944"/>
            <a:ext cx="2952750" cy="1552575"/>
          </a:xfrm>
          <a:prstGeom prst="rect">
            <a:avLst/>
          </a:prstGeom>
        </p:spPr>
      </p:pic>
      <p:pic>
        <p:nvPicPr>
          <p:cNvPr id="7" name="Resim 6"/>
          <p:cNvPicPr>
            <a:picLocks noChangeAspect="1"/>
          </p:cNvPicPr>
          <p:nvPr/>
        </p:nvPicPr>
        <p:blipFill>
          <a:blip r:embed="rId4"/>
          <a:stretch>
            <a:fillRect/>
          </a:stretch>
        </p:blipFill>
        <p:spPr>
          <a:xfrm>
            <a:off x="405721" y="2087644"/>
            <a:ext cx="2752725" cy="1666875"/>
          </a:xfrm>
          <a:prstGeom prst="rect">
            <a:avLst/>
          </a:prstGeom>
        </p:spPr>
      </p:pic>
    </p:spTree>
    <p:extLst>
      <p:ext uri="{BB962C8B-B14F-4D97-AF65-F5344CB8AC3E}">
        <p14:creationId xmlns:p14="http://schemas.microsoft.com/office/powerpoint/2010/main" val="443189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Hipoglisemi Sınıflandırması</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659631" y="2248337"/>
            <a:ext cx="10994105" cy="2887868"/>
          </a:xfrm>
          <a:prstGeom prst="rect">
            <a:avLst/>
          </a:prstGeom>
        </p:spPr>
      </p:pic>
    </p:spTree>
    <p:extLst>
      <p:ext uri="{BB962C8B-B14F-4D97-AF65-F5344CB8AC3E}">
        <p14:creationId xmlns:p14="http://schemas.microsoft.com/office/powerpoint/2010/main" val="6665647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041526" y="220664"/>
            <a:ext cx="8596313" cy="2141537"/>
          </a:xfrm>
        </p:spPr>
        <p:txBody>
          <a:bodyPr/>
          <a:lstStyle/>
          <a:p>
            <a:pPr eaLnBrk="1" hangingPunct="1"/>
            <a:r>
              <a:rPr lang="tr-TR" altLang="tr-TR" b="1" smtClean="0">
                <a:solidFill>
                  <a:srgbClr val="AD4B37"/>
                </a:solidFill>
                <a:latin typeface="Comic Sans MS" panose="030F0702030302020204" pitchFamily="66" charset="0"/>
              </a:rPr>
              <a:t>Hipoglisemi Nedenleri</a:t>
            </a:r>
            <a:r>
              <a:rPr lang="tr-TR" altLang="tr-TR" b="1" smtClean="0">
                <a:solidFill>
                  <a:srgbClr val="000000"/>
                </a:solidFill>
                <a:latin typeface="Comic Sans MS" panose="030F0702030302020204" pitchFamily="66" charset="0"/>
              </a:rPr>
              <a:t> </a:t>
            </a:r>
            <a:r>
              <a:rPr lang="tr-TR" altLang="tr-TR" smtClean="0">
                <a:solidFill>
                  <a:srgbClr val="000000"/>
                </a:solidFill>
                <a:latin typeface="Comic Sans MS" panose="030F0702030302020204" pitchFamily="66" charset="0"/>
              </a:rPr>
              <a:t/>
            </a:r>
            <a:br>
              <a:rPr lang="tr-TR" altLang="tr-TR" smtClean="0">
                <a:solidFill>
                  <a:srgbClr val="000000"/>
                </a:solidFill>
                <a:latin typeface="Comic Sans MS" panose="030F0702030302020204" pitchFamily="66" charset="0"/>
              </a:rPr>
            </a:br>
            <a:endParaRPr lang="tr-TR" altLang="tr-TR" smtClean="0">
              <a:solidFill>
                <a:srgbClr val="000000"/>
              </a:solidFill>
              <a:latin typeface="Comic Sans MS" panose="030F0702030302020204" pitchFamily="66" charset="0"/>
            </a:endParaRPr>
          </a:p>
        </p:txBody>
      </p:sp>
      <p:sp>
        <p:nvSpPr>
          <p:cNvPr id="135171" name="Rectangle 3"/>
          <p:cNvSpPr>
            <a:spLocks noGrp="1" noChangeArrowheads="1"/>
          </p:cNvSpPr>
          <p:nvPr>
            <p:ph type="body" sz="half" idx="1"/>
          </p:nvPr>
        </p:nvSpPr>
        <p:spPr>
          <a:xfrm>
            <a:off x="1524000" y="1981200"/>
            <a:ext cx="5638800" cy="4114800"/>
          </a:xfrm>
        </p:spPr>
        <p:txBody>
          <a:bodyPr/>
          <a:lstStyle/>
          <a:p>
            <a:pPr eaLnBrk="1" hangingPunct="1"/>
            <a:r>
              <a:rPr lang="tr-TR" altLang="tr-TR">
                <a:solidFill>
                  <a:srgbClr val="723AC4"/>
                </a:solidFill>
                <a:latin typeface="Comic Sans MS" panose="030F0702030302020204" pitchFamily="66" charset="0"/>
              </a:rPr>
              <a:t>İnsülin veya OAD dozlarının fazla uygulanması</a:t>
            </a:r>
          </a:p>
          <a:p>
            <a:pPr eaLnBrk="1" hangingPunct="1"/>
            <a:r>
              <a:rPr lang="tr-TR" altLang="tr-TR">
                <a:solidFill>
                  <a:srgbClr val="723AC4"/>
                </a:solidFill>
                <a:latin typeface="Comic Sans MS" panose="030F0702030302020204" pitchFamily="66" charset="0"/>
              </a:rPr>
              <a:t>Öğünlerin yeterince veya hiç alınmaması </a:t>
            </a:r>
          </a:p>
          <a:p>
            <a:pPr eaLnBrk="1" hangingPunct="1"/>
            <a:r>
              <a:rPr lang="tr-TR" altLang="tr-TR">
                <a:solidFill>
                  <a:srgbClr val="723AC4"/>
                </a:solidFill>
                <a:latin typeface="Comic Sans MS" panose="030F0702030302020204" pitchFamily="66" charset="0"/>
              </a:rPr>
              <a:t>Aşırı egzersiz  </a:t>
            </a:r>
          </a:p>
          <a:p>
            <a:pPr eaLnBrk="1" hangingPunct="1"/>
            <a:r>
              <a:rPr lang="tr-TR" altLang="tr-TR">
                <a:solidFill>
                  <a:srgbClr val="723AC4"/>
                </a:solidFill>
                <a:latin typeface="Comic Sans MS" panose="030F0702030302020204" pitchFamily="66" charset="0"/>
              </a:rPr>
              <a:t>İshal</a:t>
            </a:r>
          </a:p>
          <a:p>
            <a:pPr eaLnBrk="1" hangingPunct="1"/>
            <a:r>
              <a:rPr lang="tr-TR" altLang="tr-TR">
                <a:solidFill>
                  <a:srgbClr val="723AC4"/>
                </a:solidFill>
                <a:latin typeface="Comic Sans MS" panose="030F0702030302020204" pitchFamily="66" charset="0"/>
              </a:rPr>
              <a:t>Kusma</a:t>
            </a:r>
          </a:p>
          <a:p>
            <a:pPr eaLnBrk="1" hangingPunct="1"/>
            <a:r>
              <a:rPr lang="tr-TR" altLang="tr-TR">
                <a:solidFill>
                  <a:srgbClr val="723AC4"/>
                </a:solidFill>
                <a:latin typeface="Comic Sans MS" panose="030F0702030302020204" pitchFamily="66" charset="0"/>
              </a:rPr>
              <a:t>Alkol</a:t>
            </a:r>
          </a:p>
        </p:txBody>
      </p:sp>
      <p:sp>
        <p:nvSpPr>
          <p:cNvPr id="135172" name="Rectangle 4">
            <a:hlinkClick r:id="rId3"/>
          </p:cNvPr>
          <p:cNvSpPr>
            <a:spLocks noChangeArrowheads="1"/>
          </p:cNvSpPr>
          <p:nvPr/>
        </p:nvSpPr>
        <p:spPr bwMode="auto">
          <a:xfrm>
            <a:off x="5457825" y="2695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pic>
        <p:nvPicPr>
          <p:cNvPr id="135173" name="Picture 5" descr="http://images.google.com.tr/images?q=tbn:K2sDZf6ax08C:www.saglikspor.org/atletizm/kosu.gif">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153400" y="160020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http://www.hipokrat.org/hnet/menu/saglik/saglikdal/hormon/diabetsiz3.jpg">
            <a:hlinkClick r:id="rId3"/>
          </p:cNvPr>
          <p:cNvPicPr>
            <a:picLocks noGrp="1" noChangeAspect="1" noChangeArrowheads="1"/>
          </p:cNvPicPr>
          <p:nvPr>
            <p:ph type="clipArt" sz="half" idx="2"/>
          </p:nvPr>
        </p:nvPicPr>
        <p:blipFill>
          <a:blip r:embed="rId6" r:link="rId7">
            <a:extLst>
              <a:ext uri="{28A0092B-C50C-407E-A947-70E740481C1C}">
                <a14:useLocalDpi xmlns:a14="http://schemas.microsoft.com/office/drawing/2010/main" val="0"/>
              </a:ext>
            </a:extLst>
          </a:blip>
          <a:srcRect/>
          <a:stretch>
            <a:fillRect/>
          </a:stretch>
        </p:blipFill>
        <p:spPr>
          <a:xfrm>
            <a:off x="7467601" y="3276600"/>
            <a:ext cx="2398713" cy="281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9061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up)">
                                      <p:cBhvr>
                                        <p:cTn id="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pPr algn="ctr"/>
            <a:r>
              <a:rPr lang="tr-TR" dirty="0" smtClean="0">
                <a:solidFill>
                  <a:srgbClr val="FF0000"/>
                </a:solidFill>
                <a:latin typeface="Comic Sans MS" panose="030F0702030302020204" pitchFamily="66" charset="0"/>
              </a:rPr>
              <a:t>Ciddi hipoglisemi ile ilişkili </a:t>
            </a:r>
            <a:br>
              <a:rPr lang="tr-TR" dirty="0" smtClean="0">
                <a:solidFill>
                  <a:srgbClr val="FF0000"/>
                </a:solidFill>
                <a:latin typeface="Comic Sans MS" panose="030F0702030302020204" pitchFamily="66" charset="0"/>
              </a:rPr>
            </a:br>
            <a:r>
              <a:rPr lang="tr-TR" dirty="0" smtClean="0">
                <a:solidFill>
                  <a:srgbClr val="FF0000"/>
                </a:solidFill>
                <a:latin typeface="Comic Sans MS" panose="030F0702030302020204" pitchFamily="66" charset="0"/>
              </a:rPr>
              <a:t>risk faktörleri</a:t>
            </a:r>
            <a:endParaRPr lang="tr-TR" dirty="0">
              <a:solidFill>
                <a:srgbClr val="FF0000"/>
              </a:solidFill>
              <a:latin typeface="Comic Sans MS" panose="030F0702030302020204" pitchFamily="66" charset="0"/>
            </a:endParaRPr>
          </a:p>
        </p:txBody>
      </p:sp>
      <p:sp>
        <p:nvSpPr>
          <p:cNvPr id="6" name="İçerik Yer Tutucusu 5"/>
          <p:cNvSpPr>
            <a:spLocks noGrp="1"/>
          </p:cNvSpPr>
          <p:nvPr>
            <p:ph idx="1"/>
          </p:nvPr>
        </p:nvSpPr>
        <p:spPr/>
        <p:txBody>
          <a:bodyPr>
            <a:normAutofit lnSpcReduction="10000"/>
          </a:bodyPr>
          <a:lstStyle/>
          <a:p>
            <a:r>
              <a:rPr lang="tr-TR" dirty="0" smtClean="0">
                <a:latin typeface="Comic Sans MS" panose="030F0702030302020204" pitchFamily="66" charset="0"/>
              </a:rPr>
              <a:t>Ciddi hipoglisemi öyküsü</a:t>
            </a:r>
          </a:p>
          <a:p>
            <a:r>
              <a:rPr lang="tr-TR" dirty="0" smtClean="0">
                <a:latin typeface="Comic Sans MS" panose="030F0702030302020204" pitchFamily="66" charset="0"/>
              </a:rPr>
              <a:t>Düşük HbA1c (&lt;%6)</a:t>
            </a:r>
          </a:p>
          <a:p>
            <a:r>
              <a:rPr lang="tr-TR" dirty="0" smtClean="0">
                <a:latin typeface="Comic Sans MS" panose="030F0702030302020204" pitchFamily="66" charset="0"/>
              </a:rPr>
              <a:t>Hipoglisemiden habersizlik (hissetmeme)</a:t>
            </a:r>
          </a:p>
          <a:p>
            <a:r>
              <a:rPr lang="tr-TR" dirty="0" smtClean="0">
                <a:latin typeface="Comic Sans MS" panose="030F0702030302020204" pitchFamily="66" charset="0"/>
              </a:rPr>
              <a:t>Uzun süreli insülin tedavisi</a:t>
            </a:r>
          </a:p>
          <a:p>
            <a:r>
              <a:rPr lang="tr-TR" dirty="0" smtClean="0">
                <a:latin typeface="Comic Sans MS" panose="030F0702030302020204" pitchFamily="66" charset="0"/>
              </a:rPr>
              <a:t>Otonom </a:t>
            </a:r>
            <a:r>
              <a:rPr lang="tr-TR" dirty="0" err="1" smtClean="0">
                <a:latin typeface="Comic Sans MS" panose="030F0702030302020204" pitchFamily="66" charset="0"/>
              </a:rPr>
              <a:t>nöropati</a:t>
            </a:r>
            <a:endParaRPr lang="tr-TR" dirty="0" smtClean="0">
              <a:latin typeface="Comic Sans MS" panose="030F0702030302020204" pitchFamily="66" charset="0"/>
            </a:endParaRPr>
          </a:p>
          <a:p>
            <a:r>
              <a:rPr lang="tr-TR" dirty="0" smtClean="0">
                <a:latin typeface="Comic Sans MS" panose="030F0702030302020204" pitchFamily="66" charset="0"/>
              </a:rPr>
              <a:t>Kronik böbrek hastalığı</a:t>
            </a:r>
          </a:p>
          <a:p>
            <a:r>
              <a:rPr lang="tr-TR" dirty="0" smtClean="0">
                <a:latin typeface="Comic Sans MS" panose="030F0702030302020204" pitchFamily="66" charset="0"/>
              </a:rPr>
              <a:t>Düşük eğitim ve gelir düzeyi durumu</a:t>
            </a:r>
          </a:p>
          <a:p>
            <a:r>
              <a:rPr lang="tr-TR" dirty="0" err="1" smtClean="0">
                <a:latin typeface="Comic Sans MS" panose="030F0702030302020204" pitchFamily="66" charset="0"/>
              </a:rPr>
              <a:t>Nörobilişsel</a:t>
            </a:r>
            <a:r>
              <a:rPr lang="tr-TR" dirty="0" smtClean="0">
                <a:latin typeface="Comic Sans MS" panose="030F0702030302020204" pitchFamily="66" charset="0"/>
              </a:rPr>
              <a:t> bozukluklar</a:t>
            </a:r>
          </a:p>
          <a:p>
            <a:r>
              <a:rPr lang="tr-TR" b="1" dirty="0" smtClean="0">
                <a:solidFill>
                  <a:srgbClr val="FF0000"/>
                </a:solidFill>
                <a:latin typeface="Comic Sans MS" panose="030F0702030302020204" pitchFamily="66" charset="0"/>
              </a:rPr>
              <a:t>İleri yaş </a:t>
            </a:r>
            <a:r>
              <a:rPr lang="tr-TR" dirty="0" smtClean="0">
                <a:latin typeface="Comic Sans MS" panose="030F0702030302020204" pitchFamily="66" charset="0"/>
              </a:rPr>
              <a:t>/ Çocukluk dönemi / Gebelik</a:t>
            </a:r>
            <a:endParaRPr lang="tr-TR" dirty="0">
              <a:latin typeface="Comic Sans MS" panose="030F0702030302020204" pitchFamily="66" charset="0"/>
            </a:endParaRPr>
          </a:p>
        </p:txBody>
      </p:sp>
    </p:spTree>
    <p:extLst>
      <p:ext uri="{BB962C8B-B14F-4D97-AF65-F5344CB8AC3E}">
        <p14:creationId xmlns:p14="http://schemas.microsoft.com/office/powerpoint/2010/main" val="2686137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752600" y="-107950"/>
            <a:ext cx="8885238" cy="2393950"/>
          </a:xfrm>
        </p:spPr>
        <p:txBody>
          <a:bodyPr/>
          <a:lstStyle/>
          <a:p>
            <a:pPr eaLnBrk="1" hangingPunct="1"/>
            <a:r>
              <a:rPr lang="tr-TR" altLang="tr-TR" sz="4000" b="1">
                <a:solidFill>
                  <a:srgbClr val="AD4B37"/>
                </a:solidFill>
                <a:latin typeface="Comic Sans MS" panose="030F0702030302020204" pitchFamily="66" charset="0"/>
              </a:rPr>
              <a:t>Hipogliseminin Belirtileri Nelerdir?</a:t>
            </a:r>
            <a:r>
              <a:rPr lang="tr-TR" altLang="tr-TR" sz="4000">
                <a:solidFill>
                  <a:srgbClr val="000000"/>
                </a:solidFill>
                <a:latin typeface="Comic Sans MS" panose="030F0702030302020204" pitchFamily="66" charset="0"/>
              </a:rPr>
              <a:t/>
            </a:r>
            <a:br>
              <a:rPr lang="tr-TR" altLang="tr-TR" sz="4000">
                <a:solidFill>
                  <a:srgbClr val="000000"/>
                </a:solidFill>
                <a:latin typeface="Comic Sans MS" panose="030F0702030302020204" pitchFamily="66" charset="0"/>
              </a:rPr>
            </a:br>
            <a:endParaRPr lang="tr-TR" altLang="tr-TR" sz="4000">
              <a:solidFill>
                <a:srgbClr val="000000"/>
              </a:solidFill>
              <a:latin typeface="Comic Sans MS" panose="030F0702030302020204" pitchFamily="66" charset="0"/>
            </a:endParaRPr>
          </a:p>
        </p:txBody>
      </p:sp>
      <p:sp>
        <p:nvSpPr>
          <p:cNvPr id="137219" name="Rectangle 3"/>
          <p:cNvSpPr>
            <a:spLocks noGrp="1" noChangeArrowheads="1"/>
          </p:cNvSpPr>
          <p:nvPr>
            <p:ph type="body" sz="half" idx="1"/>
          </p:nvPr>
        </p:nvSpPr>
        <p:spPr>
          <a:xfrm>
            <a:off x="1752601" y="1981200"/>
            <a:ext cx="5711825" cy="4114800"/>
          </a:xfrm>
        </p:spPr>
        <p:txBody>
          <a:bodyPr/>
          <a:lstStyle/>
          <a:p>
            <a:pPr eaLnBrk="1" hangingPunct="1"/>
            <a:r>
              <a:rPr lang="tr-TR" altLang="tr-TR">
                <a:solidFill>
                  <a:srgbClr val="723AC4"/>
                </a:solidFill>
                <a:latin typeface="Comic Sans MS" panose="030F0702030302020204" pitchFamily="66" charset="0"/>
              </a:rPr>
              <a:t>2 gruptur:</a:t>
            </a:r>
          </a:p>
          <a:p>
            <a:pPr lvl="1" eaLnBrk="1" hangingPunct="1"/>
            <a:r>
              <a:rPr lang="tr-TR" altLang="tr-TR">
                <a:solidFill>
                  <a:srgbClr val="723AC4"/>
                </a:solidFill>
                <a:latin typeface="Comic Sans MS" panose="030F0702030302020204" pitchFamily="66" charset="0"/>
              </a:rPr>
              <a:t>Sinirlilik, Titreme, Yorgunluk,</a:t>
            </a:r>
            <a:br>
              <a:rPr lang="tr-TR" altLang="tr-TR">
                <a:solidFill>
                  <a:srgbClr val="723AC4"/>
                </a:solidFill>
                <a:latin typeface="Comic Sans MS" panose="030F0702030302020204" pitchFamily="66" charset="0"/>
              </a:rPr>
            </a:br>
            <a:r>
              <a:rPr lang="tr-TR" altLang="tr-TR">
                <a:solidFill>
                  <a:srgbClr val="723AC4"/>
                </a:solidFill>
                <a:latin typeface="Comic Sans MS" panose="030F0702030302020204" pitchFamily="66" charset="0"/>
              </a:rPr>
              <a:t>Açlık hissi, Soğuk terleme,</a:t>
            </a:r>
            <a:br>
              <a:rPr lang="tr-TR" altLang="tr-TR">
                <a:solidFill>
                  <a:srgbClr val="723AC4"/>
                </a:solidFill>
                <a:latin typeface="Comic Sans MS" panose="030F0702030302020204" pitchFamily="66" charset="0"/>
              </a:rPr>
            </a:br>
            <a:r>
              <a:rPr lang="tr-TR" altLang="tr-TR">
                <a:solidFill>
                  <a:srgbClr val="723AC4"/>
                </a:solidFill>
                <a:latin typeface="Comic Sans MS" panose="030F0702030302020204" pitchFamily="66" charset="0"/>
              </a:rPr>
              <a:t>Çarpıntı,</a:t>
            </a:r>
          </a:p>
          <a:p>
            <a:pPr lvl="1" eaLnBrk="1" hangingPunct="1"/>
            <a:r>
              <a:rPr lang="tr-TR" altLang="tr-TR">
                <a:solidFill>
                  <a:srgbClr val="FF0000"/>
                </a:solidFill>
                <a:latin typeface="Comic Sans MS" panose="030F0702030302020204" pitchFamily="66" charset="0"/>
              </a:rPr>
              <a:t>Baş ağrısı,</a:t>
            </a:r>
            <a:br>
              <a:rPr lang="tr-TR" altLang="tr-TR">
                <a:solidFill>
                  <a:srgbClr val="FF0000"/>
                </a:solidFill>
                <a:latin typeface="Comic Sans MS" panose="030F0702030302020204" pitchFamily="66" charset="0"/>
              </a:rPr>
            </a:br>
            <a:r>
              <a:rPr lang="tr-TR" altLang="tr-TR">
                <a:solidFill>
                  <a:srgbClr val="FF0000"/>
                </a:solidFill>
                <a:latin typeface="Comic Sans MS" panose="030F0702030302020204" pitchFamily="66" charset="0"/>
              </a:rPr>
              <a:t>Bulanık görme,</a:t>
            </a:r>
          </a:p>
          <a:p>
            <a:pPr lvl="1" eaLnBrk="1" hangingPunct="1">
              <a:buFontTx/>
              <a:buNone/>
            </a:pPr>
            <a:r>
              <a:rPr lang="tr-TR" altLang="tr-TR">
                <a:solidFill>
                  <a:srgbClr val="FF0000"/>
                </a:solidFill>
                <a:latin typeface="Comic Sans MS" panose="030F0702030302020204" pitchFamily="66" charset="0"/>
              </a:rPr>
              <a:t>   Dikkatini toplayamama,</a:t>
            </a:r>
          </a:p>
          <a:p>
            <a:pPr lvl="1" eaLnBrk="1" hangingPunct="1">
              <a:buFontTx/>
              <a:buNone/>
            </a:pPr>
            <a:r>
              <a:rPr lang="tr-TR" altLang="tr-TR">
                <a:solidFill>
                  <a:srgbClr val="FF0000"/>
                </a:solidFill>
                <a:latin typeface="Comic Sans MS" panose="030F0702030302020204" pitchFamily="66" charset="0"/>
              </a:rPr>
              <a:t>   Bilinç bulanıklığı,</a:t>
            </a:r>
          </a:p>
          <a:p>
            <a:pPr lvl="1" eaLnBrk="1" hangingPunct="1">
              <a:buFontTx/>
              <a:buNone/>
            </a:pPr>
            <a:r>
              <a:rPr lang="tr-TR" altLang="tr-TR">
                <a:solidFill>
                  <a:srgbClr val="FF0000"/>
                </a:solidFill>
                <a:latin typeface="Comic Sans MS" panose="030F0702030302020204" pitchFamily="66" charset="0"/>
              </a:rPr>
              <a:t>   Koma</a:t>
            </a:r>
          </a:p>
        </p:txBody>
      </p:sp>
      <p:pic>
        <p:nvPicPr>
          <p:cNvPr id="32772" name="Picture 4" descr="GetMedia"/>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448550" y="2514601"/>
            <a:ext cx="2895600" cy="298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7221" name="Rectangle 5"/>
          <p:cNvSpPr>
            <a:spLocks noChangeArrowheads="1"/>
          </p:cNvSpPr>
          <p:nvPr/>
        </p:nvSpPr>
        <p:spPr bwMode="auto">
          <a:xfrm>
            <a:off x="5629275" y="29670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tr-TR" altLang="tr-TR" sz="2400"/>
          </a:p>
        </p:txBody>
      </p:sp>
    </p:spTree>
    <p:extLst>
      <p:ext uri="{BB962C8B-B14F-4D97-AF65-F5344CB8AC3E}">
        <p14:creationId xmlns:p14="http://schemas.microsoft.com/office/powerpoint/2010/main" val="2786424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up)">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199" y="375296"/>
            <a:ext cx="9877425" cy="6165654"/>
          </a:xfrm>
          <a:prstGeom prst="rect">
            <a:avLst/>
          </a:prstGeom>
        </p:spPr>
      </p:pic>
    </p:spTree>
    <p:extLst>
      <p:ext uri="{BB962C8B-B14F-4D97-AF65-F5344CB8AC3E}">
        <p14:creationId xmlns:p14="http://schemas.microsoft.com/office/powerpoint/2010/main" val="39723201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Hipoglisemi ataklarının sonuçları</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b="1" dirty="0" smtClean="0">
                <a:latin typeface="Comic Sans MS" panose="030F0702030302020204" pitchFamily="66" charset="0"/>
              </a:rPr>
              <a:t>Beyin</a:t>
            </a:r>
            <a:r>
              <a:rPr lang="tr-TR" dirty="0">
                <a:latin typeface="Comic Sans MS" panose="030F0702030302020204" pitchFamily="66" charset="0"/>
              </a:rPr>
              <a:t>: Psikolojik (kognitif fonksiyon bozukluğu, otomatizm, davranış veya </a:t>
            </a:r>
            <a:r>
              <a:rPr lang="tr-TR" dirty="0" smtClean="0">
                <a:latin typeface="Comic Sans MS" panose="030F0702030302020204" pitchFamily="66" charset="0"/>
              </a:rPr>
              <a:t>kişilik bozuklukları</a:t>
            </a:r>
            <a:r>
              <a:rPr lang="tr-TR" dirty="0">
                <a:latin typeface="Comic Sans MS" panose="030F0702030302020204" pitchFamily="66" charset="0"/>
              </a:rPr>
              <a:t>) ve nörolojik (koma, </a:t>
            </a:r>
            <a:r>
              <a:rPr lang="tr-TR" dirty="0" err="1">
                <a:latin typeface="Comic Sans MS" panose="030F0702030302020204" pitchFamily="66" charset="0"/>
              </a:rPr>
              <a:t>konvulziyon</a:t>
            </a:r>
            <a:r>
              <a:rPr lang="tr-TR" dirty="0">
                <a:latin typeface="Comic Sans MS" panose="030F0702030302020204" pitchFamily="66" charset="0"/>
              </a:rPr>
              <a:t>, </a:t>
            </a:r>
            <a:r>
              <a:rPr lang="tr-TR" dirty="0" err="1">
                <a:latin typeface="Comic Sans MS" panose="030F0702030302020204" pitchFamily="66" charset="0"/>
              </a:rPr>
              <a:t>fokal</a:t>
            </a:r>
            <a:r>
              <a:rPr lang="tr-TR" dirty="0">
                <a:latin typeface="Comic Sans MS" panose="030F0702030302020204" pitchFamily="66" charset="0"/>
              </a:rPr>
              <a:t> tutulum, </a:t>
            </a:r>
            <a:r>
              <a:rPr lang="tr-TR" dirty="0" err="1">
                <a:latin typeface="Comic Sans MS" panose="030F0702030302020204" pitchFamily="66" charset="0"/>
              </a:rPr>
              <a:t>hemipleji</a:t>
            </a:r>
            <a:r>
              <a:rPr lang="tr-TR" dirty="0">
                <a:latin typeface="Comic Sans MS" panose="030F0702030302020204" pitchFamily="66" charset="0"/>
              </a:rPr>
              <a:t>, </a:t>
            </a:r>
            <a:r>
              <a:rPr lang="tr-TR" dirty="0" err="1" smtClean="0">
                <a:latin typeface="Comic Sans MS" panose="030F0702030302020204" pitchFamily="66" charset="0"/>
              </a:rPr>
              <a:t>ataksi</a:t>
            </a:r>
            <a:r>
              <a:rPr lang="tr-TR" dirty="0" smtClean="0">
                <a:latin typeface="Comic Sans MS" panose="030F0702030302020204" pitchFamily="66" charset="0"/>
              </a:rPr>
              <a:t>, </a:t>
            </a:r>
            <a:r>
              <a:rPr lang="tr-TR" dirty="0" err="1" smtClean="0">
                <a:latin typeface="Comic Sans MS" panose="030F0702030302020204" pitchFamily="66" charset="0"/>
              </a:rPr>
              <a:t>koreoatetoz</a:t>
            </a:r>
            <a:r>
              <a:rPr lang="tr-TR" dirty="0">
                <a:latin typeface="Comic Sans MS" panose="030F0702030302020204" pitchFamily="66" charset="0"/>
              </a:rPr>
              <a:t>, </a:t>
            </a:r>
            <a:r>
              <a:rPr lang="tr-TR" dirty="0" err="1">
                <a:latin typeface="Comic Sans MS" panose="030F0702030302020204" pitchFamily="66" charset="0"/>
              </a:rPr>
              <a:t>dekortikasyon</a:t>
            </a:r>
            <a:r>
              <a:rPr lang="tr-TR" dirty="0">
                <a:latin typeface="Comic Sans MS" panose="030F0702030302020204" pitchFamily="66" charset="0"/>
              </a:rPr>
              <a:t>) bozukluklar</a:t>
            </a:r>
          </a:p>
          <a:p>
            <a:r>
              <a:rPr lang="tr-TR" b="1" dirty="0" smtClean="0">
                <a:latin typeface="Comic Sans MS" panose="030F0702030302020204" pitchFamily="66" charset="0"/>
              </a:rPr>
              <a:t>Kalp</a:t>
            </a:r>
            <a:r>
              <a:rPr lang="tr-TR" dirty="0">
                <a:latin typeface="Comic Sans MS" panose="030F0702030302020204" pitchFamily="66" charset="0"/>
              </a:rPr>
              <a:t>: </a:t>
            </a:r>
            <a:r>
              <a:rPr lang="tr-TR" dirty="0" err="1">
                <a:latin typeface="Comic Sans MS" panose="030F0702030302020204" pitchFamily="66" charset="0"/>
              </a:rPr>
              <a:t>Miyokard</a:t>
            </a:r>
            <a:r>
              <a:rPr lang="tr-TR" dirty="0">
                <a:latin typeface="Comic Sans MS" panose="030F0702030302020204" pitchFamily="66" charset="0"/>
              </a:rPr>
              <a:t> </a:t>
            </a:r>
            <a:r>
              <a:rPr lang="tr-TR" dirty="0" err="1">
                <a:latin typeface="Comic Sans MS" panose="030F0702030302020204" pitchFamily="66" charset="0"/>
              </a:rPr>
              <a:t>infarktüsü</a:t>
            </a:r>
            <a:r>
              <a:rPr lang="tr-TR" dirty="0">
                <a:latin typeface="Comic Sans MS" panose="030F0702030302020204" pitchFamily="66" charset="0"/>
              </a:rPr>
              <a:t>, aritmiler</a:t>
            </a:r>
          </a:p>
          <a:p>
            <a:r>
              <a:rPr lang="tr-TR" b="1" dirty="0" smtClean="0">
                <a:latin typeface="Comic Sans MS" panose="030F0702030302020204" pitchFamily="66" charset="0"/>
              </a:rPr>
              <a:t>Göz</a:t>
            </a:r>
            <a:r>
              <a:rPr lang="tr-TR" dirty="0">
                <a:latin typeface="Comic Sans MS" panose="030F0702030302020204" pitchFamily="66" charset="0"/>
              </a:rPr>
              <a:t>: </a:t>
            </a:r>
            <a:r>
              <a:rPr lang="tr-TR" dirty="0" err="1">
                <a:latin typeface="Comic Sans MS" panose="030F0702030302020204" pitchFamily="66" charset="0"/>
              </a:rPr>
              <a:t>Vitrea</a:t>
            </a:r>
            <a:r>
              <a:rPr lang="tr-TR" dirty="0">
                <a:latin typeface="Comic Sans MS" panose="030F0702030302020204" pitchFamily="66" charset="0"/>
              </a:rPr>
              <a:t> kanaması, </a:t>
            </a:r>
            <a:r>
              <a:rPr lang="tr-TR" dirty="0" err="1">
                <a:latin typeface="Comic Sans MS" panose="030F0702030302020204" pitchFamily="66" charset="0"/>
              </a:rPr>
              <a:t>proliferatif</a:t>
            </a:r>
            <a:r>
              <a:rPr lang="tr-TR" dirty="0">
                <a:latin typeface="Comic Sans MS" panose="030F0702030302020204" pitchFamily="66" charset="0"/>
              </a:rPr>
              <a:t> </a:t>
            </a:r>
            <a:r>
              <a:rPr lang="tr-TR" dirty="0" err="1">
                <a:latin typeface="Comic Sans MS" panose="030F0702030302020204" pitchFamily="66" charset="0"/>
              </a:rPr>
              <a:t>retinopatide</a:t>
            </a:r>
            <a:r>
              <a:rPr lang="tr-TR" dirty="0">
                <a:latin typeface="Comic Sans MS" panose="030F0702030302020204" pitchFamily="66" charset="0"/>
              </a:rPr>
              <a:t> ağırlaşma</a:t>
            </a:r>
          </a:p>
          <a:p>
            <a:r>
              <a:rPr lang="tr-TR" b="1" dirty="0" smtClean="0">
                <a:latin typeface="Comic Sans MS" panose="030F0702030302020204" pitchFamily="66" charset="0"/>
              </a:rPr>
              <a:t>Diğer</a:t>
            </a:r>
            <a:r>
              <a:rPr lang="tr-TR" dirty="0">
                <a:latin typeface="Comic Sans MS" panose="030F0702030302020204" pitchFamily="66" charset="0"/>
              </a:rPr>
              <a:t>: Trafik, ev veya iş kazaları, </a:t>
            </a:r>
            <a:r>
              <a:rPr lang="tr-TR" dirty="0" err="1">
                <a:latin typeface="Comic Sans MS" panose="030F0702030302020204" pitchFamily="66" charset="0"/>
              </a:rPr>
              <a:t>hipotermi</a:t>
            </a:r>
            <a:endParaRPr lang="tr-TR" dirty="0">
              <a:latin typeface="Comic Sans MS" panose="030F0702030302020204" pitchFamily="66" charset="0"/>
            </a:endParaRPr>
          </a:p>
        </p:txBody>
      </p:sp>
    </p:spTree>
    <p:extLst>
      <p:ext uri="{BB962C8B-B14F-4D97-AF65-F5344CB8AC3E}">
        <p14:creationId xmlns:p14="http://schemas.microsoft.com/office/powerpoint/2010/main" val="17051754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128712" y="310174"/>
            <a:ext cx="9629775" cy="5990613"/>
          </a:xfrm>
          <a:prstGeom prst="rect">
            <a:avLst/>
          </a:prstGeom>
        </p:spPr>
      </p:pic>
    </p:spTree>
    <p:extLst>
      <p:ext uri="{BB962C8B-B14F-4D97-AF65-F5344CB8AC3E}">
        <p14:creationId xmlns:p14="http://schemas.microsoft.com/office/powerpoint/2010/main" val="37584029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428750" y="0"/>
            <a:ext cx="8758237" cy="6523791"/>
          </a:xfrm>
          <a:prstGeom prst="rect">
            <a:avLst/>
          </a:prstGeom>
        </p:spPr>
      </p:pic>
    </p:spTree>
    <p:extLst>
      <p:ext uri="{BB962C8B-B14F-4D97-AF65-F5344CB8AC3E}">
        <p14:creationId xmlns:p14="http://schemas.microsoft.com/office/powerpoint/2010/main" val="28583451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80300" y="500063"/>
            <a:ext cx="10973499" cy="6059734"/>
          </a:xfrm>
          <a:prstGeom prst="rect">
            <a:avLst/>
          </a:prstGeom>
        </p:spPr>
      </p:pic>
    </p:spTree>
    <p:extLst>
      <p:ext uri="{BB962C8B-B14F-4D97-AF65-F5344CB8AC3E}">
        <p14:creationId xmlns:p14="http://schemas.microsoft.com/office/powerpoint/2010/main" val="24514219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73521" y="365125"/>
            <a:ext cx="10680279" cy="6398637"/>
          </a:xfrm>
          <a:prstGeom prst="rect">
            <a:avLst/>
          </a:prstGeom>
        </p:spPr>
      </p:pic>
    </p:spTree>
    <p:extLst>
      <p:ext uri="{BB962C8B-B14F-4D97-AF65-F5344CB8AC3E}">
        <p14:creationId xmlns:p14="http://schemas.microsoft.com/office/powerpoint/2010/main" val="3242160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78213"/>
            <a:ext cx="10515600" cy="5398750"/>
          </a:xfrm>
        </p:spPr>
        <p:txBody>
          <a:bodyPr>
            <a:normAutofit/>
          </a:bodyPr>
          <a:lstStyle/>
          <a:p>
            <a:r>
              <a:rPr lang="tr-TR" b="1" u="sng" dirty="0" smtClean="0">
                <a:latin typeface="Comic Sans MS" panose="030F0702030302020204" pitchFamily="66" charset="0"/>
              </a:rPr>
              <a:t>HİPOGLİSEMİ</a:t>
            </a:r>
            <a:r>
              <a:rPr lang="tr-TR" dirty="0" smtClean="0">
                <a:latin typeface="Comic Sans MS" panose="030F0702030302020204" pitchFamily="66" charset="0"/>
              </a:rPr>
              <a:t>= KAN ŞEKERİ DÜŞÜKLÜĞÜ</a:t>
            </a:r>
          </a:p>
          <a:p>
            <a:endParaRPr lang="tr-TR" dirty="0">
              <a:latin typeface="Comic Sans MS" panose="030F0702030302020204" pitchFamily="66" charset="0"/>
            </a:endParaRPr>
          </a:p>
          <a:p>
            <a:r>
              <a:rPr lang="tr-TR" b="1" u="sng" dirty="0" smtClean="0">
                <a:latin typeface="Comic Sans MS" panose="030F0702030302020204" pitchFamily="66" charset="0"/>
              </a:rPr>
              <a:t>HİPERGLİSEMİ</a:t>
            </a:r>
            <a:r>
              <a:rPr lang="tr-TR" dirty="0" smtClean="0">
                <a:latin typeface="Comic Sans MS" panose="030F0702030302020204" pitchFamily="66" charset="0"/>
              </a:rPr>
              <a:t>= KAN ŞEKERİ YÜKSEKLİĞİ</a:t>
            </a:r>
          </a:p>
          <a:p>
            <a:endParaRPr lang="tr-TR" dirty="0">
              <a:latin typeface="Comic Sans MS" panose="030F0702030302020204" pitchFamily="66" charset="0"/>
            </a:endParaRPr>
          </a:p>
          <a:p>
            <a:r>
              <a:rPr lang="tr-TR" dirty="0" smtClean="0">
                <a:solidFill>
                  <a:srgbClr val="FF0000"/>
                </a:solidFill>
                <a:latin typeface="Comic Sans MS" panose="030F0702030302020204" pitchFamily="66" charset="0"/>
              </a:rPr>
              <a:t>Hipoglisemi; anlık olarak ciddi boyutta geliştiğinde; nörolojik sorunlar, koma ve ölüme yol açabilecek bir durumdur.</a:t>
            </a:r>
          </a:p>
          <a:p>
            <a:r>
              <a:rPr lang="tr-TR" dirty="0" err="1" smtClean="0">
                <a:latin typeface="Comic Sans MS" panose="030F0702030302020204" pitchFamily="66" charset="0"/>
              </a:rPr>
              <a:t>Hipergliseminin</a:t>
            </a:r>
            <a:r>
              <a:rPr lang="tr-TR" dirty="0" smtClean="0">
                <a:latin typeface="Comic Sans MS" panose="030F0702030302020204" pitchFamily="66" charset="0"/>
              </a:rPr>
              <a:t>, anlık olarak benzer sorunlara yol açma olasılığı yok gibidir. Yol açtığı sorunlar ve sonuçlar önemlidir; ancak zaman içinde gelişir.</a:t>
            </a:r>
          </a:p>
          <a:p>
            <a:r>
              <a:rPr lang="tr-TR" b="1" dirty="0" smtClean="0">
                <a:solidFill>
                  <a:srgbClr val="FF0000"/>
                </a:solidFill>
                <a:effectLst>
                  <a:outerShdw blurRad="38100" dist="38100" dir="2700000" algn="tl">
                    <a:srgbClr val="000000">
                      <a:alpha val="43137"/>
                    </a:srgbClr>
                  </a:outerShdw>
                </a:effectLst>
                <a:latin typeface="Comic Sans MS" panose="030F0702030302020204" pitchFamily="66" charset="0"/>
              </a:rPr>
              <a:t>HİPOGLİSEMİ ACİL MÜDAHALE GEREKTİREN BİR DURUM OLABİLİR.</a:t>
            </a:r>
            <a:endParaRPr lang="tr-T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95844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257186"/>
            <a:ext cx="10515599" cy="6315064"/>
          </a:xfrm>
          <a:prstGeom prst="rect">
            <a:avLst/>
          </a:prstGeom>
        </p:spPr>
      </p:pic>
    </p:spTree>
    <p:extLst>
      <p:ext uri="{BB962C8B-B14F-4D97-AF65-F5344CB8AC3E}">
        <p14:creationId xmlns:p14="http://schemas.microsoft.com/office/powerpoint/2010/main" val="6768828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01655" y="365124"/>
            <a:ext cx="10571170" cy="5935663"/>
          </a:xfrm>
          <a:prstGeom prst="rect">
            <a:avLst/>
          </a:prstGeom>
        </p:spPr>
      </p:pic>
    </p:spTree>
    <p:extLst>
      <p:ext uri="{BB962C8B-B14F-4D97-AF65-F5344CB8AC3E}">
        <p14:creationId xmlns:p14="http://schemas.microsoft.com/office/powerpoint/2010/main" val="32961276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528637" y="116933"/>
            <a:ext cx="11172825" cy="6241005"/>
          </a:xfrm>
          <a:prstGeom prst="rect">
            <a:avLst/>
          </a:prstGeom>
        </p:spPr>
      </p:pic>
    </p:spTree>
    <p:extLst>
      <p:ext uri="{BB962C8B-B14F-4D97-AF65-F5344CB8AC3E}">
        <p14:creationId xmlns:p14="http://schemas.microsoft.com/office/powerpoint/2010/main" val="2306576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440532" y="365125"/>
            <a:ext cx="11289506" cy="6078538"/>
          </a:xfrm>
          <a:prstGeom prst="rect">
            <a:avLst/>
          </a:prstGeom>
        </p:spPr>
      </p:pic>
    </p:spTree>
    <p:extLst>
      <p:ext uri="{BB962C8B-B14F-4D97-AF65-F5344CB8AC3E}">
        <p14:creationId xmlns:p14="http://schemas.microsoft.com/office/powerpoint/2010/main" val="12918574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6381" y="365124"/>
            <a:ext cx="11427932" cy="6107113"/>
          </a:xfrm>
          <a:prstGeom prst="rect">
            <a:avLst/>
          </a:prstGeom>
        </p:spPr>
      </p:pic>
    </p:spTree>
    <p:extLst>
      <p:ext uri="{BB962C8B-B14F-4D97-AF65-F5344CB8AC3E}">
        <p14:creationId xmlns:p14="http://schemas.microsoft.com/office/powerpoint/2010/main" val="18557872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154059"/>
            <a:ext cx="10720388" cy="6518204"/>
          </a:xfrm>
          <a:prstGeom prst="rect">
            <a:avLst/>
          </a:prstGeom>
        </p:spPr>
      </p:pic>
    </p:spTree>
    <p:extLst>
      <p:ext uri="{BB962C8B-B14F-4D97-AF65-F5344CB8AC3E}">
        <p14:creationId xmlns:p14="http://schemas.microsoft.com/office/powerpoint/2010/main" val="17494731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2286000" y="1125538"/>
            <a:ext cx="68135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0"/>
              </a:spcBef>
              <a:defRPr sz="2400">
                <a:solidFill>
                  <a:schemeClr val="tx1"/>
                </a:solidFill>
                <a:latin typeface="Times New Roman" panose="02020603050405020304" pitchFamily="18" charset="0"/>
                <a:cs typeface="Arial" panose="020B0604020202020204" pitchFamily="34" charset="0"/>
              </a:defRPr>
            </a:lvl1pPr>
            <a:lvl2pPr marL="742950" indent="-285750">
              <a:spcBef>
                <a:spcPct val="0"/>
              </a:spcBef>
              <a:defRPr sz="2400">
                <a:solidFill>
                  <a:schemeClr val="tx1"/>
                </a:solidFill>
                <a:latin typeface="Times New Roman" panose="02020603050405020304" pitchFamily="18" charset="0"/>
                <a:cs typeface="Arial" panose="020B0604020202020204" pitchFamily="34" charset="0"/>
              </a:defRPr>
            </a:lvl2pPr>
            <a:lvl3pPr marL="1143000" indent="-228600">
              <a:spcBef>
                <a:spcPct val="0"/>
              </a:spcBef>
              <a:defRPr sz="2400">
                <a:solidFill>
                  <a:schemeClr val="tx1"/>
                </a:solidFill>
                <a:latin typeface="Times New Roman" panose="02020603050405020304" pitchFamily="18" charset="0"/>
                <a:cs typeface="Arial" panose="020B0604020202020204" pitchFamily="34" charset="0"/>
              </a:defRPr>
            </a:lvl3pPr>
            <a:lvl4pPr marL="1600200" indent="-228600">
              <a:spcBef>
                <a:spcPct val="0"/>
              </a:spcBef>
              <a:defRPr sz="2400">
                <a:solidFill>
                  <a:schemeClr val="tx1"/>
                </a:solidFill>
                <a:latin typeface="Times New Roman" panose="02020603050405020304" pitchFamily="18" charset="0"/>
                <a:cs typeface="Arial" panose="020B0604020202020204" pitchFamily="34" charset="0"/>
              </a:defRPr>
            </a:lvl4pPr>
            <a:lvl5pPr marL="2057400" indent="-228600">
              <a:spcBef>
                <a:spcPct val="0"/>
              </a:spcBef>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fontAlgn="base">
              <a:lnSpc>
                <a:spcPct val="90000"/>
              </a:lnSpc>
              <a:spcBef>
                <a:spcPct val="20000"/>
              </a:spcBef>
              <a:spcAft>
                <a:spcPct val="0"/>
              </a:spcAft>
              <a:buClr>
                <a:srgbClr val="000000"/>
              </a:buClr>
              <a:buSzPct val="75000"/>
              <a:buFont typeface="Wingdings" panose="05000000000000000000" pitchFamily="2" charset="2"/>
              <a:buNone/>
              <a:defRPr/>
            </a:pPr>
            <a:endParaRPr lang="tr-TR" altLang="tr-TR" sz="3200">
              <a:solidFill>
                <a:srgbClr val="000000"/>
              </a:solidFill>
              <a:effectLst>
                <a:outerShdw blurRad="38100" dist="38100" dir="2700000" algn="tl">
                  <a:srgbClr val="C0C0C0"/>
                </a:outerShdw>
              </a:effectLst>
            </a:endParaRPr>
          </a:p>
        </p:txBody>
      </p:sp>
      <p:sp>
        <p:nvSpPr>
          <p:cNvPr id="75779" name="Rectangle 3"/>
          <p:cNvSpPr>
            <a:spLocks noChangeArrowheads="1"/>
          </p:cNvSpPr>
          <p:nvPr/>
        </p:nvSpPr>
        <p:spPr bwMode="auto">
          <a:xfrm>
            <a:off x="2041525"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tr-TR" altLang="tr-TR" sz="4000">
                <a:solidFill>
                  <a:srgbClr val="CCCCFF"/>
                </a:solidFill>
                <a:latin typeface="Comic Sans MS" panose="030F0702030302020204" pitchFamily="66" charset="0"/>
                <a:cs typeface="Arial" panose="020B0604020202020204" pitchFamily="34" charset="0"/>
              </a:rPr>
              <a:t>Diyabet tedavisinin amacı</a:t>
            </a:r>
          </a:p>
        </p:txBody>
      </p:sp>
      <p:sp>
        <p:nvSpPr>
          <p:cNvPr id="75780" name="Rectangle 4"/>
          <p:cNvSpPr>
            <a:spLocks noChangeArrowheads="1"/>
          </p:cNvSpPr>
          <p:nvPr/>
        </p:nvSpPr>
        <p:spPr bwMode="auto">
          <a:xfrm>
            <a:off x="2762251" y="2636838"/>
            <a:ext cx="6634163"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82663" indent="-609600">
              <a:defRPr sz="2400">
                <a:solidFill>
                  <a:schemeClr val="tx1"/>
                </a:solidFill>
                <a:latin typeface="Times New Roman" panose="02020603050405020304" pitchFamily="18" charset="0"/>
              </a:defRPr>
            </a:lvl1pPr>
            <a:lvl2pPr marL="1585913" indent="-609600">
              <a:defRPr sz="2400">
                <a:solidFill>
                  <a:schemeClr val="tx1"/>
                </a:solidFill>
                <a:latin typeface="Times New Roman" panose="02020603050405020304" pitchFamily="18" charset="0"/>
              </a:defRPr>
            </a:lvl2pPr>
            <a:lvl3pPr marL="2062163" indent="-609600">
              <a:defRPr sz="2400">
                <a:solidFill>
                  <a:schemeClr val="tx1"/>
                </a:solidFill>
                <a:latin typeface="Times New Roman" panose="02020603050405020304" pitchFamily="18" charset="0"/>
              </a:defRPr>
            </a:lvl3pPr>
            <a:lvl4pPr marL="2481263" indent="-609600">
              <a:defRPr sz="2400">
                <a:solidFill>
                  <a:schemeClr val="tx1"/>
                </a:solidFill>
                <a:latin typeface="Times New Roman" panose="02020603050405020304" pitchFamily="18" charset="0"/>
              </a:defRPr>
            </a:lvl4pPr>
            <a:lvl5pPr marL="2900363" indent="-609600">
              <a:defRPr sz="2400">
                <a:solidFill>
                  <a:schemeClr val="tx1"/>
                </a:solidFill>
                <a:latin typeface="Times New Roman" panose="02020603050405020304" pitchFamily="18" charset="0"/>
              </a:defRPr>
            </a:lvl5pPr>
            <a:lvl6pPr marL="3357563" indent="-609600" eaLnBrk="0" fontAlgn="base" hangingPunct="0">
              <a:spcBef>
                <a:spcPct val="0"/>
              </a:spcBef>
              <a:spcAft>
                <a:spcPct val="0"/>
              </a:spcAft>
              <a:defRPr sz="2400">
                <a:solidFill>
                  <a:schemeClr val="tx1"/>
                </a:solidFill>
                <a:latin typeface="Times New Roman" panose="02020603050405020304" pitchFamily="18" charset="0"/>
              </a:defRPr>
            </a:lvl6pPr>
            <a:lvl7pPr marL="3814763" indent="-609600" eaLnBrk="0" fontAlgn="base" hangingPunct="0">
              <a:spcBef>
                <a:spcPct val="0"/>
              </a:spcBef>
              <a:spcAft>
                <a:spcPct val="0"/>
              </a:spcAft>
              <a:defRPr sz="2400">
                <a:solidFill>
                  <a:schemeClr val="tx1"/>
                </a:solidFill>
                <a:latin typeface="Times New Roman" panose="02020603050405020304" pitchFamily="18" charset="0"/>
              </a:defRPr>
            </a:lvl7pPr>
            <a:lvl8pPr marL="4271963" indent="-609600" eaLnBrk="0" fontAlgn="base" hangingPunct="0">
              <a:spcBef>
                <a:spcPct val="0"/>
              </a:spcBef>
              <a:spcAft>
                <a:spcPct val="0"/>
              </a:spcAft>
              <a:defRPr sz="2400">
                <a:solidFill>
                  <a:schemeClr val="tx1"/>
                </a:solidFill>
                <a:latin typeface="Times New Roman" panose="02020603050405020304" pitchFamily="18" charset="0"/>
              </a:defRPr>
            </a:lvl8pPr>
            <a:lvl9pPr marL="4729163" indent="-609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20000"/>
              </a:spcBef>
              <a:spcAft>
                <a:spcPct val="0"/>
              </a:spcAft>
              <a:buClr>
                <a:srgbClr val="FF0000"/>
              </a:buClr>
              <a:buFont typeface="Wingdings" panose="05000000000000000000" pitchFamily="2" charset="2"/>
              <a:buChar char="n"/>
            </a:pPr>
            <a:r>
              <a:rPr lang="tr-TR" altLang="tr-TR" sz="3200">
                <a:solidFill>
                  <a:srgbClr val="000000"/>
                </a:solidFill>
                <a:latin typeface="Comic Sans MS" panose="030F0702030302020204" pitchFamily="66" charset="0"/>
                <a:cs typeface="Arial" panose="020B0604020202020204" pitchFamily="34" charset="0"/>
              </a:rPr>
              <a:t>İyi metabolik kontrol</a:t>
            </a:r>
          </a:p>
          <a:p>
            <a:pPr fontAlgn="base">
              <a:spcBef>
                <a:spcPct val="20000"/>
              </a:spcBef>
              <a:spcAft>
                <a:spcPct val="0"/>
              </a:spcAft>
              <a:buClr>
                <a:srgbClr val="FF0000"/>
              </a:buClr>
              <a:buFont typeface="Wingdings" panose="05000000000000000000" pitchFamily="2" charset="2"/>
              <a:buChar char="n"/>
            </a:pPr>
            <a:r>
              <a:rPr lang="tr-TR" altLang="tr-TR" sz="3200">
                <a:solidFill>
                  <a:srgbClr val="000000"/>
                </a:solidFill>
                <a:latin typeface="Comic Sans MS" panose="030F0702030302020204" pitchFamily="66" charset="0"/>
                <a:cs typeface="Arial" panose="020B0604020202020204" pitchFamily="34" charset="0"/>
              </a:rPr>
              <a:t>Komplikasyonların önlenmesi</a:t>
            </a:r>
          </a:p>
          <a:p>
            <a:pPr fontAlgn="base">
              <a:spcBef>
                <a:spcPct val="20000"/>
              </a:spcBef>
              <a:spcAft>
                <a:spcPct val="0"/>
              </a:spcAft>
              <a:buClr>
                <a:srgbClr val="FF0000"/>
              </a:buClr>
              <a:buFont typeface="Wingdings" panose="05000000000000000000" pitchFamily="2" charset="2"/>
              <a:buChar char="n"/>
            </a:pPr>
            <a:r>
              <a:rPr lang="tr-TR" altLang="tr-TR" sz="3200">
                <a:solidFill>
                  <a:srgbClr val="000000"/>
                </a:solidFill>
                <a:latin typeface="Comic Sans MS" panose="030F0702030302020204" pitchFamily="66" charset="0"/>
                <a:cs typeface="Arial" panose="020B0604020202020204" pitchFamily="34" charset="0"/>
              </a:rPr>
              <a:t>Kaliteli ve uzun yaşam </a:t>
            </a:r>
          </a:p>
        </p:txBody>
      </p:sp>
      <p:sp>
        <p:nvSpPr>
          <p:cNvPr id="75781" name="AutoShape 5"/>
          <p:cNvSpPr>
            <a:spLocks noChangeArrowheads="1"/>
          </p:cNvSpPr>
          <p:nvPr/>
        </p:nvSpPr>
        <p:spPr bwMode="auto">
          <a:xfrm>
            <a:off x="6240464" y="4581526"/>
            <a:ext cx="2160587" cy="1800225"/>
          </a:xfrm>
          <a:prstGeom prst="curvedRightArrow">
            <a:avLst>
              <a:gd name="adj1" fmla="val 20000"/>
              <a:gd name="adj2" fmla="val 40000"/>
              <a:gd name="adj3" fmla="val 4000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tr-TR" altLang="tr-TR" sz="2400">
              <a:solidFill>
                <a:srgbClr val="000000"/>
              </a:solidFill>
            </a:endParaRPr>
          </a:p>
        </p:txBody>
      </p:sp>
    </p:spTree>
    <p:extLst>
      <p:ext uri="{BB962C8B-B14F-4D97-AF65-F5344CB8AC3E}">
        <p14:creationId xmlns:p14="http://schemas.microsoft.com/office/powerpoint/2010/main" val="30044374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tr-TR" sz="4800">
                <a:solidFill>
                  <a:srgbClr val="FF0000"/>
                </a:solidFill>
                <a:latin typeface="Comic Sans MS" panose="030F0702030302020204" pitchFamily="66" charset="0"/>
                <a:cs typeface="Arial" panose="020B0604020202020204" pitchFamily="34" charset="0"/>
              </a:rPr>
              <a:t>D</a:t>
            </a:r>
            <a:r>
              <a:rPr lang="tr-TR" altLang="tr-TR" sz="4800">
                <a:solidFill>
                  <a:srgbClr val="FF0000"/>
                </a:solidFill>
                <a:latin typeface="Comic Sans MS" panose="030F0702030302020204" pitchFamily="66" charset="0"/>
                <a:cs typeface="Arial" panose="020B0604020202020204" pitchFamily="34" charset="0"/>
              </a:rPr>
              <a:t>M Tedavisi</a:t>
            </a:r>
            <a:endParaRPr lang="en-US" altLang="tr-TR" sz="4800">
              <a:solidFill>
                <a:srgbClr val="FF0000"/>
              </a:solidFill>
              <a:latin typeface="Comic Sans MS" panose="030F0702030302020204" pitchFamily="66" charset="0"/>
              <a:cs typeface="Arial" panose="020B0604020202020204" pitchFamily="34" charset="0"/>
            </a:endParaRPr>
          </a:p>
        </p:txBody>
      </p:sp>
      <p:sp>
        <p:nvSpPr>
          <p:cNvPr id="77827" name="Rectangle 3"/>
          <p:cNvSpPr>
            <a:spLocks noChangeArrowheads="1"/>
          </p:cNvSpPr>
          <p:nvPr/>
        </p:nvSpPr>
        <p:spPr bwMode="auto">
          <a:xfrm>
            <a:off x="1992313" y="1916114"/>
            <a:ext cx="822960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lnSpc>
                <a:spcPct val="90000"/>
              </a:lnSpc>
              <a:spcBef>
                <a:spcPct val="20000"/>
              </a:spcBef>
              <a:spcAft>
                <a:spcPct val="0"/>
              </a:spcAft>
              <a:buFontTx/>
              <a:buAutoNum type="arabicPeriod"/>
            </a:pPr>
            <a:r>
              <a:rPr lang="en-US" altLang="tr-TR" sz="2800" i="1">
                <a:solidFill>
                  <a:srgbClr val="000000"/>
                </a:solidFill>
                <a:latin typeface="Comic Sans MS" panose="030F0702030302020204" pitchFamily="66" charset="0"/>
                <a:cs typeface="Arial" panose="020B0604020202020204" pitchFamily="34" charset="0"/>
              </a:rPr>
              <a:t>Diet, E</a:t>
            </a:r>
            <a:r>
              <a:rPr lang="tr-TR" altLang="tr-TR" sz="2800" i="1">
                <a:solidFill>
                  <a:srgbClr val="000000"/>
                </a:solidFill>
                <a:latin typeface="Comic Sans MS" panose="030F0702030302020204" pitchFamily="66" charset="0"/>
                <a:cs typeface="Arial" panose="020B0604020202020204" pitchFamily="34" charset="0"/>
              </a:rPr>
              <a:t>gzersiz</a:t>
            </a:r>
            <a:r>
              <a:rPr lang="en-US" altLang="tr-TR" sz="2800" i="1">
                <a:solidFill>
                  <a:srgbClr val="000000"/>
                </a:solidFill>
                <a:latin typeface="Comic Sans MS" panose="030F0702030302020204" pitchFamily="66" charset="0"/>
                <a:cs typeface="Arial" panose="020B0604020202020204" pitchFamily="34" charset="0"/>
              </a:rPr>
              <a:t>, </a:t>
            </a:r>
            <a:r>
              <a:rPr lang="tr-TR" altLang="tr-TR" sz="2800" i="1">
                <a:solidFill>
                  <a:srgbClr val="000000"/>
                </a:solidFill>
                <a:latin typeface="Comic Sans MS" panose="030F0702030302020204" pitchFamily="66" charset="0"/>
                <a:cs typeface="Arial" panose="020B0604020202020204" pitchFamily="34" charset="0"/>
              </a:rPr>
              <a:t>Hasta eğitimi </a:t>
            </a:r>
          </a:p>
          <a:p>
            <a:pPr fontAlgn="base">
              <a:lnSpc>
                <a:spcPct val="90000"/>
              </a:lnSpc>
              <a:spcBef>
                <a:spcPct val="20000"/>
              </a:spcBef>
              <a:spcAft>
                <a:spcPct val="0"/>
              </a:spcAft>
              <a:buFontTx/>
              <a:buAutoNum type="arabicPeriod"/>
            </a:pPr>
            <a:endParaRPr lang="en-US" altLang="tr-TR" sz="2800" i="1">
              <a:solidFill>
                <a:srgbClr val="000000"/>
              </a:solidFill>
              <a:latin typeface="Comic Sans MS" panose="030F0702030302020204" pitchFamily="66" charset="0"/>
              <a:cs typeface="Arial" panose="020B0604020202020204" pitchFamily="34" charset="0"/>
            </a:endParaRPr>
          </a:p>
          <a:p>
            <a:pPr fontAlgn="base">
              <a:lnSpc>
                <a:spcPct val="90000"/>
              </a:lnSpc>
              <a:spcBef>
                <a:spcPct val="20000"/>
              </a:spcBef>
              <a:spcAft>
                <a:spcPct val="0"/>
              </a:spcAft>
            </a:pPr>
            <a:r>
              <a:rPr lang="tr-TR" altLang="tr-TR" sz="2800" i="1">
                <a:solidFill>
                  <a:srgbClr val="000000"/>
                </a:solidFill>
                <a:latin typeface="Comic Sans MS" panose="030F0702030302020204" pitchFamily="66" charset="0"/>
                <a:cs typeface="Arial" panose="020B0604020202020204" pitchFamily="34" charset="0"/>
              </a:rPr>
              <a:t>2. Kan şekeri kontrolü</a:t>
            </a:r>
          </a:p>
          <a:p>
            <a:pPr fontAlgn="base">
              <a:lnSpc>
                <a:spcPct val="90000"/>
              </a:lnSpc>
              <a:spcBef>
                <a:spcPct val="20000"/>
              </a:spcBef>
              <a:spcAft>
                <a:spcPct val="0"/>
              </a:spcAft>
            </a:pPr>
            <a:endParaRPr lang="tr-TR" altLang="tr-TR" sz="2800" i="1">
              <a:solidFill>
                <a:srgbClr val="000000"/>
              </a:solidFill>
              <a:latin typeface="Comic Sans MS" panose="030F0702030302020204" pitchFamily="66" charset="0"/>
              <a:cs typeface="Arial" panose="020B0604020202020204" pitchFamily="34" charset="0"/>
            </a:endParaRPr>
          </a:p>
          <a:p>
            <a:pPr fontAlgn="base">
              <a:lnSpc>
                <a:spcPct val="90000"/>
              </a:lnSpc>
              <a:spcBef>
                <a:spcPct val="20000"/>
              </a:spcBef>
              <a:spcAft>
                <a:spcPct val="0"/>
              </a:spcAft>
            </a:pPr>
            <a:r>
              <a:rPr lang="tr-TR" altLang="tr-TR" sz="2800" i="1">
                <a:solidFill>
                  <a:srgbClr val="000000"/>
                </a:solidFill>
                <a:latin typeface="Comic Sans MS" panose="030F0702030302020204" pitchFamily="66" charset="0"/>
                <a:cs typeface="Arial" panose="020B0604020202020204" pitchFamily="34" charset="0"/>
              </a:rPr>
              <a:t>3. Tansiyon kontrolü</a:t>
            </a:r>
          </a:p>
          <a:p>
            <a:pPr fontAlgn="base">
              <a:lnSpc>
                <a:spcPct val="90000"/>
              </a:lnSpc>
              <a:spcBef>
                <a:spcPct val="20000"/>
              </a:spcBef>
              <a:spcAft>
                <a:spcPct val="0"/>
              </a:spcAft>
            </a:pPr>
            <a:endParaRPr lang="en-US" altLang="tr-TR" sz="2800" i="1">
              <a:solidFill>
                <a:srgbClr val="000000"/>
              </a:solidFill>
              <a:latin typeface="Comic Sans MS" panose="030F0702030302020204" pitchFamily="66" charset="0"/>
              <a:cs typeface="Arial" panose="020B0604020202020204" pitchFamily="34" charset="0"/>
            </a:endParaRPr>
          </a:p>
          <a:p>
            <a:pPr fontAlgn="base">
              <a:lnSpc>
                <a:spcPct val="90000"/>
              </a:lnSpc>
              <a:spcBef>
                <a:spcPct val="20000"/>
              </a:spcBef>
              <a:spcAft>
                <a:spcPct val="0"/>
              </a:spcAft>
            </a:pPr>
            <a:r>
              <a:rPr lang="tr-TR" altLang="tr-TR" sz="2800" i="1">
                <a:solidFill>
                  <a:srgbClr val="000000"/>
                </a:solidFill>
                <a:latin typeface="Comic Sans MS" panose="030F0702030302020204" pitchFamily="66" charset="0"/>
                <a:cs typeface="Arial" panose="020B0604020202020204" pitchFamily="34" charset="0"/>
              </a:rPr>
              <a:t>4. Kolesterol/kan yağı kontrolü</a:t>
            </a:r>
          </a:p>
          <a:p>
            <a:pPr fontAlgn="base">
              <a:lnSpc>
                <a:spcPct val="90000"/>
              </a:lnSpc>
              <a:spcBef>
                <a:spcPct val="20000"/>
              </a:spcBef>
              <a:spcAft>
                <a:spcPct val="0"/>
              </a:spcAft>
            </a:pPr>
            <a:endParaRPr lang="en-US" altLang="tr-TR" sz="2800" i="1">
              <a:solidFill>
                <a:srgbClr val="000000"/>
              </a:solidFill>
              <a:latin typeface="Comic Sans MS" panose="030F0702030302020204" pitchFamily="66" charset="0"/>
              <a:cs typeface="Arial" panose="020B0604020202020204" pitchFamily="34" charset="0"/>
            </a:endParaRPr>
          </a:p>
          <a:p>
            <a:pPr fontAlgn="base">
              <a:lnSpc>
                <a:spcPct val="90000"/>
              </a:lnSpc>
              <a:spcBef>
                <a:spcPct val="20000"/>
              </a:spcBef>
              <a:spcAft>
                <a:spcPct val="0"/>
              </a:spcAft>
            </a:pPr>
            <a:r>
              <a:rPr lang="tr-TR" altLang="tr-TR" sz="2800" i="1">
                <a:solidFill>
                  <a:srgbClr val="000000"/>
                </a:solidFill>
                <a:latin typeface="Comic Sans MS" panose="030F0702030302020204" pitchFamily="66" charset="0"/>
                <a:cs typeface="Arial" panose="020B0604020202020204" pitchFamily="34" charset="0"/>
              </a:rPr>
              <a:t>5. Komplikasyonların taranması/tedavisi</a:t>
            </a:r>
            <a:endParaRPr lang="en-US" altLang="tr-TR" sz="2800" i="1">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8060815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09800" y="609600"/>
            <a:ext cx="7772400" cy="831850"/>
          </a:xfrm>
        </p:spPr>
        <p:txBody>
          <a:bodyPr/>
          <a:lstStyle/>
          <a:p>
            <a:pPr eaLnBrk="1" hangingPunct="1"/>
            <a:r>
              <a:rPr lang="tr-TR" altLang="tr-TR" b="1" smtClean="0">
                <a:solidFill>
                  <a:srgbClr val="AD4B37"/>
                </a:solidFill>
                <a:latin typeface="Comic Sans MS" panose="030F0702030302020204" pitchFamily="66" charset="0"/>
              </a:rPr>
              <a:t>TEDAVİ</a:t>
            </a:r>
          </a:p>
        </p:txBody>
      </p:sp>
      <p:sp>
        <p:nvSpPr>
          <p:cNvPr id="79875" name="Rectangle 3"/>
          <p:cNvSpPr>
            <a:spLocks noGrp="1" noChangeArrowheads="1"/>
          </p:cNvSpPr>
          <p:nvPr>
            <p:ph type="body" sz="half" idx="1"/>
          </p:nvPr>
        </p:nvSpPr>
        <p:spPr>
          <a:xfrm>
            <a:off x="1524000" y="1981200"/>
            <a:ext cx="4495800" cy="4114800"/>
          </a:xfrm>
        </p:spPr>
        <p:txBody>
          <a:bodyPr/>
          <a:lstStyle/>
          <a:p>
            <a:pPr marL="533400" indent="-533400" eaLnBrk="1" hangingPunct="1">
              <a:buFontTx/>
              <a:buAutoNum type="arabicPeriod"/>
            </a:pPr>
            <a:endParaRPr lang="tr-TR" altLang="tr-TR" sz="2400">
              <a:latin typeface="Comic Sans MS" panose="030F0702030302020204" pitchFamily="66" charset="0"/>
            </a:endParaRPr>
          </a:p>
          <a:p>
            <a:pPr marL="533400" indent="-533400" eaLnBrk="1" hangingPunct="1">
              <a:buFontTx/>
              <a:buAutoNum type="arabicPeriod"/>
            </a:pPr>
            <a:r>
              <a:rPr lang="tr-TR" altLang="tr-TR" sz="2400">
                <a:latin typeface="Comic Sans MS" panose="030F0702030302020204" pitchFamily="66" charset="0"/>
              </a:rPr>
              <a:t>Eğitim</a:t>
            </a:r>
          </a:p>
          <a:p>
            <a:pPr marL="533400" indent="-533400" eaLnBrk="1" hangingPunct="1">
              <a:buFontTx/>
              <a:buAutoNum type="arabicPeriod"/>
            </a:pPr>
            <a:r>
              <a:rPr lang="tr-TR" altLang="tr-TR" sz="2400">
                <a:latin typeface="Comic Sans MS" panose="030F0702030302020204" pitchFamily="66" charset="0"/>
              </a:rPr>
              <a:t>Beslenme alışkanlıklarının düzeltilmesi (Diyet)</a:t>
            </a:r>
          </a:p>
          <a:p>
            <a:pPr marL="533400" indent="-533400" eaLnBrk="1" hangingPunct="1">
              <a:buFontTx/>
              <a:buAutoNum type="arabicPeriod"/>
            </a:pPr>
            <a:r>
              <a:rPr lang="tr-TR" altLang="tr-TR" sz="2400">
                <a:latin typeface="Comic Sans MS" panose="030F0702030302020204" pitchFamily="66" charset="0"/>
              </a:rPr>
              <a:t>Düzenli egzersiz </a:t>
            </a:r>
          </a:p>
          <a:p>
            <a:pPr marL="533400" indent="-533400" eaLnBrk="1" hangingPunct="1">
              <a:buFontTx/>
              <a:buAutoNum type="arabicPeriod"/>
            </a:pPr>
            <a:r>
              <a:rPr lang="tr-TR" altLang="tr-TR" sz="2400">
                <a:latin typeface="Comic Sans MS" panose="030F0702030302020204" pitchFamily="66" charset="0"/>
              </a:rPr>
              <a:t>İlaçlar</a:t>
            </a:r>
          </a:p>
          <a:p>
            <a:pPr marL="914400" lvl="1" indent="-457200" eaLnBrk="1" hangingPunct="1">
              <a:buFontTx/>
              <a:buAutoNum type="arabicPeriod"/>
            </a:pPr>
            <a:r>
              <a:rPr lang="tr-TR" altLang="tr-TR" sz="2000">
                <a:solidFill>
                  <a:srgbClr val="000000"/>
                </a:solidFill>
                <a:latin typeface="Comic Sans MS" panose="030F0702030302020204" pitchFamily="66" charset="0"/>
              </a:rPr>
              <a:t>Ağızdan (Oral antidiyabetikler-OAD)</a:t>
            </a:r>
          </a:p>
          <a:p>
            <a:pPr marL="914400" lvl="1" indent="-457200" eaLnBrk="1" hangingPunct="1">
              <a:buFontTx/>
              <a:buAutoNum type="arabicPeriod"/>
            </a:pPr>
            <a:r>
              <a:rPr lang="tr-TR" altLang="tr-TR" sz="2000">
                <a:solidFill>
                  <a:srgbClr val="000000"/>
                </a:solidFill>
                <a:latin typeface="Comic Sans MS" panose="030F0702030302020204" pitchFamily="66" charset="0"/>
              </a:rPr>
              <a:t>İnsülin</a:t>
            </a:r>
          </a:p>
          <a:p>
            <a:pPr marL="914400" lvl="1" indent="-457200" eaLnBrk="1" hangingPunct="1">
              <a:buFontTx/>
              <a:buAutoNum type="arabicPeriod"/>
            </a:pPr>
            <a:r>
              <a:rPr lang="tr-TR" altLang="tr-TR" sz="2000">
                <a:solidFill>
                  <a:srgbClr val="000000"/>
                </a:solidFill>
                <a:latin typeface="Comic Sans MS" panose="030F0702030302020204" pitchFamily="66" charset="0"/>
              </a:rPr>
              <a:t>Diğer enjekte edilen ajanlar</a:t>
            </a:r>
          </a:p>
        </p:txBody>
      </p:sp>
      <p:pic>
        <p:nvPicPr>
          <p:cNvPr id="79876" name="Picture 4" descr="kitap_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13489" y="1981200"/>
            <a:ext cx="35274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85877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063750" y="1341438"/>
            <a:ext cx="8229600"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Aft>
                <a:spcPct val="0"/>
              </a:spcAft>
              <a:buFontTx/>
              <a:buNone/>
            </a:pPr>
            <a:r>
              <a:rPr lang="en-US" altLang="tr-TR" dirty="0">
                <a:solidFill>
                  <a:srgbClr val="000000"/>
                </a:solidFill>
                <a:latin typeface="Comic Sans MS" panose="030F0702030302020204" pitchFamily="66" charset="0"/>
                <a:cs typeface="Arial" panose="020B0604020202020204" pitchFamily="34" charset="0"/>
              </a:rPr>
              <a:t>AKŞ                   &lt; 1</a:t>
            </a:r>
            <a:r>
              <a:rPr lang="tr-TR" altLang="tr-TR" dirty="0">
                <a:solidFill>
                  <a:srgbClr val="000000"/>
                </a:solidFill>
                <a:latin typeface="Comic Sans MS" panose="030F0702030302020204" pitchFamily="66" charset="0"/>
                <a:cs typeface="Arial" panose="020B0604020202020204" pitchFamily="34" charset="0"/>
              </a:rPr>
              <a:t>0</a:t>
            </a:r>
            <a:r>
              <a:rPr lang="en-US" altLang="tr-TR" dirty="0">
                <a:solidFill>
                  <a:srgbClr val="000000"/>
                </a:solidFill>
                <a:latin typeface="Comic Sans MS" panose="030F0702030302020204" pitchFamily="66" charset="0"/>
                <a:cs typeface="Arial" panose="020B0604020202020204" pitchFamily="34" charset="0"/>
              </a:rPr>
              <a:t>0 </a:t>
            </a:r>
            <a:r>
              <a:rPr lang="en-US" altLang="tr-TR" dirty="0" smtClean="0">
                <a:solidFill>
                  <a:srgbClr val="000000"/>
                </a:solidFill>
                <a:latin typeface="Comic Sans MS" panose="030F0702030302020204" pitchFamily="66" charset="0"/>
                <a:cs typeface="Arial" panose="020B0604020202020204" pitchFamily="34" charset="0"/>
              </a:rPr>
              <a:t>mg/dl</a:t>
            </a:r>
            <a:r>
              <a:rPr lang="tr-TR" altLang="tr-TR" dirty="0" smtClean="0">
                <a:solidFill>
                  <a:srgbClr val="000000"/>
                </a:solidFill>
                <a:latin typeface="Comic Sans MS" panose="030F0702030302020204" pitchFamily="66" charset="0"/>
                <a:cs typeface="Arial" panose="020B0604020202020204" pitchFamily="34" charset="0"/>
              </a:rPr>
              <a:t> </a:t>
            </a:r>
            <a:r>
              <a:rPr lang="tr-TR" altLang="tr-TR" dirty="0" smtClean="0">
                <a:solidFill>
                  <a:srgbClr val="FF0000"/>
                </a:solidFill>
                <a:latin typeface="Comic Sans MS" panose="030F0702030302020204" pitchFamily="66" charset="0"/>
                <a:cs typeface="Arial" panose="020B0604020202020204" pitchFamily="34" charset="0"/>
              </a:rPr>
              <a:t>(70-130)</a:t>
            </a:r>
            <a:endParaRPr lang="en-US" altLang="tr-TR" dirty="0">
              <a:solidFill>
                <a:srgbClr val="FF0000"/>
              </a:solidFill>
              <a:latin typeface="Comic Sans MS" panose="030F0702030302020204" pitchFamily="66" charset="0"/>
              <a:cs typeface="Arial" panose="020B0604020202020204" pitchFamily="34" charset="0"/>
            </a:endParaRPr>
          </a:p>
          <a:p>
            <a:pPr fontAlgn="base">
              <a:spcAft>
                <a:spcPct val="0"/>
              </a:spcAft>
              <a:buFontTx/>
              <a:buNone/>
            </a:pPr>
            <a:r>
              <a:rPr lang="en-US" altLang="tr-TR" dirty="0">
                <a:solidFill>
                  <a:srgbClr val="000000"/>
                </a:solidFill>
                <a:latin typeface="Comic Sans MS" panose="030F0702030302020204" pitchFamily="66" charset="0"/>
                <a:cs typeface="Arial" panose="020B0604020202020204" pitchFamily="34" charset="0"/>
              </a:rPr>
              <a:t>TKŞ (2 </a:t>
            </a:r>
            <a:r>
              <a:rPr lang="en-US" altLang="tr-TR" dirty="0" err="1">
                <a:solidFill>
                  <a:srgbClr val="000000"/>
                </a:solidFill>
                <a:latin typeface="Comic Sans MS" panose="030F0702030302020204" pitchFamily="66" charset="0"/>
                <a:cs typeface="Arial" panose="020B0604020202020204" pitchFamily="34" charset="0"/>
              </a:rPr>
              <a:t>saat</a:t>
            </a:r>
            <a:r>
              <a:rPr lang="en-US" altLang="tr-TR" dirty="0">
                <a:solidFill>
                  <a:srgbClr val="000000"/>
                </a:solidFill>
                <a:latin typeface="Comic Sans MS" panose="030F0702030302020204" pitchFamily="66" charset="0"/>
                <a:cs typeface="Arial" panose="020B0604020202020204" pitchFamily="34" charset="0"/>
              </a:rPr>
              <a:t>)       &lt; 140 </a:t>
            </a:r>
            <a:r>
              <a:rPr lang="en-US" altLang="tr-TR" dirty="0" smtClean="0">
                <a:solidFill>
                  <a:srgbClr val="000000"/>
                </a:solidFill>
                <a:latin typeface="Comic Sans MS" panose="030F0702030302020204" pitchFamily="66" charset="0"/>
                <a:cs typeface="Arial" panose="020B0604020202020204" pitchFamily="34" charset="0"/>
              </a:rPr>
              <a:t>mg/dl</a:t>
            </a:r>
            <a:r>
              <a:rPr lang="tr-TR" altLang="tr-TR" dirty="0" smtClean="0">
                <a:solidFill>
                  <a:srgbClr val="000000"/>
                </a:solidFill>
                <a:latin typeface="Comic Sans MS" panose="030F0702030302020204" pitchFamily="66" charset="0"/>
                <a:cs typeface="Arial" panose="020B0604020202020204" pitchFamily="34" charset="0"/>
              </a:rPr>
              <a:t> </a:t>
            </a:r>
            <a:r>
              <a:rPr lang="tr-TR" altLang="tr-TR" dirty="0" smtClean="0">
                <a:solidFill>
                  <a:srgbClr val="FF0000"/>
                </a:solidFill>
                <a:latin typeface="Comic Sans MS" panose="030F0702030302020204" pitchFamily="66" charset="0"/>
                <a:cs typeface="Arial" panose="020B0604020202020204" pitchFamily="34" charset="0"/>
              </a:rPr>
              <a:t>(70-180)</a:t>
            </a:r>
            <a:endParaRPr lang="en-US" altLang="tr-TR" dirty="0">
              <a:solidFill>
                <a:srgbClr val="FF0000"/>
              </a:solidFill>
              <a:latin typeface="Comic Sans MS" panose="030F0702030302020204" pitchFamily="66" charset="0"/>
              <a:cs typeface="Arial" panose="020B0604020202020204" pitchFamily="34" charset="0"/>
            </a:endParaRPr>
          </a:p>
          <a:p>
            <a:pPr fontAlgn="base">
              <a:spcAft>
                <a:spcPct val="0"/>
              </a:spcAft>
              <a:buFontTx/>
              <a:buNone/>
            </a:pPr>
            <a:r>
              <a:rPr lang="en-US" altLang="tr-TR" dirty="0">
                <a:solidFill>
                  <a:srgbClr val="000000"/>
                </a:solidFill>
                <a:latin typeface="Comic Sans MS" panose="030F0702030302020204" pitchFamily="66" charset="0"/>
                <a:cs typeface="Arial" panose="020B0604020202020204" pitchFamily="34" charset="0"/>
              </a:rPr>
              <a:t>HbA1c                &lt; </a:t>
            </a:r>
            <a:r>
              <a:rPr lang="en-US" altLang="tr-TR" dirty="0">
                <a:solidFill>
                  <a:srgbClr val="FF0000"/>
                </a:solidFill>
                <a:latin typeface="Comic Sans MS" panose="030F0702030302020204" pitchFamily="66" charset="0"/>
                <a:cs typeface="Arial" panose="020B0604020202020204" pitchFamily="34" charset="0"/>
              </a:rPr>
              <a:t>% </a:t>
            </a:r>
            <a:r>
              <a:rPr lang="en-US" altLang="tr-TR" dirty="0" smtClean="0">
                <a:solidFill>
                  <a:srgbClr val="FF0000"/>
                </a:solidFill>
                <a:latin typeface="Comic Sans MS" panose="030F0702030302020204" pitchFamily="66" charset="0"/>
                <a:cs typeface="Arial" panose="020B0604020202020204" pitchFamily="34" charset="0"/>
              </a:rPr>
              <a:t>6</a:t>
            </a:r>
            <a:r>
              <a:rPr lang="tr-TR" altLang="tr-TR" dirty="0">
                <a:solidFill>
                  <a:srgbClr val="FF0000"/>
                </a:solidFill>
                <a:latin typeface="Comic Sans MS" panose="030F0702030302020204" pitchFamily="66" charset="0"/>
                <a:cs typeface="Arial" panose="020B0604020202020204" pitchFamily="34" charset="0"/>
              </a:rPr>
              <a:t>,</a:t>
            </a:r>
            <a:r>
              <a:rPr lang="tr-TR" altLang="tr-TR" dirty="0" smtClean="0">
                <a:solidFill>
                  <a:srgbClr val="FF0000"/>
                </a:solidFill>
                <a:latin typeface="Comic Sans MS" panose="030F0702030302020204" pitchFamily="66" charset="0"/>
                <a:cs typeface="Arial" panose="020B0604020202020204" pitchFamily="34" charset="0"/>
              </a:rPr>
              <a:t>5</a:t>
            </a:r>
            <a:endParaRPr lang="tr-TR" altLang="tr-TR" dirty="0">
              <a:solidFill>
                <a:srgbClr val="FF0000"/>
              </a:solidFill>
              <a:latin typeface="Comic Sans MS" panose="030F0702030302020204" pitchFamily="66" charset="0"/>
              <a:cs typeface="Arial" panose="020B0604020202020204" pitchFamily="34" charset="0"/>
            </a:endParaRPr>
          </a:p>
          <a:p>
            <a:pPr fontAlgn="base">
              <a:spcAft>
                <a:spcPct val="0"/>
              </a:spcAft>
              <a:buFontTx/>
              <a:buNone/>
            </a:pPr>
            <a:r>
              <a:rPr lang="tr-TR" altLang="tr-TR" dirty="0">
                <a:solidFill>
                  <a:srgbClr val="FF0000"/>
                </a:solidFill>
                <a:latin typeface="Comic Sans MS" panose="030F0702030302020204" pitchFamily="66" charset="0"/>
                <a:cs typeface="Arial" panose="020B0604020202020204" pitchFamily="34" charset="0"/>
              </a:rPr>
              <a:t>				      &lt; %</a:t>
            </a:r>
            <a:r>
              <a:rPr lang="tr-TR" altLang="tr-TR" dirty="0" smtClean="0">
                <a:solidFill>
                  <a:srgbClr val="FF0000"/>
                </a:solidFill>
                <a:latin typeface="Comic Sans MS" panose="030F0702030302020204" pitchFamily="66" charset="0"/>
                <a:cs typeface="Arial" panose="020B0604020202020204" pitchFamily="34" charset="0"/>
              </a:rPr>
              <a:t>7</a:t>
            </a:r>
            <a:endParaRPr lang="en-US" altLang="tr-TR" dirty="0">
              <a:solidFill>
                <a:srgbClr val="FF0000"/>
              </a:solidFill>
              <a:latin typeface="Comic Sans MS" panose="030F0702030302020204" pitchFamily="66" charset="0"/>
              <a:cs typeface="Arial" panose="020B0604020202020204" pitchFamily="34" charset="0"/>
            </a:endParaRPr>
          </a:p>
          <a:p>
            <a:pPr fontAlgn="base">
              <a:spcAft>
                <a:spcPct val="0"/>
              </a:spcAft>
              <a:buFontTx/>
              <a:buNone/>
            </a:pPr>
            <a:r>
              <a:rPr lang="en-US" altLang="tr-TR" dirty="0">
                <a:solidFill>
                  <a:srgbClr val="000000"/>
                </a:solidFill>
                <a:latin typeface="Comic Sans MS" panose="030F0702030302020204" pitchFamily="66" charset="0"/>
                <a:cs typeface="Arial" panose="020B0604020202020204" pitchFamily="34" charset="0"/>
              </a:rPr>
              <a:t>LDL - K              &lt; 100 mg/dl</a:t>
            </a:r>
          </a:p>
          <a:p>
            <a:pPr fontAlgn="base">
              <a:spcAft>
                <a:spcPct val="0"/>
              </a:spcAft>
              <a:buFontTx/>
              <a:buNone/>
            </a:pPr>
            <a:r>
              <a:rPr lang="en-US" altLang="tr-TR" dirty="0">
                <a:solidFill>
                  <a:srgbClr val="000000"/>
                </a:solidFill>
                <a:latin typeface="Comic Sans MS" panose="030F0702030302020204" pitchFamily="66" charset="0"/>
                <a:cs typeface="Arial" panose="020B0604020202020204" pitchFamily="34" charset="0"/>
              </a:rPr>
              <a:t>Total - K            &lt; 200 mg/dl</a:t>
            </a:r>
          </a:p>
          <a:p>
            <a:pPr fontAlgn="base">
              <a:spcAft>
                <a:spcPct val="0"/>
              </a:spcAft>
              <a:buFontTx/>
              <a:buNone/>
            </a:pPr>
            <a:r>
              <a:rPr lang="en-US" altLang="tr-TR" dirty="0" err="1">
                <a:solidFill>
                  <a:srgbClr val="000000"/>
                </a:solidFill>
                <a:latin typeface="Comic Sans MS" panose="030F0702030302020204" pitchFamily="66" charset="0"/>
                <a:cs typeface="Arial" panose="020B0604020202020204" pitchFamily="34" charset="0"/>
              </a:rPr>
              <a:t>Trigliserid</a:t>
            </a:r>
            <a:r>
              <a:rPr lang="en-US" altLang="tr-TR" dirty="0">
                <a:solidFill>
                  <a:srgbClr val="000000"/>
                </a:solidFill>
                <a:latin typeface="Comic Sans MS" panose="030F0702030302020204" pitchFamily="66" charset="0"/>
                <a:cs typeface="Arial" panose="020B0604020202020204" pitchFamily="34" charset="0"/>
              </a:rPr>
              <a:t>           &lt; 150 mg/dl</a:t>
            </a:r>
            <a:endParaRPr lang="tr-TR" altLang="tr-TR" dirty="0">
              <a:solidFill>
                <a:srgbClr val="000000"/>
              </a:solidFill>
              <a:latin typeface="Comic Sans MS" panose="030F0702030302020204" pitchFamily="66" charset="0"/>
              <a:cs typeface="Arial" panose="020B0604020202020204" pitchFamily="34" charset="0"/>
            </a:endParaRPr>
          </a:p>
          <a:p>
            <a:pPr fontAlgn="base">
              <a:spcAft>
                <a:spcPct val="0"/>
              </a:spcAft>
              <a:buFontTx/>
              <a:buNone/>
            </a:pPr>
            <a:r>
              <a:rPr lang="tr-TR" altLang="tr-TR" dirty="0">
                <a:solidFill>
                  <a:srgbClr val="000000"/>
                </a:solidFill>
                <a:latin typeface="Comic Sans MS" panose="030F0702030302020204" pitchFamily="66" charset="0"/>
                <a:cs typeface="Arial" panose="020B0604020202020204" pitchFamily="34" charset="0"/>
              </a:rPr>
              <a:t>HDL			&gt; 50 mg/dl (kadın)</a:t>
            </a:r>
          </a:p>
          <a:p>
            <a:pPr fontAlgn="base">
              <a:spcAft>
                <a:spcPct val="0"/>
              </a:spcAft>
              <a:buFontTx/>
              <a:buNone/>
            </a:pPr>
            <a:r>
              <a:rPr lang="tr-TR" altLang="tr-TR" dirty="0">
                <a:solidFill>
                  <a:srgbClr val="000000"/>
                </a:solidFill>
                <a:latin typeface="Comic Sans MS" panose="030F0702030302020204" pitchFamily="66" charset="0"/>
                <a:cs typeface="Arial" panose="020B0604020202020204" pitchFamily="34" charset="0"/>
              </a:rPr>
              <a:t>					&gt; 40 mg/dl (erkek)</a:t>
            </a:r>
            <a:endParaRPr lang="en-US" altLang="tr-TR" dirty="0">
              <a:solidFill>
                <a:srgbClr val="000000"/>
              </a:solidFill>
              <a:latin typeface="Comic Sans MS" panose="030F0702030302020204" pitchFamily="66" charset="0"/>
              <a:cs typeface="Arial" panose="020B0604020202020204" pitchFamily="34" charset="0"/>
            </a:endParaRPr>
          </a:p>
        </p:txBody>
      </p:sp>
      <p:sp>
        <p:nvSpPr>
          <p:cNvPr id="81923" name="Rectangle 3"/>
          <p:cNvSpPr>
            <a:spLocks noRot="1"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tr-TR" altLang="tr-TR" i="1">
                <a:solidFill>
                  <a:srgbClr val="FF0000"/>
                </a:solidFill>
                <a:latin typeface="Comic Sans MS" panose="030F0702030302020204" pitchFamily="66" charset="0"/>
                <a:cs typeface="Arial" panose="020B0604020202020204" pitchFamily="34" charset="0"/>
              </a:rPr>
              <a:t>DM tedavisinde biyokimyasal  hedefler</a:t>
            </a:r>
            <a:endParaRPr lang="en-US" altLang="tr-TR" i="1">
              <a:solidFill>
                <a:srgbClr val="FF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9836170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02013" y="3323685"/>
            <a:ext cx="10515600" cy="1676332"/>
          </a:xfrm>
        </p:spPr>
        <p:txBody>
          <a:bodyPr/>
          <a:lstStyle/>
          <a:p>
            <a:pPr algn="ctr"/>
            <a:r>
              <a:rPr lang="tr-TR" b="1" dirty="0" smtClean="0">
                <a:solidFill>
                  <a:srgbClr val="FF0000"/>
                </a:solidFill>
                <a:latin typeface="Comic Sans MS" panose="030F0702030302020204" pitchFamily="66" charset="0"/>
              </a:rPr>
              <a:t>DURUMA GÖRE, HİPOGLİSEMİYİ ÖNLEMEK, </a:t>
            </a:r>
          </a:p>
          <a:p>
            <a:pPr marL="0" indent="0" algn="ctr">
              <a:buNone/>
            </a:pPr>
            <a:r>
              <a:rPr lang="tr-TR" b="1" dirty="0">
                <a:solidFill>
                  <a:srgbClr val="FF0000"/>
                </a:solidFill>
                <a:latin typeface="Comic Sans MS" panose="030F0702030302020204" pitchFamily="66" charset="0"/>
              </a:rPr>
              <a:t> </a:t>
            </a:r>
            <a:r>
              <a:rPr lang="tr-TR" b="1" dirty="0" smtClean="0">
                <a:solidFill>
                  <a:srgbClr val="FF0000"/>
                </a:solidFill>
                <a:latin typeface="Comic Sans MS" panose="030F0702030302020204" pitchFamily="66" charset="0"/>
              </a:rPr>
              <a:t>TEDAVİ ETMEKTEN ÇOK DAHA ÖNEMLİDİR..</a:t>
            </a:r>
            <a:endParaRPr lang="tr-TR"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965759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tr-TR" altLang="tr-TR" sz="3600" b="1">
                <a:solidFill>
                  <a:schemeClr val="tx1"/>
                </a:solidFill>
                <a:latin typeface="Comic Sans MS" panose="030F0702030302020204" pitchFamily="66" charset="0"/>
              </a:rPr>
              <a:t>Eğitim</a:t>
            </a:r>
          </a:p>
        </p:txBody>
      </p:sp>
      <p:sp>
        <p:nvSpPr>
          <p:cNvPr id="83971" name="Rectangle 3"/>
          <p:cNvSpPr>
            <a:spLocks noGrp="1" noChangeArrowheads="1"/>
          </p:cNvSpPr>
          <p:nvPr>
            <p:ph type="body" idx="1"/>
          </p:nvPr>
        </p:nvSpPr>
        <p:spPr/>
        <p:txBody>
          <a:bodyPr/>
          <a:lstStyle/>
          <a:p>
            <a:pPr>
              <a:lnSpc>
                <a:spcPct val="155000"/>
              </a:lnSpc>
              <a:buClr>
                <a:srgbClr val="FFFFB3"/>
              </a:buClr>
            </a:pPr>
            <a:r>
              <a:rPr lang="tr-TR" altLang="tr-TR" sz="2500" b="1">
                <a:solidFill>
                  <a:srgbClr val="FF0000"/>
                </a:solidFill>
                <a:latin typeface="Comic Sans MS" panose="030F0702030302020204" pitchFamily="66" charset="0"/>
              </a:rPr>
              <a:t>Diyabet eğitimi; doktor, eğitim hemşiresi, diyetisyenden oluşan diyabet bakım ekibi tarafından en etkili şekilde sağlanabilir. </a:t>
            </a:r>
          </a:p>
          <a:p>
            <a:pPr>
              <a:lnSpc>
                <a:spcPct val="155000"/>
              </a:lnSpc>
              <a:buClr>
                <a:srgbClr val="FFFFB3"/>
              </a:buClr>
            </a:pPr>
            <a:r>
              <a:rPr lang="tr-TR" altLang="tr-TR" sz="2500">
                <a:latin typeface="Comic Sans MS" panose="030F0702030302020204" pitchFamily="66" charset="0"/>
              </a:rPr>
              <a:t>Amaç diyabetli hastaların hastalıkları hakkında bilgilendirilmeleri ve kendi kendilerine yeterli hale gelmelerinin sağlanmasıdır.</a:t>
            </a:r>
          </a:p>
        </p:txBody>
      </p:sp>
    </p:spTree>
    <p:extLst>
      <p:ext uri="{BB962C8B-B14F-4D97-AF65-F5344CB8AC3E}">
        <p14:creationId xmlns:p14="http://schemas.microsoft.com/office/powerpoint/2010/main" val="32227865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752600" y="304801"/>
            <a:ext cx="853440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tr-TR" altLang="tr-TR" sz="4400" b="1">
                <a:solidFill>
                  <a:srgbClr val="FF3300"/>
                </a:solidFill>
                <a:effectLst>
                  <a:outerShdw blurRad="38100" dist="38100" dir="2700000" algn="tl">
                    <a:srgbClr val="C0C0C0"/>
                  </a:outerShdw>
                </a:effectLst>
                <a:latin typeface="Comic Sans MS" panose="030F0702030302020204" pitchFamily="66" charset="0"/>
              </a:rPr>
              <a:t>HASTA EĞİTİMİ</a:t>
            </a:r>
          </a:p>
          <a:p>
            <a:pPr eaLnBrk="0" fontAlgn="base" hangingPunct="0">
              <a:spcBef>
                <a:spcPct val="50000"/>
              </a:spcBef>
              <a:spcAft>
                <a:spcPct val="0"/>
              </a:spcAft>
              <a:buClr>
                <a:srgbClr val="FF0000"/>
              </a:buClr>
              <a:buFont typeface="Monotype Sorts" pitchFamily="2" charset="2"/>
              <a:buNone/>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Diyetin önemi, diyet hakkında detaylı bilgi</a:t>
            </a:r>
          </a:p>
          <a:p>
            <a:pPr eaLnBrk="0" fontAlgn="base" hangingPunct="0">
              <a:spcBef>
                <a:spcPct val="0"/>
              </a:spcBef>
              <a:spcAft>
                <a:spcPct val="0"/>
              </a:spcAft>
              <a:defRPr/>
            </a:pPr>
            <a:endParaRPr lang="tr-TR" altLang="tr-TR" sz="2800" b="1">
              <a:solidFill>
                <a:srgbClr val="000000"/>
              </a:solidFill>
              <a:effectLst>
                <a:outerShdw blurRad="38100" dist="38100" dir="2700000" algn="tl">
                  <a:srgbClr val="C0C0C0"/>
                </a:outerShdw>
              </a:effectLst>
              <a:latin typeface="Comic Sans MS" panose="030F0702030302020204" pitchFamily="66" charset="0"/>
            </a:endParaRP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Genel hijyen kurallarının önemi</a:t>
            </a: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    Ayak bakımı</a:t>
            </a: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    Dişlerin bakımı; düzenli hekim kontrolü</a:t>
            </a:r>
          </a:p>
          <a:p>
            <a:pPr eaLnBrk="0" fontAlgn="base" hangingPunct="0">
              <a:spcBef>
                <a:spcPct val="0"/>
              </a:spcBef>
              <a:spcAft>
                <a:spcPct val="0"/>
              </a:spcAft>
              <a:defRPr/>
            </a:pPr>
            <a:endParaRPr lang="tr-TR" altLang="tr-TR" sz="2800" b="1">
              <a:solidFill>
                <a:srgbClr val="000000"/>
              </a:solidFill>
              <a:effectLst>
                <a:outerShdw blurRad="38100" dist="38100" dir="2700000" algn="tl">
                  <a:srgbClr val="C0C0C0"/>
                </a:outerShdw>
              </a:effectLst>
              <a:latin typeface="Comic Sans MS" panose="030F0702030302020204" pitchFamily="66" charset="0"/>
            </a:endParaRP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Düzenli göz kontrolleri</a:t>
            </a:r>
          </a:p>
          <a:p>
            <a:pPr eaLnBrk="0" fontAlgn="base" hangingPunct="0">
              <a:spcBef>
                <a:spcPct val="0"/>
              </a:spcBef>
              <a:spcAft>
                <a:spcPct val="0"/>
              </a:spcAft>
              <a:defRPr/>
            </a:pPr>
            <a:endParaRPr lang="tr-TR" altLang="tr-TR" sz="2800" b="1">
              <a:solidFill>
                <a:srgbClr val="000000"/>
              </a:solidFill>
              <a:effectLst>
                <a:outerShdw blurRad="38100" dist="38100" dir="2700000" algn="tl">
                  <a:srgbClr val="C0C0C0"/>
                </a:outerShdw>
              </a:effectLst>
              <a:latin typeface="Comic Sans MS" panose="030F0702030302020204" pitchFamily="66" charset="0"/>
            </a:endParaRP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Sigara YASAK</a:t>
            </a: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İnsülin veya oral ilaçların yan etkileri</a:t>
            </a:r>
          </a:p>
          <a:p>
            <a:pPr eaLnBrk="0" fontAlgn="base" hangingPunct="0">
              <a:spcBef>
                <a:spcPct val="0"/>
              </a:spcBef>
              <a:spcAft>
                <a:spcPct val="0"/>
              </a:spcAft>
              <a:defRPr/>
            </a:pPr>
            <a:r>
              <a:rPr lang="tr-TR" altLang="tr-TR" sz="2800" b="1">
                <a:solidFill>
                  <a:srgbClr val="000000"/>
                </a:solidFill>
                <a:effectLst>
                  <a:outerShdw blurRad="38100" dist="38100" dir="2700000" algn="tl">
                    <a:srgbClr val="C0C0C0"/>
                  </a:outerShdw>
                </a:effectLst>
                <a:latin typeface="Comic Sans MS" panose="030F0702030302020204" pitchFamily="66" charset="0"/>
              </a:rPr>
              <a:t>İnsülin kullanımı, enjeksiyon teknikleri</a:t>
            </a:r>
          </a:p>
          <a:p>
            <a:pPr eaLnBrk="0" fontAlgn="base" hangingPunct="0">
              <a:spcBef>
                <a:spcPct val="50000"/>
              </a:spcBef>
              <a:spcAft>
                <a:spcPct val="0"/>
              </a:spcAft>
              <a:defRPr/>
            </a:pPr>
            <a:endParaRPr lang="en-US" altLang="tr-TR" sz="2800" b="1">
              <a:solidFill>
                <a:srgbClr val="000000"/>
              </a:solidFill>
              <a:effectLst>
                <a:outerShdw blurRad="38100" dist="38100" dir="2700000" algn="tl">
                  <a:srgbClr val="C0C0C0"/>
                </a:outerShdw>
              </a:effectLst>
              <a:latin typeface="Comic Sans MS" panose="030F0702030302020204" pitchFamily="66" charset="0"/>
            </a:endParaRPr>
          </a:p>
        </p:txBody>
      </p:sp>
      <p:pic>
        <p:nvPicPr>
          <p:cNvPr id="86019" name="Picture 3" descr="j03012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5310">
            <a:off x="8542339" y="3563939"/>
            <a:ext cx="1830387"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j00900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3573463"/>
            <a:ext cx="109378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7157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09800" y="381000"/>
            <a:ext cx="7772400" cy="1143000"/>
          </a:xfrm>
        </p:spPr>
        <p:txBody>
          <a:bodyPr/>
          <a:lstStyle/>
          <a:p>
            <a:r>
              <a:rPr lang="tr-TR" altLang="tr-TR" sz="3600" b="1">
                <a:solidFill>
                  <a:schemeClr val="tx1"/>
                </a:solidFill>
                <a:latin typeface="Comic Sans MS" panose="030F0702030302020204" pitchFamily="66" charset="0"/>
              </a:rPr>
              <a:t>Eğitim</a:t>
            </a:r>
          </a:p>
        </p:txBody>
      </p:sp>
      <p:sp>
        <p:nvSpPr>
          <p:cNvPr id="88067" name="Rectangle 3"/>
          <p:cNvSpPr>
            <a:spLocks noGrp="1" noChangeArrowheads="1"/>
          </p:cNvSpPr>
          <p:nvPr>
            <p:ph type="body" idx="1"/>
          </p:nvPr>
        </p:nvSpPr>
        <p:spPr>
          <a:xfrm>
            <a:off x="1774826" y="1295400"/>
            <a:ext cx="8893175" cy="4114800"/>
          </a:xfrm>
        </p:spPr>
        <p:txBody>
          <a:bodyPr/>
          <a:lstStyle/>
          <a:p>
            <a:pPr>
              <a:lnSpc>
                <a:spcPct val="95000"/>
              </a:lnSpc>
              <a:buClr>
                <a:srgbClr val="FFFFB3"/>
              </a:buClr>
            </a:pPr>
            <a:r>
              <a:rPr lang="tr-TR" altLang="tr-TR" sz="2400" dirty="0">
                <a:latin typeface="Comic Sans MS" panose="030F0702030302020204" pitchFamily="66" charset="0"/>
              </a:rPr>
              <a:t>Tüm hastalar şu konularda eğitim almalıdırlar:</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Hastalığın mekanizması</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Yemek zamanlarının ve içeriklerinin planlanması</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Hastanın kendi kendine kan şekerini ölçmesi ve kaydetmesi</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Yaşam tarzının düzenlenmesi için gerekenler</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Şeker koması tarifi</a:t>
            </a:r>
          </a:p>
          <a:p>
            <a:pPr lvl="1">
              <a:lnSpc>
                <a:spcPct val="95000"/>
              </a:lnSpc>
              <a:buClr>
                <a:schemeClr val="hlink"/>
              </a:buClr>
              <a:buFont typeface="Wingdings" panose="05000000000000000000" pitchFamily="2" charset="2"/>
              <a:buChar char="Ø"/>
            </a:pPr>
            <a:r>
              <a:rPr lang="tr-TR" altLang="tr-TR" sz="2400" b="1" dirty="0">
                <a:solidFill>
                  <a:srgbClr val="FF0000"/>
                </a:solidFill>
                <a:latin typeface="Comic Sans MS" panose="030F0702030302020204" pitchFamily="66" charset="0"/>
              </a:rPr>
              <a:t>Hipogliseminin önlenmesi ve tedavisi</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Egzersiz için genel kurallar</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Kronik komplikasyonlar ve erken tanı için yapılması gereken tarama muayeneleri hakkında bilgi</a:t>
            </a:r>
          </a:p>
          <a:p>
            <a:pPr lvl="1">
              <a:lnSpc>
                <a:spcPct val="95000"/>
              </a:lnSpc>
              <a:buClr>
                <a:schemeClr val="hlink"/>
              </a:buClr>
              <a:buFont typeface="Wingdings" panose="05000000000000000000" pitchFamily="2" charset="2"/>
              <a:buChar char="Ø"/>
            </a:pPr>
            <a:r>
              <a:rPr lang="tr-TR" altLang="tr-TR" sz="2400" dirty="0">
                <a:latin typeface="Comic Sans MS" panose="030F0702030302020204" pitchFamily="66" charset="0"/>
              </a:rPr>
              <a:t>HbA1c ve takibinin tedavideki rolü</a:t>
            </a:r>
          </a:p>
        </p:txBody>
      </p:sp>
    </p:spTree>
    <p:extLst>
      <p:ext uri="{BB962C8B-B14F-4D97-AF65-F5344CB8AC3E}">
        <p14:creationId xmlns:p14="http://schemas.microsoft.com/office/powerpoint/2010/main" val="36028431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solidFill>
                  <a:srgbClr val="FF0000"/>
                </a:solidFill>
                <a:latin typeface="Comic Sans MS" panose="030F0702030302020204" pitchFamily="66" charset="0"/>
              </a:rPr>
              <a:t>YAŞLI DİYABETLİLER</a:t>
            </a:r>
            <a:br>
              <a:rPr lang="tr-TR" sz="3600" dirty="0" smtClean="0">
                <a:solidFill>
                  <a:srgbClr val="FF0000"/>
                </a:solidFill>
                <a:latin typeface="Comic Sans MS" panose="030F0702030302020204" pitchFamily="66" charset="0"/>
              </a:rPr>
            </a:br>
            <a:r>
              <a:rPr lang="tr-TR" sz="3600" dirty="0" smtClean="0">
                <a:solidFill>
                  <a:srgbClr val="FF0000"/>
                </a:solidFill>
                <a:latin typeface="Comic Sans MS" panose="030F0702030302020204" pitchFamily="66" charset="0"/>
              </a:rPr>
              <a:t>-</a:t>
            </a:r>
            <a:r>
              <a:rPr lang="tr-TR" sz="3600" dirty="0" err="1" smtClean="0">
                <a:solidFill>
                  <a:srgbClr val="FF0000"/>
                </a:solidFill>
                <a:latin typeface="Comic Sans MS" panose="030F0702030302020204" pitchFamily="66" charset="0"/>
              </a:rPr>
              <a:t>Metabolik</a:t>
            </a:r>
            <a:r>
              <a:rPr lang="tr-TR" sz="3600" dirty="0" smtClean="0">
                <a:solidFill>
                  <a:srgbClr val="FF0000"/>
                </a:solidFill>
                <a:latin typeface="Comic Sans MS" panose="030F0702030302020204" pitchFamily="66" charset="0"/>
              </a:rPr>
              <a:t> kontrol hedefleri için sınıflandırma-</a:t>
            </a:r>
            <a:endParaRPr lang="tr-TR" sz="3600"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dirty="0" smtClean="0">
                <a:latin typeface="Comic Sans MS" panose="030F0702030302020204" pitchFamily="66" charset="0"/>
              </a:rPr>
              <a:t>Sağlıklı yaşlılar</a:t>
            </a:r>
          </a:p>
          <a:p>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Sağlığı hafif/orta derecede bozulmuş yaşlılar</a:t>
            </a: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Sağlığı ileri derecede bozulmuş yaşlılar</a:t>
            </a:r>
            <a:endParaRPr lang="tr-TR" dirty="0">
              <a:latin typeface="Comic Sans MS" panose="030F0702030302020204" pitchFamily="66" charset="0"/>
            </a:endParaRPr>
          </a:p>
        </p:txBody>
      </p:sp>
      <p:pic>
        <p:nvPicPr>
          <p:cNvPr id="4" name="Resim 3"/>
          <p:cNvPicPr>
            <a:picLocks noChangeAspect="1"/>
          </p:cNvPicPr>
          <p:nvPr/>
        </p:nvPicPr>
        <p:blipFill>
          <a:blip r:embed="rId3"/>
          <a:stretch>
            <a:fillRect/>
          </a:stretch>
        </p:blipFill>
        <p:spPr>
          <a:xfrm>
            <a:off x="9473422" y="4781348"/>
            <a:ext cx="2466975" cy="1847850"/>
          </a:xfrm>
          <a:prstGeom prst="rect">
            <a:avLst/>
          </a:prstGeom>
        </p:spPr>
      </p:pic>
    </p:spTree>
    <p:extLst>
      <p:ext uri="{BB962C8B-B14F-4D97-AF65-F5344CB8AC3E}">
        <p14:creationId xmlns:p14="http://schemas.microsoft.com/office/powerpoint/2010/main" val="21007348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Sağlıklı yaşlılar</a:t>
            </a: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Fonksiyonel ve bilişsel kapasitesi normal,</a:t>
            </a:r>
          </a:p>
          <a:p>
            <a:r>
              <a:rPr lang="tr-TR" dirty="0" smtClean="0">
                <a:latin typeface="Comic Sans MS" panose="030F0702030302020204" pitchFamily="66" charset="0"/>
              </a:rPr>
              <a:t>Yaşam beklentisi tedaviden yararlanacak kadar uzun (&gt; 10 yıl gibi…)</a:t>
            </a:r>
          </a:p>
          <a:p>
            <a:r>
              <a:rPr lang="tr-TR" dirty="0" smtClean="0">
                <a:latin typeface="Comic Sans MS" panose="030F0702030302020204" pitchFamily="66" charset="0"/>
              </a:rPr>
              <a:t>HbA1c hedefi: %7-7,5</a:t>
            </a:r>
          </a:p>
          <a:p>
            <a:r>
              <a:rPr lang="tr-TR" dirty="0" smtClean="0">
                <a:latin typeface="Comic Sans MS" panose="030F0702030302020204" pitchFamily="66" charset="0"/>
              </a:rPr>
              <a:t>Açlık ve öğün öncesi </a:t>
            </a:r>
            <a:r>
              <a:rPr lang="tr-TR" dirty="0" err="1" smtClean="0">
                <a:latin typeface="Comic Sans MS" panose="030F0702030302020204" pitchFamily="66" charset="0"/>
              </a:rPr>
              <a:t>glukoz</a:t>
            </a:r>
            <a:r>
              <a:rPr lang="tr-TR" dirty="0" smtClean="0">
                <a:latin typeface="Comic Sans MS" panose="030F0702030302020204" pitchFamily="66" charset="0"/>
              </a:rPr>
              <a:t>: 80-130 mg/dl</a:t>
            </a:r>
          </a:p>
          <a:p>
            <a:pPr marL="0" indent="0">
              <a:buNone/>
            </a:pPr>
            <a:r>
              <a:rPr lang="tr-TR" dirty="0">
                <a:latin typeface="Comic Sans MS" panose="030F0702030302020204" pitchFamily="66" charset="0"/>
              </a:rPr>
              <a:t> </a:t>
            </a:r>
            <a:r>
              <a:rPr lang="tr-TR" dirty="0" smtClean="0">
                <a:latin typeface="Comic Sans MS" panose="030F0702030302020204" pitchFamily="66" charset="0"/>
              </a:rPr>
              <a:t>  gece </a:t>
            </a:r>
            <a:r>
              <a:rPr lang="tr-TR" dirty="0" err="1" smtClean="0">
                <a:latin typeface="Comic Sans MS" panose="030F0702030302020204" pitchFamily="66" charset="0"/>
              </a:rPr>
              <a:t>glukozu</a:t>
            </a:r>
            <a:r>
              <a:rPr lang="tr-TR" dirty="0" smtClean="0">
                <a:latin typeface="Comic Sans MS" panose="030F0702030302020204" pitchFamily="66" charset="0"/>
              </a:rPr>
              <a:t>: 90-150 mg/dl</a:t>
            </a:r>
            <a:endParaRPr lang="tr-TR" dirty="0">
              <a:latin typeface="Comic Sans MS" panose="030F0702030302020204" pitchFamily="66" charset="0"/>
            </a:endParaRPr>
          </a:p>
        </p:txBody>
      </p:sp>
    </p:spTree>
    <p:extLst>
      <p:ext uri="{BB962C8B-B14F-4D97-AF65-F5344CB8AC3E}">
        <p14:creationId xmlns:p14="http://schemas.microsoft.com/office/powerpoint/2010/main" val="26166603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smtClean="0">
                <a:solidFill>
                  <a:srgbClr val="FF0000"/>
                </a:solidFill>
                <a:latin typeface="Comic Sans MS" panose="030F0702030302020204" pitchFamily="66" charset="0"/>
              </a:rPr>
              <a:t>Sağlığı hafif/orta derecede bozulmuş yaşlılar</a:t>
            </a:r>
            <a:br>
              <a:rPr lang="tr-TR" sz="3600" dirty="0" smtClean="0">
                <a:solidFill>
                  <a:srgbClr val="FF0000"/>
                </a:solidFill>
                <a:latin typeface="Comic Sans MS" panose="030F0702030302020204" pitchFamily="66" charset="0"/>
              </a:rPr>
            </a:br>
            <a:endParaRPr lang="tr-TR" sz="3600" dirty="0" smtClean="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Çoklu kronik hastalığı olanlar,</a:t>
            </a:r>
          </a:p>
          <a:p>
            <a:r>
              <a:rPr lang="tr-TR" dirty="0" smtClean="0">
                <a:latin typeface="Comic Sans MS" panose="030F0702030302020204" pitchFamily="66" charset="0"/>
              </a:rPr>
              <a:t>Hafif-orta derecede bilişsel bozukluğu olanlar,</a:t>
            </a:r>
          </a:p>
          <a:p>
            <a:r>
              <a:rPr lang="tr-TR" dirty="0" smtClean="0">
                <a:latin typeface="Comic Sans MS" panose="030F0702030302020204" pitchFamily="66" charset="0"/>
              </a:rPr>
              <a:t>Yaşam süreleri kısalmıştır.</a:t>
            </a:r>
          </a:p>
          <a:p>
            <a:r>
              <a:rPr lang="tr-TR" dirty="0" smtClean="0">
                <a:latin typeface="Comic Sans MS" panose="030F0702030302020204" pitchFamily="66" charset="0"/>
              </a:rPr>
              <a:t>HbA1c hedefi: %7,5-8</a:t>
            </a:r>
          </a:p>
          <a:p>
            <a:r>
              <a:rPr lang="tr-TR" dirty="0" smtClean="0">
                <a:latin typeface="Comic Sans MS" panose="030F0702030302020204" pitchFamily="66" charset="0"/>
              </a:rPr>
              <a:t>Açlık ve öğün öncesi </a:t>
            </a:r>
            <a:r>
              <a:rPr lang="tr-TR" dirty="0" err="1" smtClean="0">
                <a:latin typeface="Comic Sans MS" panose="030F0702030302020204" pitchFamily="66" charset="0"/>
              </a:rPr>
              <a:t>glukoz</a:t>
            </a:r>
            <a:r>
              <a:rPr lang="tr-TR" dirty="0" smtClean="0">
                <a:latin typeface="Comic Sans MS" panose="030F0702030302020204" pitchFamily="66" charset="0"/>
              </a:rPr>
              <a:t>: 90-150 mg/dl</a:t>
            </a:r>
          </a:p>
          <a:p>
            <a:pPr marL="0" indent="0">
              <a:buNone/>
            </a:pPr>
            <a:r>
              <a:rPr lang="tr-TR" dirty="0" smtClean="0">
                <a:latin typeface="Comic Sans MS" panose="030F0702030302020204" pitchFamily="66" charset="0"/>
              </a:rPr>
              <a:t>   gece </a:t>
            </a:r>
            <a:r>
              <a:rPr lang="tr-TR" dirty="0" err="1" smtClean="0">
                <a:latin typeface="Comic Sans MS" panose="030F0702030302020204" pitchFamily="66" charset="0"/>
              </a:rPr>
              <a:t>glukozu</a:t>
            </a:r>
            <a:r>
              <a:rPr lang="tr-TR" dirty="0" smtClean="0">
                <a:latin typeface="Comic Sans MS" panose="030F0702030302020204" pitchFamily="66" charset="0"/>
              </a:rPr>
              <a:t>: 100-180 mg/dl</a:t>
            </a:r>
          </a:p>
          <a:p>
            <a:endParaRPr lang="tr-TR" dirty="0" smtClean="0">
              <a:latin typeface="Comic Sans MS" panose="030F0702030302020204" pitchFamily="66" charset="0"/>
            </a:endParaRPr>
          </a:p>
          <a:p>
            <a:endParaRPr lang="tr-TR" dirty="0">
              <a:latin typeface="Comic Sans MS" panose="030F0702030302020204" pitchFamily="66" charset="0"/>
            </a:endParaRPr>
          </a:p>
        </p:txBody>
      </p:sp>
    </p:spTree>
    <p:extLst>
      <p:ext uri="{BB962C8B-B14F-4D97-AF65-F5344CB8AC3E}">
        <p14:creationId xmlns:p14="http://schemas.microsoft.com/office/powerpoint/2010/main" val="17792034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Sağlığı ileri derecede bozulmuş yaşlılar</a:t>
            </a:r>
            <a:br>
              <a:rPr lang="tr-TR" dirty="0" smtClean="0">
                <a:solidFill>
                  <a:srgbClr val="FF0000"/>
                </a:solidFill>
                <a:latin typeface="Comic Sans MS" panose="030F0702030302020204" pitchFamily="66" charset="0"/>
              </a:rPr>
            </a:b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normAutofit fontScale="92500" lnSpcReduction="20000"/>
          </a:bodyPr>
          <a:lstStyle/>
          <a:p>
            <a:r>
              <a:rPr lang="tr-TR" dirty="0" smtClean="0">
                <a:latin typeface="Comic Sans MS" panose="030F0702030302020204" pitchFamily="66" charset="0"/>
              </a:rPr>
              <a:t>Komplikasyonları ilerlemiş olanlar,</a:t>
            </a:r>
          </a:p>
          <a:p>
            <a:r>
              <a:rPr lang="tr-TR" dirty="0" smtClean="0">
                <a:latin typeface="Comic Sans MS" panose="030F0702030302020204" pitchFamily="66" charset="0"/>
              </a:rPr>
              <a:t>Eşlik eden önemli sağlık sorunları bulunanlar,</a:t>
            </a:r>
          </a:p>
          <a:p>
            <a:r>
              <a:rPr lang="tr-TR" dirty="0" smtClean="0">
                <a:latin typeface="Comic Sans MS" panose="030F0702030302020204" pitchFamily="66" charset="0"/>
              </a:rPr>
              <a:t>Yaşam beklentileri daha kısadır.</a:t>
            </a:r>
          </a:p>
          <a:p>
            <a:r>
              <a:rPr lang="tr-TR" dirty="0" smtClean="0">
                <a:latin typeface="Comic Sans MS" panose="030F0702030302020204" pitchFamily="66" charset="0"/>
              </a:rPr>
              <a:t>Kırılgan, bilişsel ve fonksiyonel kapasiteleri çok sınırlıdır.</a:t>
            </a:r>
          </a:p>
          <a:p>
            <a:r>
              <a:rPr lang="tr-TR" dirty="0" err="1" smtClean="0">
                <a:latin typeface="Comic Sans MS" panose="030F0702030302020204" pitchFamily="66" charset="0"/>
              </a:rPr>
              <a:t>Glisemik</a:t>
            </a:r>
            <a:r>
              <a:rPr lang="tr-TR" dirty="0" smtClean="0">
                <a:latin typeface="Comic Sans MS" panose="030F0702030302020204" pitchFamily="66" charset="0"/>
              </a:rPr>
              <a:t> ve </a:t>
            </a:r>
            <a:r>
              <a:rPr lang="tr-TR" dirty="0" err="1" smtClean="0">
                <a:latin typeface="Comic Sans MS" panose="030F0702030302020204" pitchFamily="66" charset="0"/>
              </a:rPr>
              <a:t>metabolik</a:t>
            </a:r>
            <a:r>
              <a:rPr lang="tr-TR" dirty="0" smtClean="0">
                <a:latin typeface="Comic Sans MS" panose="030F0702030302020204" pitchFamily="66" charset="0"/>
              </a:rPr>
              <a:t> hedefler daha kısa tutulmalıdır.</a:t>
            </a:r>
          </a:p>
          <a:p>
            <a:r>
              <a:rPr lang="tr-TR" dirty="0" smtClean="0">
                <a:latin typeface="Comic Sans MS" panose="030F0702030302020204" pitchFamily="66" charset="0"/>
              </a:rPr>
              <a:t>HbA1c hedefi: %8-8,5</a:t>
            </a:r>
          </a:p>
          <a:p>
            <a:r>
              <a:rPr lang="tr-TR" dirty="0" smtClean="0">
                <a:latin typeface="Comic Sans MS" panose="030F0702030302020204" pitchFamily="66" charset="0"/>
              </a:rPr>
              <a:t>Açlık ve öğün öncesi </a:t>
            </a:r>
            <a:r>
              <a:rPr lang="tr-TR" dirty="0" err="1" smtClean="0">
                <a:latin typeface="Comic Sans MS" panose="030F0702030302020204" pitchFamily="66" charset="0"/>
              </a:rPr>
              <a:t>glukoz</a:t>
            </a:r>
            <a:r>
              <a:rPr lang="tr-TR" dirty="0" smtClean="0">
                <a:latin typeface="Comic Sans MS" panose="030F0702030302020204" pitchFamily="66" charset="0"/>
              </a:rPr>
              <a:t>: 100-180 mg/dl</a:t>
            </a:r>
          </a:p>
          <a:p>
            <a:pPr marL="0" indent="0">
              <a:buNone/>
            </a:pPr>
            <a:r>
              <a:rPr lang="tr-TR" dirty="0" smtClean="0">
                <a:latin typeface="Comic Sans MS" panose="030F0702030302020204" pitchFamily="66" charset="0"/>
              </a:rPr>
              <a:t>   gece </a:t>
            </a:r>
            <a:r>
              <a:rPr lang="tr-TR" dirty="0" err="1" smtClean="0">
                <a:latin typeface="Comic Sans MS" panose="030F0702030302020204" pitchFamily="66" charset="0"/>
              </a:rPr>
              <a:t>glukozu</a:t>
            </a:r>
            <a:r>
              <a:rPr lang="tr-TR" dirty="0" smtClean="0">
                <a:latin typeface="Comic Sans MS" panose="030F0702030302020204" pitchFamily="66" charset="0"/>
              </a:rPr>
              <a:t>: 110-200 mg/dl</a:t>
            </a:r>
          </a:p>
          <a:p>
            <a:endParaRPr lang="tr-TR" dirty="0" smtClean="0">
              <a:latin typeface="Comic Sans MS" panose="030F0702030302020204" pitchFamily="66" charset="0"/>
            </a:endParaRPr>
          </a:p>
          <a:p>
            <a:endParaRPr lang="tr-TR" dirty="0" smtClean="0">
              <a:latin typeface="Comic Sans MS" panose="030F0702030302020204" pitchFamily="66" charset="0"/>
            </a:endParaRPr>
          </a:p>
          <a:p>
            <a:endParaRPr lang="tr-TR" dirty="0" smtClean="0">
              <a:latin typeface="Comic Sans MS" panose="030F0702030302020204" pitchFamily="66" charset="0"/>
            </a:endParaRPr>
          </a:p>
          <a:p>
            <a:endParaRPr lang="tr-TR" dirty="0" smtClean="0">
              <a:latin typeface="Comic Sans MS" panose="030F0702030302020204" pitchFamily="66" charset="0"/>
            </a:endParaRPr>
          </a:p>
          <a:p>
            <a:endParaRPr lang="tr-TR" dirty="0">
              <a:latin typeface="Comic Sans MS" panose="030F0702030302020204" pitchFamily="66" charset="0"/>
            </a:endParaRPr>
          </a:p>
        </p:txBody>
      </p:sp>
    </p:spTree>
    <p:extLst>
      <p:ext uri="{BB962C8B-B14F-4D97-AF65-F5344CB8AC3E}">
        <p14:creationId xmlns:p14="http://schemas.microsoft.com/office/powerpoint/2010/main" val="14497653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Sağlığı ileri derecede bozulmuş yaşlılar</a:t>
            </a:r>
            <a:endParaRPr lang="tr-TR" dirty="0"/>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Aşırı agresif tedavilerden kaçınılmalıdır.</a:t>
            </a:r>
          </a:p>
          <a:p>
            <a:r>
              <a:rPr lang="tr-TR" dirty="0" smtClean="0">
                <a:latin typeface="Comic Sans MS" panose="030F0702030302020204" pitchFamily="66" charset="0"/>
              </a:rPr>
              <a:t>Hipoglisemiden korunma temel hedeftir.</a:t>
            </a:r>
          </a:p>
          <a:p>
            <a:r>
              <a:rPr lang="tr-TR" dirty="0" smtClean="0">
                <a:latin typeface="Comic Sans MS" panose="030F0702030302020204" pitchFamily="66" charset="0"/>
              </a:rPr>
              <a:t>Karmaşık olmayan, kolay uygulanabilen, basit ilaçlar…</a:t>
            </a:r>
          </a:p>
          <a:p>
            <a:r>
              <a:rPr lang="tr-TR" dirty="0" smtClean="0">
                <a:latin typeface="Comic Sans MS" panose="030F0702030302020204" pitchFamily="66" charset="0"/>
              </a:rPr>
              <a:t>İnsülin gerektiğinde dikkat***</a:t>
            </a:r>
          </a:p>
          <a:p>
            <a:pPr marL="0" indent="0">
              <a:buNone/>
            </a:pPr>
            <a:r>
              <a:rPr lang="tr-TR" dirty="0" smtClean="0">
                <a:latin typeface="Comic Sans MS" panose="030F0702030302020204" pitchFamily="66" charset="0"/>
              </a:rPr>
              <a:t>***bilişsel sorunlar değerlendirilmelidir…</a:t>
            </a:r>
            <a:endParaRPr lang="tr-TR" dirty="0">
              <a:latin typeface="Comic Sans MS" panose="030F0702030302020204" pitchFamily="66" charset="0"/>
            </a:endParaRPr>
          </a:p>
        </p:txBody>
      </p:sp>
    </p:spTree>
    <p:extLst>
      <p:ext uri="{BB962C8B-B14F-4D97-AF65-F5344CB8AC3E}">
        <p14:creationId xmlns:p14="http://schemas.microsoft.com/office/powerpoint/2010/main" val="12260862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latin typeface="Comic Sans MS" panose="030F0702030302020204" pitchFamily="66" charset="0"/>
              </a:rPr>
              <a:t>KV risk </a:t>
            </a:r>
            <a:r>
              <a:rPr lang="tr-TR" dirty="0" err="1">
                <a:latin typeface="Comic Sans MS" panose="030F0702030302020204" pitchFamily="66" charset="0"/>
              </a:rPr>
              <a:t>azaltım</a:t>
            </a:r>
            <a:r>
              <a:rPr lang="tr-TR" dirty="0">
                <a:latin typeface="Comic Sans MS" panose="030F0702030302020204" pitchFamily="66" charset="0"/>
              </a:rPr>
              <a:t> stratejileri</a:t>
            </a:r>
          </a:p>
          <a:p>
            <a:r>
              <a:rPr lang="tr-TR" dirty="0" smtClean="0">
                <a:latin typeface="Comic Sans MS" panose="030F0702030302020204" pitchFamily="66" charset="0"/>
              </a:rPr>
              <a:t>Sigara </a:t>
            </a:r>
            <a:r>
              <a:rPr lang="tr-TR" dirty="0">
                <a:latin typeface="Comic Sans MS" panose="030F0702030302020204" pitchFamily="66" charset="0"/>
              </a:rPr>
              <a:t>içilmemesi</a:t>
            </a:r>
          </a:p>
          <a:p>
            <a:r>
              <a:rPr lang="tr-TR" dirty="0" smtClean="0">
                <a:latin typeface="Comic Sans MS" panose="030F0702030302020204" pitchFamily="66" charset="0"/>
              </a:rPr>
              <a:t>HT </a:t>
            </a:r>
            <a:r>
              <a:rPr lang="tr-TR" dirty="0" err="1">
                <a:latin typeface="Comic Sans MS" panose="030F0702030302020204" pitchFamily="66" charset="0"/>
              </a:rPr>
              <a:t>Tx</a:t>
            </a:r>
            <a:endParaRPr lang="tr-TR" dirty="0">
              <a:latin typeface="Comic Sans MS" panose="030F0702030302020204" pitchFamily="66" charset="0"/>
            </a:endParaRPr>
          </a:p>
          <a:p>
            <a:r>
              <a:rPr lang="tr-TR" dirty="0" smtClean="0">
                <a:latin typeface="Comic Sans MS" panose="030F0702030302020204" pitchFamily="66" charset="0"/>
              </a:rPr>
              <a:t>HL </a:t>
            </a:r>
            <a:r>
              <a:rPr lang="tr-TR" dirty="0" err="1">
                <a:latin typeface="Comic Sans MS" panose="030F0702030302020204" pitchFamily="66" charset="0"/>
              </a:rPr>
              <a:t>Tx</a:t>
            </a:r>
            <a:endParaRPr lang="tr-TR" dirty="0">
              <a:latin typeface="Comic Sans MS" panose="030F0702030302020204" pitchFamily="66" charset="0"/>
            </a:endParaRPr>
          </a:p>
          <a:p>
            <a:r>
              <a:rPr lang="tr-TR" dirty="0" smtClean="0">
                <a:latin typeface="Comic Sans MS" panose="030F0702030302020204" pitchFamily="66" charset="0"/>
              </a:rPr>
              <a:t>Egzersiz</a:t>
            </a:r>
            <a:endParaRPr lang="tr-TR" dirty="0">
              <a:latin typeface="Comic Sans MS" panose="030F0702030302020204" pitchFamily="66" charset="0"/>
            </a:endParaRPr>
          </a:p>
          <a:p>
            <a:r>
              <a:rPr lang="tr-TR" dirty="0" smtClean="0">
                <a:latin typeface="Comic Sans MS" panose="030F0702030302020204" pitchFamily="66" charset="0"/>
              </a:rPr>
              <a:t>Aspirin </a:t>
            </a:r>
            <a:r>
              <a:rPr lang="tr-TR" dirty="0">
                <a:latin typeface="Comic Sans MS" panose="030F0702030302020204" pitchFamily="66" charset="0"/>
              </a:rPr>
              <a:t>(LH)</a:t>
            </a:r>
          </a:p>
          <a:p>
            <a:r>
              <a:rPr lang="tr-TR" dirty="0">
                <a:latin typeface="Comic Sans MS" panose="030F0702030302020204" pitchFamily="66" charset="0"/>
              </a:rPr>
              <a:t>Beslenme tedavisi yaşlıda </a:t>
            </a:r>
            <a:r>
              <a:rPr lang="tr-TR" dirty="0" smtClean="0">
                <a:latin typeface="Comic Sans MS" panose="030F0702030302020204" pitchFamily="66" charset="0"/>
              </a:rPr>
              <a:t>çok kritik</a:t>
            </a:r>
            <a:r>
              <a:rPr lang="tr-TR" dirty="0">
                <a:latin typeface="Comic Sans MS" panose="030F0702030302020204" pitchFamily="66" charset="0"/>
              </a:rPr>
              <a:t>!</a:t>
            </a:r>
          </a:p>
        </p:txBody>
      </p:sp>
    </p:spTree>
    <p:extLst>
      <p:ext uri="{BB962C8B-B14F-4D97-AF65-F5344CB8AC3E}">
        <p14:creationId xmlns:p14="http://schemas.microsoft.com/office/powerpoint/2010/main" val="41329350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İLAÇ SEÇİMİ</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nb-NO" dirty="0">
                <a:latin typeface="Comic Sans MS" panose="030F0702030302020204" pitchFamily="66" charset="0"/>
              </a:rPr>
              <a:t>Kontrendikasyon </a:t>
            </a:r>
            <a:r>
              <a:rPr lang="nb-NO" dirty="0" smtClean="0">
                <a:latin typeface="Comic Sans MS" panose="030F0702030302020204" pitchFamily="66" charset="0"/>
              </a:rPr>
              <a:t>yoksa</a:t>
            </a:r>
            <a:r>
              <a:rPr lang="tr-TR" dirty="0" smtClean="0">
                <a:latin typeface="Comic Sans MS" panose="030F0702030302020204" pitchFamily="66" charset="0"/>
              </a:rPr>
              <a:t>;</a:t>
            </a:r>
            <a:endParaRPr lang="nb-NO" dirty="0">
              <a:latin typeface="Comic Sans MS" panose="030F0702030302020204" pitchFamily="66" charset="0"/>
            </a:endParaRPr>
          </a:p>
          <a:p>
            <a:pPr marL="0" indent="0">
              <a:buNone/>
            </a:pPr>
            <a:r>
              <a:rPr lang="tr-TR" dirty="0" smtClean="0">
                <a:latin typeface="Comic Sans MS" panose="030F0702030302020204" pitchFamily="66" charset="0"/>
              </a:rPr>
              <a:t> </a:t>
            </a:r>
            <a:r>
              <a:rPr lang="nb-NO" dirty="0" smtClean="0">
                <a:latin typeface="Comic Sans MS" panose="030F0702030302020204" pitchFamily="66" charset="0"/>
              </a:rPr>
              <a:t>Metformin </a:t>
            </a:r>
            <a:r>
              <a:rPr lang="nb-NO" dirty="0">
                <a:latin typeface="Comic Sans MS" panose="030F0702030302020204" pitchFamily="66" charset="0"/>
              </a:rPr>
              <a:t>ilk </a:t>
            </a:r>
            <a:r>
              <a:rPr lang="nb-NO" dirty="0" smtClean="0">
                <a:latin typeface="Comic Sans MS" panose="030F0702030302020204" pitchFamily="66" charset="0"/>
              </a:rPr>
              <a:t>basamak</a:t>
            </a:r>
            <a:r>
              <a:rPr lang="tr-TR" dirty="0" smtClean="0">
                <a:latin typeface="Comic Sans MS" panose="030F0702030302020204" pitchFamily="66" charset="0"/>
              </a:rPr>
              <a:t> tedavidir.</a:t>
            </a:r>
            <a:endParaRPr lang="tr-TR" dirty="0">
              <a:latin typeface="Comic Sans MS" panose="030F0702030302020204" pitchFamily="66" charset="0"/>
            </a:endParaRPr>
          </a:p>
        </p:txBody>
      </p:sp>
    </p:spTree>
    <p:extLst>
      <p:ext uri="{BB962C8B-B14F-4D97-AF65-F5344CB8AC3E}">
        <p14:creationId xmlns:p14="http://schemas.microsoft.com/office/powerpoint/2010/main" val="35869966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solidFill>
                  <a:srgbClr val="FF0000"/>
                </a:solidFill>
                <a:latin typeface="Comic Sans MS" panose="030F0702030302020204" pitchFamily="66" charset="0"/>
              </a:rPr>
              <a:t>DİYABETTE HİPOGLİSEMİ</a:t>
            </a:r>
          </a:p>
          <a:p>
            <a:endParaRPr lang="tr-TR" dirty="0">
              <a:latin typeface="Comic Sans MS" panose="030F0702030302020204" pitchFamily="66" charset="0"/>
            </a:endParaRPr>
          </a:p>
          <a:p>
            <a:r>
              <a:rPr lang="tr-TR" dirty="0" smtClean="0">
                <a:latin typeface="Comic Sans MS" panose="030F0702030302020204" pitchFamily="66" charset="0"/>
              </a:rPr>
              <a:t>DİYABET DIŞI HİPOGLİSEMİ</a:t>
            </a:r>
          </a:p>
          <a:p>
            <a:pPr lvl="1"/>
            <a:r>
              <a:rPr lang="tr-TR" dirty="0" err="1" smtClean="0">
                <a:latin typeface="Comic Sans MS" panose="030F0702030302020204" pitchFamily="66" charset="0"/>
              </a:rPr>
              <a:t>Hormonal</a:t>
            </a:r>
            <a:r>
              <a:rPr lang="tr-TR" dirty="0" smtClean="0">
                <a:latin typeface="Comic Sans MS" panose="030F0702030302020204" pitchFamily="66" charset="0"/>
              </a:rPr>
              <a:t> bozukluklar</a:t>
            </a:r>
          </a:p>
          <a:p>
            <a:pPr lvl="1"/>
            <a:r>
              <a:rPr lang="tr-TR" dirty="0" smtClean="0">
                <a:latin typeface="Comic Sans MS" panose="030F0702030302020204" pitchFamily="66" charset="0"/>
              </a:rPr>
              <a:t>Bazı endokrin dışı hastalıklar (kronik karaciğer h, kronik böbrek h,…)</a:t>
            </a:r>
          </a:p>
          <a:p>
            <a:pPr lvl="1"/>
            <a:r>
              <a:rPr lang="tr-TR" dirty="0" smtClean="0">
                <a:latin typeface="Comic Sans MS" panose="030F0702030302020204" pitchFamily="66" charset="0"/>
              </a:rPr>
              <a:t>İlaçlar</a:t>
            </a:r>
          </a:p>
          <a:p>
            <a:pPr lvl="1"/>
            <a:r>
              <a:rPr lang="tr-TR" dirty="0" smtClean="0">
                <a:latin typeface="Comic Sans MS" panose="030F0702030302020204" pitchFamily="66" charset="0"/>
              </a:rPr>
              <a:t>…</a:t>
            </a:r>
            <a:endParaRPr lang="tr-TR" dirty="0">
              <a:latin typeface="Comic Sans MS" panose="030F0702030302020204" pitchFamily="66" charset="0"/>
            </a:endParaRPr>
          </a:p>
        </p:txBody>
      </p:sp>
    </p:spTree>
    <p:extLst>
      <p:ext uri="{BB962C8B-B14F-4D97-AF65-F5344CB8AC3E}">
        <p14:creationId xmlns:p14="http://schemas.microsoft.com/office/powerpoint/2010/main" val="3283807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latin typeface="Comic Sans MS" panose="030F0702030302020204" pitchFamily="66" charset="0"/>
              </a:rPr>
              <a:t>İLAÇ SEÇİMİ</a:t>
            </a: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Sağlıklı </a:t>
            </a:r>
            <a:r>
              <a:rPr lang="tr-TR" dirty="0">
                <a:latin typeface="Comic Sans MS" panose="030F0702030302020204" pitchFamily="66" charset="0"/>
              </a:rPr>
              <a:t>yaşlılarda</a:t>
            </a:r>
          </a:p>
          <a:p>
            <a:pPr lvl="1"/>
            <a:r>
              <a:rPr lang="tr-TR" dirty="0" err="1" smtClean="0">
                <a:latin typeface="Comic Sans MS" panose="030F0702030302020204" pitchFamily="66" charset="0"/>
              </a:rPr>
              <a:t>Metformin</a:t>
            </a:r>
            <a:r>
              <a:rPr lang="tr-TR" dirty="0" smtClean="0">
                <a:latin typeface="Comic Sans MS" panose="030F0702030302020204" pitchFamily="66" charset="0"/>
              </a:rPr>
              <a:t> </a:t>
            </a:r>
            <a:r>
              <a:rPr lang="tr-TR" dirty="0">
                <a:latin typeface="Comic Sans MS" panose="030F0702030302020204" pitchFamily="66" charset="0"/>
              </a:rPr>
              <a:t>tanı anında </a:t>
            </a:r>
            <a:r>
              <a:rPr lang="tr-TR" dirty="0" smtClean="0">
                <a:latin typeface="Comic Sans MS" panose="030F0702030302020204" pitchFamily="66" charset="0"/>
              </a:rPr>
              <a:t>başlanabilir.</a:t>
            </a:r>
            <a:endParaRPr lang="tr-TR" dirty="0">
              <a:latin typeface="Comic Sans MS" panose="030F0702030302020204" pitchFamily="66" charset="0"/>
            </a:endParaRPr>
          </a:p>
          <a:p>
            <a:pPr marL="457200" lvl="1" indent="0">
              <a:buNone/>
            </a:pPr>
            <a:r>
              <a:rPr lang="tr-TR" dirty="0" smtClean="0">
                <a:latin typeface="Comic Sans MS" panose="030F0702030302020204" pitchFamily="66" charset="0"/>
              </a:rPr>
              <a:t>(Tanı </a:t>
            </a:r>
            <a:r>
              <a:rPr lang="tr-TR" dirty="0">
                <a:latin typeface="Comic Sans MS" panose="030F0702030302020204" pitchFamily="66" charset="0"/>
              </a:rPr>
              <a:t>sırasında HbA1c ilaçla hedeflenen </a:t>
            </a:r>
            <a:r>
              <a:rPr lang="tr-TR" dirty="0" smtClean="0">
                <a:latin typeface="Comic Sans MS" panose="030F0702030302020204" pitchFamily="66" charset="0"/>
              </a:rPr>
              <a:t>düzeyin altında </a:t>
            </a:r>
            <a:r>
              <a:rPr lang="tr-TR" dirty="0">
                <a:latin typeface="Comic Sans MS" panose="030F0702030302020204" pitchFamily="66" charset="0"/>
              </a:rPr>
              <a:t>bile </a:t>
            </a:r>
            <a:r>
              <a:rPr lang="tr-TR" dirty="0" smtClean="0">
                <a:latin typeface="Comic Sans MS" panose="030F0702030302020204" pitchFamily="66" charset="0"/>
              </a:rPr>
              <a:t>olsa)</a:t>
            </a:r>
            <a:endParaRPr lang="tr-TR" dirty="0">
              <a:latin typeface="Comic Sans MS" panose="030F0702030302020204" pitchFamily="66" charset="0"/>
            </a:endParaRPr>
          </a:p>
          <a:p>
            <a:r>
              <a:rPr lang="tr-TR" dirty="0" err="1">
                <a:latin typeface="Comic Sans MS" panose="030F0702030302020204" pitchFamily="66" charset="0"/>
              </a:rPr>
              <a:t>Metformin</a:t>
            </a:r>
            <a:r>
              <a:rPr lang="tr-TR" dirty="0">
                <a:latin typeface="Comic Sans MS" panose="030F0702030302020204" pitchFamily="66" charset="0"/>
              </a:rPr>
              <a:t> muhtemelen</a:t>
            </a:r>
          </a:p>
          <a:p>
            <a:pPr lvl="1"/>
            <a:r>
              <a:rPr lang="tr-TR" dirty="0" smtClean="0">
                <a:latin typeface="Comic Sans MS" panose="030F0702030302020204" pitchFamily="66" charset="0"/>
              </a:rPr>
              <a:t>Her </a:t>
            </a:r>
            <a:r>
              <a:rPr lang="tr-TR" dirty="0">
                <a:latin typeface="Comic Sans MS" panose="030F0702030302020204" pitchFamily="66" charset="0"/>
              </a:rPr>
              <a:t>düzeydeki </a:t>
            </a:r>
            <a:r>
              <a:rPr lang="tr-TR" dirty="0" err="1">
                <a:latin typeface="Comic Sans MS" panose="030F0702030302020204" pitchFamily="66" charset="0"/>
              </a:rPr>
              <a:t>glisemiyi</a:t>
            </a:r>
            <a:r>
              <a:rPr lang="tr-TR" dirty="0">
                <a:latin typeface="Comic Sans MS" panose="030F0702030302020204" pitchFamily="66" charset="0"/>
              </a:rPr>
              <a:t> </a:t>
            </a:r>
            <a:r>
              <a:rPr lang="tr-TR" u="sng" dirty="0">
                <a:latin typeface="Comic Sans MS" panose="030F0702030302020204" pitchFamily="66" charset="0"/>
              </a:rPr>
              <a:t>güvenli olarak </a:t>
            </a:r>
            <a:r>
              <a:rPr lang="tr-TR" dirty="0">
                <a:latin typeface="Comic Sans MS" panose="030F0702030302020204" pitchFamily="66" charset="0"/>
              </a:rPr>
              <a:t>düşürür</a:t>
            </a:r>
          </a:p>
          <a:p>
            <a:pPr lvl="1"/>
            <a:r>
              <a:rPr lang="tr-TR" dirty="0" err="1" smtClean="0">
                <a:latin typeface="Comic Sans MS" panose="030F0702030302020204" pitchFamily="66" charset="0"/>
              </a:rPr>
              <a:t>Hipergliseminin</a:t>
            </a:r>
            <a:r>
              <a:rPr lang="tr-TR" dirty="0" smtClean="0">
                <a:latin typeface="Comic Sans MS" panose="030F0702030302020204" pitchFamily="66" charset="0"/>
              </a:rPr>
              <a:t> </a:t>
            </a:r>
            <a:r>
              <a:rPr lang="tr-TR" dirty="0">
                <a:latin typeface="Comic Sans MS" panose="030F0702030302020204" pitchFamily="66" charset="0"/>
              </a:rPr>
              <a:t>ilerlemesini azaltır</a:t>
            </a:r>
          </a:p>
          <a:p>
            <a:pPr lvl="1"/>
            <a:r>
              <a:rPr lang="tr-TR" dirty="0" smtClean="0">
                <a:latin typeface="Comic Sans MS" panose="030F0702030302020204" pitchFamily="66" charset="0"/>
              </a:rPr>
              <a:t>DM‐ilişkili </a:t>
            </a:r>
            <a:r>
              <a:rPr lang="tr-TR" dirty="0">
                <a:latin typeface="Comic Sans MS" panose="030F0702030302020204" pitchFamily="66" charset="0"/>
              </a:rPr>
              <a:t>komplikasyon oluşumunu </a:t>
            </a:r>
            <a:r>
              <a:rPr lang="tr-TR" dirty="0" smtClean="0">
                <a:latin typeface="Comic Sans MS" panose="030F0702030302020204" pitchFamily="66" charset="0"/>
              </a:rPr>
              <a:t>azaltır</a:t>
            </a:r>
          </a:p>
          <a:p>
            <a:pPr lvl="1"/>
            <a:endParaRPr lang="tr-TR" dirty="0">
              <a:latin typeface="Comic Sans MS" panose="030F0702030302020204" pitchFamily="66" charset="0"/>
            </a:endParaRPr>
          </a:p>
          <a:p>
            <a:r>
              <a:rPr lang="tr-TR" dirty="0" smtClean="0">
                <a:solidFill>
                  <a:srgbClr val="FF0000"/>
                </a:solidFill>
                <a:latin typeface="Comic Sans MS" panose="030F0702030302020204" pitchFamily="66" charset="0"/>
              </a:rPr>
              <a:t>HİPOGLİSEMİ RİSKİ EN DÜŞÜK İLAÇTIR.</a:t>
            </a:r>
            <a:endParaRPr lang="tr-T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5474671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latin typeface="Comic Sans MS" panose="030F0702030302020204" pitchFamily="66" charset="0"/>
              </a:rPr>
              <a:t>İLAÇ SEÇİMİ</a:t>
            </a:r>
          </a:p>
        </p:txBody>
      </p:sp>
      <p:sp>
        <p:nvSpPr>
          <p:cNvPr id="3" name="İçerik Yer Tutucusu 2"/>
          <p:cNvSpPr>
            <a:spLocks noGrp="1"/>
          </p:cNvSpPr>
          <p:nvPr>
            <p:ph idx="1"/>
          </p:nvPr>
        </p:nvSpPr>
        <p:spPr/>
        <p:txBody>
          <a:bodyPr/>
          <a:lstStyle/>
          <a:p>
            <a:r>
              <a:rPr lang="tr-TR" dirty="0">
                <a:latin typeface="Comic Sans MS" panose="030F0702030302020204" pitchFamily="66" charset="0"/>
              </a:rPr>
              <a:t>Tanı sırasında HbA1c </a:t>
            </a:r>
            <a:r>
              <a:rPr lang="tr-TR" dirty="0" smtClean="0">
                <a:latin typeface="Comic Sans MS" panose="030F0702030302020204" pitchFamily="66" charset="0"/>
              </a:rPr>
              <a:t>ilaçla hedeflenen düzeylere </a:t>
            </a:r>
            <a:r>
              <a:rPr lang="tr-TR" dirty="0">
                <a:latin typeface="Comic Sans MS" panose="030F0702030302020204" pitchFamily="66" charset="0"/>
              </a:rPr>
              <a:t>yakın </a:t>
            </a:r>
            <a:r>
              <a:rPr lang="tr-TR" dirty="0" smtClean="0">
                <a:latin typeface="Comic Sans MS" panose="030F0702030302020204" pitchFamily="66" charset="0"/>
              </a:rPr>
              <a:t>olan olgularda,</a:t>
            </a:r>
            <a:endParaRPr lang="tr-TR" dirty="0">
              <a:latin typeface="Comic Sans MS" panose="030F0702030302020204" pitchFamily="66" charset="0"/>
            </a:endParaRPr>
          </a:p>
          <a:p>
            <a:r>
              <a:rPr lang="tr-TR" dirty="0" smtClean="0">
                <a:latin typeface="Comic Sans MS" panose="030F0702030302020204" pitchFamily="66" charset="0"/>
              </a:rPr>
              <a:t>İlaç </a:t>
            </a:r>
            <a:r>
              <a:rPr lang="tr-TR" dirty="0">
                <a:latin typeface="Comic Sans MS" panose="030F0702030302020204" pitchFamily="66" charset="0"/>
              </a:rPr>
              <a:t>kullanmayı tercih </a:t>
            </a:r>
            <a:r>
              <a:rPr lang="tr-TR" dirty="0" smtClean="0">
                <a:latin typeface="Comic Sans MS" panose="030F0702030302020204" pitchFamily="66" charset="0"/>
              </a:rPr>
              <a:t>etmiyorsa,</a:t>
            </a:r>
          </a:p>
          <a:p>
            <a:pPr marL="0" indent="0">
              <a:buNone/>
            </a:pPr>
            <a:endParaRPr lang="tr-TR" dirty="0">
              <a:latin typeface="Comic Sans MS" panose="030F0702030302020204" pitchFamily="66" charset="0"/>
            </a:endParaRPr>
          </a:p>
          <a:p>
            <a:r>
              <a:rPr lang="tr-TR" dirty="0" smtClean="0">
                <a:latin typeface="Comic Sans MS" panose="030F0702030302020204" pitchFamily="66" charset="0"/>
              </a:rPr>
              <a:t>3‐6 </a:t>
            </a:r>
            <a:r>
              <a:rPr lang="tr-TR" dirty="0">
                <a:latin typeface="Comic Sans MS" panose="030F0702030302020204" pitchFamily="66" charset="0"/>
              </a:rPr>
              <a:t>ay yaşam tarzı değişikliği </a:t>
            </a:r>
            <a:r>
              <a:rPr lang="tr-TR" dirty="0" smtClean="0">
                <a:latin typeface="Comic Sans MS" panose="030F0702030302020204" pitchFamily="66" charset="0"/>
              </a:rPr>
              <a:t>ile izlem </a:t>
            </a:r>
            <a:r>
              <a:rPr lang="tr-TR" dirty="0">
                <a:latin typeface="Comic Sans MS" panose="030F0702030302020204" pitchFamily="66" charset="0"/>
              </a:rPr>
              <a:t>(</a:t>
            </a:r>
            <a:r>
              <a:rPr lang="tr-TR" dirty="0" err="1" smtClean="0">
                <a:latin typeface="Comic Sans MS" panose="030F0702030302020204" pitchFamily="66" charset="0"/>
              </a:rPr>
              <a:t>metformin</a:t>
            </a:r>
            <a:r>
              <a:rPr lang="tr-TR" dirty="0" smtClean="0">
                <a:latin typeface="Comic Sans MS" panose="030F0702030302020204" pitchFamily="66" charset="0"/>
              </a:rPr>
              <a:t> </a:t>
            </a:r>
            <a:r>
              <a:rPr lang="tr-TR" dirty="0">
                <a:latin typeface="Comic Sans MS" panose="030F0702030302020204" pitchFamily="66" charset="0"/>
              </a:rPr>
              <a:t>öncesi)</a:t>
            </a:r>
          </a:p>
        </p:txBody>
      </p:sp>
    </p:spTree>
    <p:extLst>
      <p:ext uri="{BB962C8B-B14F-4D97-AF65-F5344CB8AC3E}">
        <p14:creationId xmlns:p14="http://schemas.microsoft.com/office/powerpoint/2010/main" val="35427005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latin typeface="Comic Sans MS" panose="030F0702030302020204" pitchFamily="66" charset="0"/>
              </a:rPr>
              <a:t>Diğer güvenli oral </a:t>
            </a:r>
            <a:r>
              <a:rPr lang="tr-TR" dirty="0" err="1" smtClean="0">
                <a:latin typeface="Comic Sans MS" panose="030F0702030302020204" pitchFamily="66" charset="0"/>
              </a:rPr>
              <a:t>antidiyabetikler</a:t>
            </a:r>
            <a:r>
              <a:rPr lang="tr-TR" dirty="0" smtClean="0">
                <a:latin typeface="Comic Sans MS" panose="030F0702030302020204" pitchFamily="66" charset="0"/>
              </a:rPr>
              <a:t>;</a:t>
            </a:r>
          </a:p>
          <a:p>
            <a:pPr lvl="1"/>
            <a:r>
              <a:rPr lang="tr-TR" dirty="0" smtClean="0">
                <a:latin typeface="Comic Sans MS" panose="030F0702030302020204" pitchFamily="66" charset="0"/>
              </a:rPr>
              <a:t>DPP-4 inhibitörleri: </a:t>
            </a:r>
            <a:r>
              <a:rPr lang="tr-TR" dirty="0" err="1" smtClean="0">
                <a:latin typeface="Comic Sans MS" panose="030F0702030302020204" pitchFamily="66" charset="0"/>
              </a:rPr>
              <a:t>Januvia</a:t>
            </a:r>
            <a:r>
              <a:rPr lang="tr-TR" dirty="0" smtClean="0">
                <a:latin typeface="Comic Sans MS" panose="030F0702030302020204" pitchFamily="66" charset="0"/>
              </a:rPr>
              <a:t>, </a:t>
            </a:r>
            <a:r>
              <a:rPr lang="tr-TR" dirty="0" err="1" smtClean="0">
                <a:latin typeface="Comic Sans MS" panose="030F0702030302020204" pitchFamily="66" charset="0"/>
              </a:rPr>
              <a:t>Galvus</a:t>
            </a:r>
            <a:r>
              <a:rPr lang="tr-TR" dirty="0" smtClean="0">
                <a:latin typeface="Comic Sans MS" panose="030F0702030302020204" pitchFamily="66" charset="0"/>
              </a:rPr>
              <a:t>, </a:t>
            </a:r>
            <a:r>
              <a:rPr lang="tr-TR" dirty="0" err="1" smtClean="0">
                <a:latin typeface="Comic Sans MS" panose="030F0702030302020204" pitchFamily="66" charset="0"/>
              </a:rPr>
              <a:t>Trajenta</a:t>
            </a:r>
            <a:endParaRPr lang="tr-TR" dirty="0" smtClean="0">
              <a:latin typeface="Comic Sans MS" panose="030F0702030302020204" pitchFamily="66" charset="0"/>
            </a:endParaRPr>
          </a:p>
          <a:p>
            <a:pPr lvl="1"/>
            <a:r>
              <a:rPr lang="tr-TR" dirty="0" err="1" smtClean="0">
                <a:latin typeface="Comic Sans MS" panose="030F0702030302020204" pitchFamily="66" charset="0"/>
              </a:rPr>
              <a:t>Glitazonlar</a:t>
            </a:r>
            <a:r>
              <a:rPr lang="tr-TR" dirty="0" smtClean="0">
                <a:latin typeface="Comic Sans MS" panose="030F0702030302020204" pitchFamily="66" charset="0"/>
              </a:rPr>
              <a:t>: </a:t>
            </a:r>
            <a:r>
              <a:rPr lang="tr-TR" dirty="0" err="1">
                <a:latin typeface="Comic Sans MS" panose="030F0702030302020204" pitchFamily="66" charset="0"/>
              </a:rPr>
              <a:t>P</a:t>
            </a:r>
            <a:r>
              <a:rPr lang="tr-TR" dirty="0" err="1" smtClean="0">
                <a:latin typeface="Comic Sans MS" panose="030F0702030302020204" pitchFamily="66" charset="0"/>
              </a:rPr>
              <a:t>iogtan</a:t>
            </a:r>
            <a:r>
              <a:rPr lang="tr-TR" dirty="0" smtClean="0">
                <a:latin typeface="Comic Sans MS" panose="030F0702030302020204" pitchFamily="66" charset="0"/>
              </a:rPr>
              <a:t>, </a:t>
            </a:r>
            <a:r>
              <a:rPr lang="tr-TR" dirty="0" err="1" smtClean="0">
                <a:latin typeface="Comic Sans MS" panose="030F0702030302020204" pitchFamily="66" charset="0"/>
              </a:rPr>
              <a:t>Glifix</a:t>
            </a:r>
            <a:endParaRPr lang="tr-TR" dirty="0" smtClean="0">
              <a:latin typeface="Comic Sans MS" panose="030F0702030302020204" pitchFamily="66" charset="0"/>
            </a:endParaRPr>
          </a:p>
          <a:p>
            <a:pPr lvl="1"/>
            <a:r>
              <a:rPr lang="tr-TR" dirty="0" err="1" smtClean="0">
                <a:latin typeface="Comic Sans MS" panose="030F0702030302020204" pitchFamily="66" charset="0"/>
              </a:rPr>
              <a:t>Akarboz</a:t>
            </a:r>
            <a:endParaRPr lang="tr-TR" dirty="0" smtClean="0">
              <a:latin typeface="Comic Sans MS" panose="030F0702030302020204" pitchFamily="66" charset="0"/>
            </a:endParaRPr>
          </a:p>
          <a:p>
            <a:pPr lvl="1"/>
            <a:r>
              <a:rPr lang="tr-TR" dirty="0" smtClean="0">
                <a:latin typeface="Comic Sans MS" panose="030F0702030302020204" pitchFamily="66" charset="0"/>
              </a:rPr>
              <a:t>SGLT-2 inhibitörleri: </a:t>
            </a:r>
            <a:r>
              <a:rPr lang="tr-TR" dirty="0" err="1" smtClean="0">
                <a:latin typeface="Comic Sans MS" panose="030F0702030302020204" pitchFamily="66" charset="0"/>
              </a:rPr>
              <a:t>Jardiance</a:t>
            </a:r>
            <a:r>
              <a:rPr lang="tr-TR" dirty="0" smtClean="0">
                <a:latin typeface="Comic Sans MS" panose="030F0702030302020204" pitchFamily="66" charset="0"/>
              </a:rPr>
              <a:t>, </a:t>
            </a:r>
            <a:r>
              <a:rPr lang="tr-TR" dirty="0" err="1" smtClean="0">
                <a:latin typeface="Comic Sans MS" panose="030F0702030302020204" pitchFamily="66" charset="0"/>
              </a:rPr>
              <a:t>Forziga</a:t>
            </a:r>
            <a:endParaRPr lang="tr-TR" dirty="0" smtClean="0">
              <a:latin typeface="Comic Sans MS" panose="030F0702030302020204" pitchFamily="66" charset="0"/>
            </a:endParaRPr>
          </a:p>
          <a:p>
            <a:pPr lvl="1"/>
            <a:r>
              <a:rPr lang="tr-TR" dirty="0" err="1" smtClean="0">
                <a:latin typeface="Comic Sans MS" panose="030F0702030302020204" pitchFamily="66" charset="0"/>
              </a:rPr>
              <a:t>Glinidler</a:t>
            </a:r>
            <a:r>
              <a:rPr lang="tr-TR" dirty="0">
                <a:latin typeface="Comic Sans MS" panose="030F0702030302020204" pitchFamily="66" charset="0"/>
              </a:rPr>
              <a:t> </a:t>
            </a:r>
            <a:r>
              <a:rPr lang="tr-TR" dirty="0" smtClean="0">
                <a:latin typeface="Comic Sans MS" panose="030F0702030302020204" pitchFamily="66" charset="0"/>
              </a:rPr>
              <a:t>(Kısmen*): </a:t>
            </a:r>
            <a:r>
              <a:rPr lang="tr-TR" dirty="0" err="1" smtClean="0">
                <a:latin typeface="Comic Sans MS" panose="030F0702030302020204" pitchFamily="66" charset="0"/>
              </a:rPr>
              <a:t>Novonorm</a:t>
            </a:r>
            <a:r>
              <a:rPr lang="tr-TR" dirty="0" smtClean="0">
                <a:latin typeface="Comic Sans MS" panose="030F0702030302020204" pitchFamily="66" charset="0"/>
              </a:rPr>
              <a:t>, </a:t>
            </a:r>
            <a:r>
              <a:rPr lang="tr-TR" dirty="0" err="1" smtClean="0">
                <a:latin typeface="Comic Sans MS" panose="030F0702030302020204" pitchFamily="66" charset="0"/>
              </a:rPr>
              <a:t>Starlix</a:t>
            </a:r>
            <a:endParaRPr lang="tr-TR" dirty="0">
              <a:latin typeface="Comic Sans MS" panose="030F0702030302020204" pitchFamily="66" charset="0"/>
            </a:endParaRPr>
          </a:p>
        </p:txBody>
      </p:sp>
      <p:sp>
        <p:nvSpPr>
          <p:cNvPr id="4" name="Unvan 1"/>
          <p:cNvSpPr>
            <a:spLocks noGrp="1"/>
          </p:cNvSpPr>
          <p:nvPr>
            <p:ph type="title"/>
          </p:nvPr>
        </p:nvSpPr>
        <p:spPr/>
        <p:txBody>
          <a:bodyPr/>
          <a:lstStyle/>
          <a:p>
            <a:r>
              <a:rPr lang="tr-TR" dirty="0">
                <a:solidFill>
                  <a:srgbClr val="FF0000"/>
                </a:solidFill>
                <a:latin typeface="Comic Sans MS" panose="030F0702030302020204" pitchFamily="66" charset="0"/>
              </a:rPr>
              <a:t>İLAÇ SEÇİMİ</a:t>
            </a:r>
          </a:p>
        </p:txBody>
      </p:sp>
    </p:spTree>
    <p:extLst>
      <p:ext uri="{BB962C8B-B14F-4D97-AF65-F5344CB8AC3E}">
        <p14:creationId xmlns:p14="http://schemas.microsoft.com/office/powerpoint/2010/main" val="707796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latin typeface="Comic Sans MS" panose="030F0702030302020204" pitchFamily="66" charset="0"/>
              </a:rPr>
              <a:t>İLAÇ SEÇİMİ</a:t>
            </a: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İnsülin gerekirse, ilk tercih bazal insülinler olmalıdır;</a:t>
            </a:r>
          </a:p>
          <a:p>
            <a:pPr lvl="1"/>
            <a:r>
              <a:rPr lang="tr-TR" dirty="0" err="1" smtClean="0">
                <a:latin typeface="Comic Sans MS" panose="030F0702030302020204" pitchFamily="66" charset="0"/>
              </a:rPr>
              <a:t>Lantus</a:t>
            </a:r>
            <a:r>
              <a:rPr lang="tr-TR" dirty="0" smtClean="0">
                <a:latin typeface="Comic Sans MS" panose="030F0702030302020204" pitchFamily="66" charset="0"/>
              </a:rPr>
              <a:t>, </a:t>
            </a:r>
            <a:r>
              <a:rPr lang="tr-TR" dirty="0" err="1" smtClean="0">
                <a:latin typeface="Comic Sans MS" panose="030F0702030302020204" pitchFamily="66" charset="0"/>
              </a:rPr>
              <a:t>levemir</a:t>
            </a:r>
            <a:r>
              <a:rPr lang="tr-TR" dirty="0" smtClean="0">
                <a:latin typeface="Comic Sans MS" panose="030F0702030302020204" pitchFamily="66" charset="0"/>
              </a:rPr>
              <a:t>…</a:t>
            </a:r>
            <a:endParaRPr lang="tr-TR" dirty="0">
              <a:latin typeface="Comic Sans MS" panose="030F0702030302020204" pitchFamily="66" charset="0"/>
            </a:endParaRPr>
          </a:p>
        </p:txBody>
      </p:sp>
    </p:spTree>
    <p:extLst>
      <p:ext uri="{BB962C8B-B14F-4D97-AF65-F5344CB8AC3E}">
        <p14:creationId xmlns:p14="http://schemas.microsoft.com/office/powerpoint/2010/main" val="36868646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latin typeface="Comic Sans MS" panose="030F0702030302020204" pitchFamily="66" charset="0"/>
              </a:rPr>
              <a:t>Hipoglisemi riski yüksek ilaçlar</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normAutofit lnSpcReduction="10000"/>
          </a:bodyPr>
          <a:lstStyle/>
          <a:p>
            <a:r>
              <a:rPr lang="tr-TR" dirty="0" err="1" smtClean="0">
                <a:latin typeface="Comic Sans MS" panose="030F0702030302020204" pitchFamily="66" charset="0"/>
              </a:rPr>
              <a:t>Sulfonilüre</a:t>
            </a:r>
            <a:r>
              <a:rPr lang="tr-TR" dirty="0" smtClean="0">
                <a:latin typeface="Comic Sans MS" panose="030F0702030302020204" pitchFamily="66" charset="0"/>
              </a:rPr>
              <a:t> grubu;</a:t>
            </a:r>
          </a:p>
          <a:p>
            <a:pPr lvl="1"/>
            <a:r>
              <a:rPr lang="tr-TR" dirty="0" err="1" smtClean="0">
                <a:latin typeface="Comic Sans MS" panose="030F0702030302020204" pitchFamily="66" charset="0"/>
              </a:rPr>
              <a:t>Gliklazid</a:t>
            </a:r>
            <a:r>
              <a:rPr lang="tr-TR" dirty="0" smtClean="0">
                <a:latin typeface="Comic Sans MS" panose="030F0702030302020204" pitchFamily="66" charset="0"/>
              </a:rPr>
              <a:t>; </a:t>
            </a:r>
            <a:r>
              <a:rPr lang="tr-TR" dirty="0" err="1">
                <a:latin typeface="Comic Sans MS" panose="030F0702030302020204" pitchFamily="66" charset="0"/>
              </a:rPr>
              <a:t>D</a:t>
            </a:r>
            <a:r>
              <a:rPr lang="tr-TR" dirty="0" err="1" smtClean="0">
                <a:latin typeface="Comic Sans MS" panose="030F0702030302020204" pitchFamily="66" charset="0"/>
              </a:rPr>
              <a:t>iamicron</a:t>
            </a:r>
            <a:r>
              <a:rPr lang="tr-TR" dirty="0" smtClean="0">
                <a:latin typeface="Comic Sans MS" panose="030F0702030302020204" pitchFamily="66" charset="0"/>
              </a:rPr>
              <a:t> gibi…</a:t>
            </a:r>
          </a:p>
          <a:p>
            <a:pPr lvl="1"/>
            <a:r>
              <a:rPr lang="tr-TR" dirty="0" err="1" smtClean="0">
                <a:latin typeface="Comic Sans MS" panose="030F0702030302020204" pitchFamily="66" charset="0"/>
              </a:rPr>
              <a:t>Glimepirid</a:t>
            </a:r>
            <a:r>
              <a:rPr lang="tr-TR" dirty="0" smtClean="0">
                <a:latin typeface="Comic Sans MS" panose="030F0702030302020204" pitchFamily="66" charset="0"/>
              </a:rPr>
              <a:t>; </a:t>
            </a:r>
            <a:r>
              <a:rPr lang="tr-TR" dirty="0" err="1" smtClean="0">
                <a:latin typeface="Comic Sans MS" panose="030F0702030302020204" pitchFamily="66" charset="0"/>
              </a:rPr>
              <a:t>Amaryl</a:t>
            </a:r>
            <a:r>
              <a:rPr lang="tr-TR" dirty="0" smtClean="0">
                <a:latin typeface="Comic Sans MS" panose="030F0702030302020204" pitchFamily="66" charset="0"/>
              </a:rPr>
              <a:t> gibi..</a:t>
            </a:r>
          </a:p>
          <a:p>
            <a:r>
              <a:rPr lang="tr-TR" dirty="0" smtClean="0">
                <a:latin typeface="Comic Sans MS" panose="030F0702030302020204" pitchFamily="66" charset="0"/>
              </a:rPr>
              <a:t>Kısa-hızlı etkili insülinler; </a:t>
            </a:r>
          </a:p>
          <a:p>
            <a:pPr lvl="1"/>
            <a:r>
              <a:rPr lang="tr-TR" dirty="0" err="1" smtClean="0">
                <a:latin typeface="Comic Sans MS" panose="030F0702030302020204" pitchFamily="66" charset="0"/>
              </a:rPr>
              <a:t>Humulin</a:t>
            </a:r>
            <a:r>
              <a:rPr lang="tr-TR" dirty="0" smtClean="0">
                <a:latin typeface="Comic Sans MS" panose="030F0702030302020204" pitchFamily="66" charset="0"/>
              </a:rPr>
              <a:t> R, </a:t>
            </a:r>
            <a:r>
              <a:rPr lang="tr-TR" dirty="0" err="1" smtClean="0">
                <a:latin typeface="Comic Sans MS" panose="030F0702030302020204" pitchFamily="66" charset="0"/>
              </a:rPr>
              <a:t>Actrapid</a:t>
            </a:r>
            <a:r>
              <a:rPr lang="tr-TR" dirty="0" smtClean="0">
                <a:latin typeface="Comic Sans MS" panose="030F0702030302020204" pitchFamily="66" charset="0"/>
              </a:rPr>
              <a:t>…..</a:t>
            </a:r>
          </a:p>
          <a:p>
            <a:pPr lvl="1"/>
            <a:r>
              <a:rPr lang="tr-TR" dirty="0" err="1" smtClean="0">
                <a:latin typeface="Comic Sans MS" panose="030F0702030302020204" pitchFamily="66" charset="0"/>
              </a:rPr>
              <a:t>Humalog</a:t>
            </a:r>
            <a:r>
              <a:rPr lang="tr-TR" dirty="0" smtClean="0">
                <a:latin typeface="Comic Sans MS" panose="030F0702030302020204" pitchFamily="66" charset="0"/>
              </a:rPr>
              <a:t>, </a:t>
            </a:r>
            <a:r>
              <a:rPr lang="tr-TR" dirty="0" err="1" smtClean="0">
                <a:latin typeface="Comic Sans MS" panose="030F0702030302020204" pitchFamily="66" charset="0"/>
              </a:rPr>
              <a:t>Novorapid</a:t>
            </a:r>
            <a:r>
              <a:rPr lang="tr-TR" dirty="0" smtClean="0">
                <a:latin typeface="Comic Sans MS" panose="030F0702030302020204" pitchFamily="66" charset="0"/>
              </a:rPr>
              <a:t>, </a:t>
            </a:r>
            <a:r>
              <a:rPr lang="tr-TR" dirty="0" err="1" smtClean="0">
                <a:latin typeface="Comic Sans MS" panose="030F0702030302020204" pitchFamily="66" charset="0"/>
              </a:rPr>
              <a:t>Apidra</a:t>
            </a:r>
            <a:endParaRPr lang="tr-TR" dirty="0" smtClean="0">
              <a:latin typeface="Comic Sans MS" panose="030F0702030302020204" pitchFamily="66" charset="0"/>
            </a:endParaRPr>
          </a:p>
          <a:p>
            <a:r>
              <a:rPr lang="tr-TR" dirty="0" smtClean="0">
                <a:latin typeface="Comic Sans MS" panose="030F0702030302020204" pitchFamily="66" charset="0"/>
              </a:rPr>
              <a:t>Karışım insülinler;</a:t>
            </a:r>
          </a:p>
          <a:p>
            <a:pPr lvl="1"/>
            <a:r>
              <a:rPr lang="tr-TR" dirty="0" err="1" smtClean="0">
                <a:latin typeface="Comic Sans MS" panose="030F0702030302020204" pitchFamily="66" charset="0"/>
              </a:rPr>
              <a:t>Novomix</a:t>
            </a:r>
            <a:r>
              <a:rPr lang="tr-TR" dirty="0" smtClean="0">
                <a:latin typeface="Comic Sans MS" panose="030F0702030302020204" pitchFamily="66" charset="0"/>
              </a:rPr>
              <a:t>, </a:t>
            </a:r>
            <a:r>
              <a:rPr lang="tr-TR" dirty="0" err="1" smtClean="0">
                <a:latin typeface="Comic Sans MS" panose="030F0702030302020204" pitchFamily="66" charset="0"/>
              </a:rPr>
              <a:t>humalog</a:t>
            </a:r>
            <a:r>
              <a:rPr lang="tr-TR" dirty="0" smtClean="0">
                <a:latin typeface="Comic Sans MS" panose="030F0702030302020204" pitchFamily="66" charset="0"/>
              </a:rPr>
              <a:t> mix…</a:t>
            </a:r>
          </a:p>
          <a:p>
            <a:pPr marL="457200" lvl="1" indent="0">
              <a:buNone/>
            </a:pPr>
            <a:endParaRPr lang="tr-TR" dirty="0" smtClean="0">
              <a:latin typeface="Comic Sans MS" panose="030F0702030302020204" pitchFamily="66" charset="0"/>
            </a:endParaRPr>
          </a:p>
          <a:p>
            <a:pPr marL="457200" lvl="1" indent="0">
              <a:buNone/>
            </a:pPr>
            <a:r>
              <a:rPr lang="tr-TR" sz="2800" dirty="0" smtClean="0">
                <a:solidFill>
                  <a:srgbClr val="FF0000"/>
                </a:solidFill>
                <a:latin typeface="Comic Sans MS" panose="030F0702030302020204" pitchFamily="66" charset="0"/>
              </a:rPr>
              <a:t>ÖNCELİKLİ TERCİH OLMAMALIDIRLAR</a:t>
            </a:r>
          </a:p>
          <a:p>
            <a:pPr marL="457200" lvl="1" indent="0">
              <a:buNone/>
            </a:pPr>
            <a:r>
              <a:rPr lang="tr-TR" sz="2800" dirty="0" smtClean="0">
                <a:solidFill>
                  <a:srgbClr val="FF0000"/>
                </a:solidFill>
                <a:latin typeface="Comic Sans MS" panose="030F0702030302020204" pitchFamily="66" charset="0"/>
              </a:rPr>
              <a:t>BAŞLAMAK GEREKİRSE; DÜŞÜK DOZ…YAKIN İZLEM…</a:t>
            </a:r>
            <a:endParaRPr lang="tr-TR"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6739726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885950" y="1100138"/>
            <a:ext cx="8415338" cy="5200649"/>
          </a:xfrm>
          <a:prstGeom prst="rect">
            <a:avLst/>
          </a:prstGeom>
        </p:spPr>
      </p:pic>
    </p:spTree>
    <p:extLst>
      <p:ext uri="{BB962C8B-B14F-4D97-AF65-F5344CB8AC3E}">
        <p14:creationId xmlns:p14="http://schemas.microsoft.com/office/powerpoint/2010/main" val="17732025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r>
              <a:rPr lang="tr-TR" dirty="0" smtClean="0">
                <a:solidFill>
                  <a:srgbClr val="FF0000"/>
                </a:solidFill>
                <a:latin typeface="Comic Sans MS" panose="030F0702030302020204" pitchFamily="66" charset="0"/>
              </a:rPr>
              <a:t>HİPOGLİSEMİ TEDAVİSİ</a:t>
            </a:r>
            <a:endParaRPr lang="tr-T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563966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body" sz="half" idx="1"/>
          </p:nvPr>
        </p:nvSpPr>
        <p:spPr>
          <a:xfrm>
            <a:off x="1905000" y="1219200"/>
            <a:ext cx="5410200" cy="5257800"/>
          </a:xfrm>
        </p:spPr>
        <p:txBody>
          <a:bodyPr>
            <a:normAutofit lnSpcReduction="10000"/>
          </a:bodyPr>
          <a:lstStyle/>
          <a:p>
            <a:pPr eaLnBrk="1" hangingPunct="1"/>
            <a:r>
              <a:rPr lang="tr-TR" altLang="tr-TR" u="sng" dirty="0">
                <a:solidFill>
                  <a:srgbClr val="D41CB5"/>
                </a:solidFill>
                <a:latin typeface="Comic Sans MS" panose="030F0702030302020204" pitchFamily="66" charset="0"/>
              </a:rPr>
              <a:t>Şeker veya şekerli gıda </a:t>
            </a:r>
            <a:r>
              <a:rPr lang="tr-TR" altLang="tr-TR" u="sng" dirty="0" smtClean="0">
                <a:solidFill>
                  <a:srgbClr val="D41CB5"/>
                </a:solidFill>
                <a:latin typeface="Comic Sans MS" panose="030F0702030302020204" pitchFamily="66" charset="0"/>
              </a:rPr>
              <a:t>alınmalı</a:t>
            </a:r>
          </a:p>
          <a:p>
            <a:pPr eaLnBrk="1" hangingPunct="1"/>
            <a:r>
              <a:rPr lang="tr-TR" altLang="tr-TR" u="sng" dirty="0" smtClean="0">
                <a:solidFill>
                  <a:srgbClr val="D41CB5"/>
                </a:solidFill>
                <a:latin typeface="Comic Sans MS" panose="030F0702030302020204" pitchFamily="66" charset="0"/>
              </a:rPr>
              <a:t>15-20 gr </a:t>
            </a:r>
            <a:r>
              <a:rPr lang="tr-TR" altLang="tr-TR" u="sng" dirty="0" err="1" smtClean="0">
                <a:solidFill>
                  <a:srgbClr val="D41CB5"/>
                </a:solidFill>
                <a:latin typeface="Comic Sans MS" panose="030F0702030302020204" pitchFamily="66" charset="0"/>
              </a:rPr>
              <a:t>glukoz</a:t>
            </a:r>
            <a:r>
              <a:rPr lang="tr-TR" altLang="tr-TR" u="sng" dirty="0" smtClean="0">
                <a:solidFill>
                  <a:srgbClr val="D41CB5"/>
                </a:solidFill>
                <a:latin typeface="Comic Sans MS" panose="030F0702030302020204" pitchFamily="66" charset="0"/>
              </a:rPr>
              <a:t>;</a:t>
            </a:r>
            <a:endParaRPr lang="tr-TR" altLang="tr-TR" u="sng" dirty="0">
              <a:solidFill>
                <a:srgbClr val="D41CB5"/>
              </a:solidFill>
              <a:latin typeface="Comic Sans MS" panose="030F0702030302020204" pitchFamily="66" charset="0"/>
            </a:endParaRPr>
          </a:p>
          <a:p>
            <a:pPr eaLnBrk="1" hangingPunct="1"/>
            <a:r>
              <a:rPr lang="tr-TR" altLang="tr-TR" dirty="0">
                <a:solidFill>
                  <a:srgbClr val="723AC4"/>
                </a:solidFill>
                <a:latin typeface="Comic Sans MS" panose="030F0702030302020204" pitchFamily="66" charset="0"/>
              </a:rPr>
              <a:t>3-4 kesme şeker</a:t>
            </a:r>
          </a:p>
          <a:p>
            <a:pPr eaLnBrk="1" hangingPunct="1"/>
            <a:r>
              <a:rPr lang="tr-TR" altLang="tr-TR" dirty="0">
                <a:solidFill>
                  <a:srgbClr val="723AC4"/>
                </a:solidFill>
                <a:latin typeface="Comic Sans MS" panose="030F0702030302020204" pitchFamily="66" charset="0"/>
              </a:rPr>
              <a:t>2 tatlı kaşığı toz şeker</a:t>
            </a:r>
          </a:p>
          <a:p>
            <a:pPr eaLnBrk="1" hangingPunct="1"/>
            <a:r>
              <a:rPr lang="tr-TR" altLang="tr-TR" dirty="0">
                <a:solidFill>
                  <a:srgbClr val="723AC4"/>
                </a:solidFill>
                <a:latin typeface="Comic Sans MS" panose="030F0702030302020204" pitchFamily="66" charset="0"/>
              </a:rPr>
              <a:t>1/2 su bardağı meyve suyu</a:t>
            </a:r>
          </a:p>
          <a:p>
            <a:pPr eaLnBrk="1" hangingPunct="1"/>
            <a:r>
              <a:rPr lang="tr-TR" altLang="tr-TR" dirty="0">
                <a:solidFill>
                  <a:srgbClr val="723AC4"/>
                </a:solidFill>
                <a:latin typeface="Comic Sans MS" panose="030F0702030302020204" pitchFamily="66" charset="0"/>
              </a:rPr>
              <a:t>1/2 su bardağı normal kola</a:t>
            </a:r>
            <a:br>
              <a:rPr lang="tr-TR" altLang="tr-TR" dirty="0">
                <a:solidFill>
                  <a:srgbClr val="723AC4"/>
                </a:solidFill>
                <a:latin typeface="Comic Sans MS" panose="030F0702030302020204" pitchFamily="66" charset="0"/>
              </a:rPr>
            </a:br>
            <a:endParaRPr lang="tr-TR" altLang="tr-TR" dirty="0">
              <a:solidFill>
                <a:srgbClr val="723AC4"/>
              </a:solidFill>
              <a:latin typeface="Comic Sans MS" panose="030F0702030302020204" pitchFamily="66" charset="0"/>
            </a:endParaRPr>
          </a:p>
          <a:p>
            <a:pPr eaLnBrk="1" hangingPunct="1"/>
            <a:endParaRPr lang="tr-TR" altLang="tr-TR" dirty="0">
              <a:solidFill>
                <a:srgbClr val="723AC4"/>
              </a:solidFill>
              <a:latin typeface="Comic Sans MS" panose="030F0702030302020204" pitchFamily="66" charset="0"/>
            </a:endParaRPr>
          </a:p>
          <a:p>
            <a:pPr eaLnBrk="1" hangingPunct="1"/>
            <a:r>
              <a:rPr lang="tr-TR" altLang="tr-TR" dirty="0">
                <a:solidFill>
                  <a:srgbClr val="723AC4"/>
                </a:solidFill>
                <a:latin typeface="Comic Sans MS" panose="030F0702030302020204" pitchFamily="66" charset="0"/>
              </a:rPr>
              <a:t>Ara öğün ya da ana </a:t>
            </a:r>
            <a:r>
              <a:rPr lang="tr-TR" altLang="tr-TR" dirty="0" smtClean="0">
                <a:solidFill>
                  <a:srgbClr val="723AC4"/>
                </a:solidFill>
                <a:latin typeface="Comic Sans MS" panose="030F0702030302020204" pitchFamily="66" charset="0"/>
              </a:rPr>
              <a:t>öğün</a:t>
            </a:r>
          </a:p>
          <a:p>
            <a:pPr eaLnBrk="1" hangingPunct="1"/>
            <a:r>
              <a:rPr lang="tr-TR" altLang="tr-TR" dirty="0" smtClean="0">
                <a:solidFill>
                  <a:srgbClr val="723AC4"/>
                </a:solidFill>
                <a:latin typeface="Comic Sans MS" panose="030F0702030302020204" pitchFamily="66" charset="0"/>
              </a:rPr>
              <a:t>Yağ içerikli ürünler kullanılmamalıdır.</a:t>
            </a:r>
            <a:endParaRPr lang="tr-TR" altLang="tr-TR" dirty="0">
              <a:solidFill>
                <a:srgbClr val="723AC4"/>
              </a:solidFill>
              <a:latin typeface="Comic Sans MS" panose="030F0702030302020204" pitchFamily="66" charset="0"/>
            </a:endParaRPr>
          </a:p>
        </p:txBody>
      </p:sp>
      <p:pic>
        <p:nvPicPr>
          <p:cNvPr id="139267" name="Picture 3" descr="hipoglisemi_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7620000" y="2057400"/>
            <a:ext cx="26670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68" name="AutoShape 4"/>
          <p:cNvSpPr>
            <a:spLocks noChangeArrowheads="1"/>
          </p:cNvSpPr>
          <p:nvPr/>
        </p:nvSpPr>
        <p:spPr bwMode="auto">
          <a:xfrm>
            <a:off x="3962400" y="4251325"/>
            <a:ext cx="985838" cy="762000"/>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 name="Metin kutusu 1"/>
          <p:cNvSpPr txBox="1"/>
          <p:nvPr/>
        </p:nvSpPr>
        <p:spPr>
          <a:xfrm>
            <a:off x="2178996" y="301337"/>
            <a:ext cx="7867859" cy="584775"/>
          </a:xfrm>
          <a:prstGeom prst="rect">
            <a:avLst/>
          </a:prstGeom>
          <a:noFill/>
        </p:spPr>
        <p:txBody>
          <a:bodyPr wrap="none" rtlCol="0">
            <a:spAutoFit/>
          </a:bodyPr>
          <a:lstStyle/>
          <a:p>
            <a:pPr algn="ctr"/>
            <a:r>
              <a:rPr lang="tr-TR" sz="3200" dirty="0" smtClean="0">
                <a:solidFill>
                  <a:srgbClr val="FF0000"/>
                </a:solidFill>
                <a:latin typeface="Comic Sans MS" panose="030F0702030302020204" pitchFamily="66" charset="0"/>
              </a:rPr>
              <a:t>BİLİNCİ AÇIK VE YUTABİLEN HASTA</a:t>
            </a:r>
            <a:endParaRPr lang="tr-TR" sz="3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421674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09800" y="609600"/>
            <a:ext cx="7772400" cy="908050"/>
          </a:xfrm>
        </p:spPr>
        <p:txBody>
          <a:bodyPr/>
          <a:lstStyle/>
          <a:p>
            <a:pPr eaLnBrk="1" hangingPunct="1"/>
            <a:r>
              <a:rPr lang="tr-TR" altLang="tr-TR" b="1" smtClean="0">
                <a:solidFill>
                  <a:srgbClr val="AD4B37"/>
                </a:solidFill>
                <a:latin typeface="Comic Sans MS" panose="030F0702030302020204" pitchFamily="66" charset="0"/>
              </a:rPr>
              <a:t>Baygın haldeyseniz</a:t>
            </a:r>
            <a:r>
              <a:rPr lang="tr-TR" altLang="tr-TR" smtClean="0">
                <a:solidFill>
                  <a:srgbClr val="AD4B37"/>
                </a:solidFill>
                <a:latin typeface="Comic Sans MS" panose="030F0702030302020204" pitchFamily="66" charset="0"/>
              </a:rPr>
              <a:t>!</a:t>
            </a:r>
          </a:p>
        </p:txBody>
      </p:sp>
      <p:sp>
        <p:nvSpPr>
          <p:cNvPr id="141315" name="Rectangle 3"/>
          <p:cNvSpPr>
            <a:spLocks noGrp="1" noChangeArrowheads="1"/>
          </p:cNvSpPr>
          <p:nvPr>
            <p:ph type="body" sz="half" idx="1"/>
          </p:nvPr>
        </p:nvSpPr>
        <p:spPr>
          <a:xfrm>
            <a:off x="1524000" y="1981200"/>
            <a:ext cx="5029200" cy="4114800"/>
          </a:xfrm>
        </p:spPr>
        <p:txBody>
          <a:bodyPr/>
          <a:lstStyle/>
          <a:p>
            <a:pPr eaLnBrk="1" hangingPunct="1"/>
            <a:r>
              <a:rPr lang="tr-TR" altLang="tr-TR" u="sng">
                <a:solidFill>
                  <a:srgbClr val="723AC4"/>
                </a:solidFill>
                <a:latin typeface="Comic Sans MS" panose="030F0702030302020204" pitchFamily="66" charset="0"/>
              </a:rPr>
              <a:t>Ağızdan bir şey verilmemesi gerekir</a:t>
            </a:r>
            <a:r>
              <a:rPr lang="tr-TR" altLang="tr-TR">
                <a:solidFill>
                  <a:srgbClr val="723AC4"/>
                </a:solidFill>
                <a:latin typeface="Comic Sans MS" panose="030F0702030302020204" pitchFamily="66" charset="0"/>
              </a:rPr>
              <a:t>.</a:t>
            </a:r>
            <a:r>
              <a:rPr lang="tr-TR" altLang="tr-TR">
                <a:solidFill>
                  <a:srgbClr val="000000"/>
                </a:solidFill>
                <a:latin typeface="Comic Sans MS" panose="030F0702030302020204" pitchFamily="66" charset="0"/>
              </a:rPr>
              <a:t> </a:t>
            </a:r>
          </a:p>
          <a:p>
            <a:pPr eaLnBrk="1" hangingPunct="1"/>
            <a:r>
              <a:rPr lang="tr-TR" altLang="tr-TR">
                <a:solidFill>
                  <a:srgbClr val="723AC4"/>
                </a:solidFill>
                <a:latin typeface="Comic Sans MS" panose="030F0702030302020204" pitchFamily="66" charset="0"/>
              </a:rPr>
              <a:t>Acil müdahele gereklidir. </a:t>
            </a:r>
          </a:p>
          <a:p>
            <a:pPr eaLnBrk="1" hangingPunct="1"/>
            <a:r>
              <a:rPr lang="tr-TR" altLang="tr-TR">
                <a:solidFill>
                  <a:srgbClr val="723AC4"/>
                </a:solidFill>
                <a:latin typeface="Comic Sans MS" panose="030F0702030302020204" pitchFamily="66" charset="0"/>
              </a:rPr>
              <a:t>Eğer </a:t>
            </a:r>
            <a:r>
              <a:rPr lang="tr-TR" altLang="tr-TR" b="1">
                <a:solidFill>
                  <a:srgbClr val="FF0000"/>
                </a:solidFill>
                <a:latin typeface="Comic Sans MS" panose="030F0702030302020204" pitchFamily="66" charset="0"/>
              </a:rPr>
              <a:t>glukagon</a:t>
            </a:r>
            <a:r>
              <a:rPr lang="tr-TR" altLang="tr-TR">
                <a:solidFill>
                  <a:srgbClr val="723AC4"/>
                </a:solidFill>
                <a:latin typeface="Comic Sans MS" panose="030F0702030302020204" pitchFamily="66" charset="0"/>
              </a:rPr>
              <a:t> mevcutsa cilt altına veya kas içine uygulanması gerekir. </a:t>
            </a:r>
          </a:p>
          <a:p>
            <a:pPr eaLnBrk="1" hangingPunct="1"/>
            <a:endParaRPr lang="tr-TR" altLang="tr-TR">
              <a:solidFill>
                <a:srgbClr val="723AC4"/>
              </a:solidFill>
              <a:latin typeface="Comic Sans MS" panose="030F0702030302020204" pitchFamily="66" charset="0"/>
            </a:endParaRPr>
          </a:p>
        </p:txBody>
      </p:sp>
      <p:pic>
        <p:nvPicPr>
          <p:cNvPr id="141316" name="Picture 4" descr="GetMedia"/>
          <p:cNvPicPr>
            <a:picLocks noGrp="1" noChangeAspect="1" noChangeArrowheads="1" noCrop="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934200" y="2362200"/>
            <a:ext cx="3048000" cy="236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74187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2148682" y="970604"/>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tr-TR" altLang="tr-TR" sz="3600" b="1" dirty="0">
                <a:solidFill>
                  <a:srgbClr val="FF3300"/>
                </a:solidFill>
                <a:effectLst>
                  <a:outerShdw blurRad="38100" dist="38100" dir="2700000" algn="tl">
                    <a:srgbClr val="C0C0C0"/>
                  </a:outerShdw>
                </a:effectLst>
                <a:latin typeface="Comic Sans MS" panose="030F0702030302020204" pitchFamily="66" charset="0"/>
              </a:rPr>
              <a:t>HİPOGLİSEMİ TEDAVİSİ</a:t>
            </a:r>
            <a:endParaRPr lang="en-US" altLang="tr-TR" sz="3600" b="1" dirty="0">
              <a:solidFill>
                <a:srgbClr val="FF3300"/>
              </a:solidFill>
              <a:effectLst>
                <a:outerShdw blurRad="38100" dist="38100" dir="2700000" algn="tl">
                  <a:srgbClr val="C0C0C0"/>
                </a:outerShdw>
              </a:effectLst>
              <a:latin typeface="Comic Sans MS" panose="030F0702030302020204" pitchFamily="66" charset="0"/>
            </a:endParaRPr>
          </a:p>
        </p:txBody>
      </p:sp>
      <p:sp>
        <p:nvSpPr>
          <p:cNvPr id="124931" name="Text Box 3"/>
          <p:cNvSpPr txBox="1">
            <a:spLocks noChangeArrowheads="1"/>
          </p:cNvSpPr>
          <p:nvPr/>
        </p:nvSpPr>
        <p:spPr bwMode="auto">
          <a:xfrm>
            <a:off x="1653382" y="2071991"/>
            <a:ext cx="8305800" cy="415498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76200">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AU" altLang="tr-TR" sz="2400" b="1" dirty="0" smtClean="0">
                <a:effectLst>
                  <a:outerShdw blurRad="38100" dist="38100" dir="2700000" algn="tl">
                    <a:srgbClr val="C0C0C0"/>
                  </a:outerShdw>
                </a:effectLst>
                <a:latin typeface="Comic Sans MS" panose="030F0702030302020204" pitchFamily="66" charset="0"/>
              </a:rPr>
              <a:t>Hasta </a:t>
            </a:r>
            <a:r>
              <a:rPr lang="en-AU" altLang="tr-TR" sz="2400" b="1" dirty="0">
                <a:effectLst>
                  <a:outerShdw blurRad="38100" dist="38100" dir="2700000" algn="tl">
                    <a:srgbClr val="C0C0C0"/>
                  </a:outerShdw>
                </a:effectLst>
                <a:latin typeface="Comic Sans MS" panose="030F0702030302020204" pitchFamily="66" charset="0"/>
              </a:rPr>
              <a:t>oral </a:t>
            </a:r>
            <a:r>
              <a:rPr lang="en-AU" altLang="tr-TR" sz="2400" b="1" dirty="0" err="1">
                <a:effectLst>
                  <a:outerShdw blurRad="38100" dist="38100" dir="2700000" algn="tl">
                    <a:srgbClr val="C0C0C0"/>
                  </a:outerShdw>
                </a:effectLst>
                <a:latin typeface="Comic Sans MS" panose="030F0702030302020204" pitchFamily="66" charset="0"/>
              </a:rPr>
              <a:t>almayı</a:t>
            </a:r>
            <a:r>
              <a:rPr lang="en-AU" altLang="tr-TR" sz="2400" b="1" dirty="0">
                <a:effectLst>
                  <a:outerShdw blurRad="38100" dist="38100" dir="2700000" algn="tl">
                    <a:srgbClr val="C0C0C0"/>
                  </a:outerShdw>
                </a:effectLst>
                <a:latin typeface="Comic Sans MS" panose="030F0702030302020204" pitchFamily="66" charset="0"/>
              </a:rPr>
              <a:t> </a:t>
            </a:r>
            <a:r>
              <a:rPr lang="en-AU" altLang="tr-TR" sz="2400" b="1" dirty="0" err="1">
                <a:effectLst>
                  <a:outerShdw blurRad="38100" dist="38100" dir="2700000" algn="tl">
                    <a:srgbClr val="C0C0C0"/>
                  </a:outerShdw>
                </a:effectLst>
                <a:latin typeface="Comic Sans MS" panose="030F0702030302020204" pitchFamily="66" charset="0"/>
              </a:rPr>
              <a:t>reddediyor</a:t>
            </a:r>
            <a:r>
              <a:rPr lang="en-AU" altLang="tr-TR" sz="2400" b="1" dirty="0">
                <a:effectLst>
                  <a:outerShdw blurRad="38100" dist="38100" dir="2700000" algn="tl">
                    <a:srgbClr val="C0C0C0"/>
                  </a:outerShdw>
                </a:effectLst>
                <a:latin typeface="Comic Sans MS" panose="030F0702030302020204" pitchFamily="66" charset="0"/>
              </a:rPr>
              <a:t> (</a:t>
            </a:r>
            <a:r>
              <a:rPr lang="en-AU" altLang="tr-TR" sz="2400" b="1" dirty="0" err="1">
                <a:effectLst>
                  <a:outerShdw blurRad="38100" dist="38100" dir="2700000" algn="tl">
                    <a:srgbClr val="C0C0C0"/>
                  </a:outerShdw>
                </a:effectLst>
                <a:latin typeface="Comic Sans MS" panose="030F0702030302020204" pitchFamily="66" charset="0"/>
              </a:rPr>
              <a:t>nöroglikopeni</a:t>
            </a:r>
            <a:r>
              <a:rPr lang="en-AU" altLang="tr-TR" sz="2400" b="1" dirty="0">
                <a:effectLst>
                  <a:outerShdw blurRad="38100" dist="38100" dir="2700000" algn="tl">
                    <a:srgbClr val="C0C0C0"/>
                  </a:outerShdw>
                </a:effectLst>
                <a:latin typeface="Comic Sans MS" panose="030F0702030302020204" pitchFamily="66" charset="0"/>
              </a:rPr>
              <a:t>) </a:t>
            </a:r>
            <a:r>
              <a:rPr lang="en-AU" altLang="tr-TR" sz="2400" b="1" dirty="0" err="1">
                <a:effectLst>
                  <a:outerShdw blurRad="38100" dist="38100" dir="2700000" algn="tl">
                    <a:srgbClr val="C0C0C0"/>
                  </a:outerShdw>
                </a:effectLst>
                <a:latin typeface="Comic Sans MS" panose="030F0702030302020204" pitchFamily="66" charset="0"/>
              </a:rPr>
              <a:t>veya</a:t>
            </a:r>
            <a:r>
              <a:rPr lang="en-AU" altLang="tr-TR" sz="2400" b="1" dirty="0">
                <a:effectLst>
                  <a:outerShdw blurRad="38100" dist="38100" dir="2700000" algn="tl">
                    <a:srgbClr val="C0C0C0"/>
                  </a:outerShdw>
                </a:effectLst>
                <a:latin typeface="Comic Sans MS" panose="030F0702030302020204" pitchFamily="66" charset="0"/>
              </a:rPr>
              <a:t> </a:t>
            </a:r>
            <a:r>
              <a:rPr lang="en-AU" altLang="tr-TR" sz="2400" b="1" dirty="0" err="1">
                <a:effectLst>
                  <a:outerShdw blurRad="38100" dist="38100" dir="2700000" algn="tl">
                    <a:srgbClr val="C0C0C0"/>
                  </a:outerShdw>
                </a:effectLst>
                <a:latin typeface="Comic Sans MS" panose="030F0702030302020204" pitchFamily="66" charset="0"/>
              </a:rPr>
              <a:t>alamıyorsa</a:t>
            </a:r>
            <a:endParaRPr lang="en-AU" altLang="tr-TR" sz="2400" b="1" dirty="0">
              <a:effectLst>
                <a:outerShdw blurRad="38100" dist="38100" dir="2700000" algn="tl">
                  <a:srgbClr val="C0C0C0"/>
                </a:outerShdw>
              </a:effectLst>
              <a:latin typeface="Comic Sans MS" panose="030F0702030302020204" pitchFamily="66" charset="0"/>
            </a:endParaRPr>
          </a:p>
          <a:p>
            <a:pPr>
              <a:spcBef>
                <a:spcPct val="50000"/>
              </a:spcBef>
              <a:buClr>
                <a:srgbClr val="FF0000"/>
              </a:buClr>
              <a:buFont typeface="Monotype Sorts" pitchFamily="2" charset="2"/>
              <a:buNone/>
              <a:defRPr/>
            </a:pPr>
            <a:r>
              <a:rPr lang="tr-TR" altLang="tr-TR" sz="2400" b="1" dirty="0" smtClean="0">
                <a:solidFill>
                  <a:srgbClr val="FF3300"/>
                </a:solidFill>
                <a:effectLst>
                  <a:outerShdw blurRad="38100" dist="38100" dir="2700000" algn="tl">
                    <a:srgbClr val="C0C0C0"/>
                  </a:outerShdw>
                </a:effectLst>
                <a:latin typeface="Comic Sans MS" panose="030F0702030302020204" pitchFamily="66" charset="0"/>
              </a:rPr>
              <a:t>15-20 </a:t>
            </a:r>
            <a:r>
              <a:rPr lang="en-AU" altLang="tr-TR" sz="2400" b="1" dirty="0" smtClean="0">
                <a:solidFill>
                  <a:srgbClr val="FF3300"/>
                </a:solidFill>
                <a:effectLst>
                  <a:outerShdw blurRad="38100" dist="38100" dir="2700000" algn="tl">
                    <a:srgbClr val="C0C0C0"/>
                  </a:outerShdw>
                </a:effectLst>
                <a:latin typeface="Comic Sans MS" panose="030F0702030302020204" pitchFamily="66" charset="0"/>
              </a:rPr>
              <a:t>g</a:t>
            </a:r>
            <a:r>
              <a:rPr lang="tr-TR" altLang="tr-TR" sz="2400" b="1" dirty="0">
                <a:solidFill>
                  <a:srgbClr val="FF3300"/>
                </a:solidFill>
                <a:effectLst>
                  <a:outerShdw blurRad="38100" dist="38100" dir="2700000" algn="tl">
                    <a:srgbClr val="C0C0C0"/>
                  </a:outerShdw>
                </a:effectLst>
                <a:latin typeface="Comic Sans MS" panose="030F0702030302020204" pitchFamily="66" charset="0"/>
              </a:rPr>
              <a:t>r</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IV </a:t>
            </a:r>
            <a:r>
              <a:rPr lang="en-AU" altLang="tr-TR" sz="2400" b="1" dirty="0" err="1">
                <a:solidFill>
                  <a:srgbClr val="FF3300"/>
                </a:solidFill>
                <a:effectLst>
                  <a:outerShdw blurRad="38100" dist="38100" dir="2700000" algn="tl">
                    <a:srgbClr val="C0C0C0"/>
                  </a:outerShdw>
                </a:effectLst>
                <a:latin typeface="Comic Sans MS" panose="030F0702030302020204" pitchFamily="66" charset="0"/>
              </a:rPr>
              <a:t>glukoz</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(%10 </a:t>
            </a:r>
            <a:r>
              <a:rPr lang="en-AU" altLang="tr-TR" sz="2400" b="1" dirty="0" err="1">
                <a:solidFill>
                  <a:srgbClr val="FF3300"/>
                </a:solidFill>
                <a:effectLst>
                  <a:outerShdw blurRad="38100" dist="38100" dir="2700000" algn="tl">
                    <a:srgbClr val="C0C0C0"/>
                  </a:outerShdw>
                </a:effectLst>
                <a:latin typeface="Comic Sans MS" panose="030F0702030302020204" pitchFamily="66" charset="0"/>
              </a:rPr>
              <a:t>Dx</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a:t>
            </a:r>
            <a:r>
              <a:rPr lang="tr-TR" altLang="tr-TR" sz="2400" b="1" dirty="0" smtClean="0">
                <a:solidFill>
                  <a:srgbClr val="FF3300"/>
                </a:solidFill>
                <a:effectLst>
                  <a:outerShdw blurRad="38100" dist="38100" dir="2700000" algn="tl">
                    <a:srgbClr val="C0C0C0"/>
                  </a:outerShdw>
                </a:effectLst>
                <a:latin typeface="Comic Sans MS" panose="030F0702030302020204" pitchFamily="66" charset="0"/>
              </a:rPr>
              <a:t>150-200 </a:t>
            </a:r>
            <a:r>
              <a:rPr lang="en-AU" altLang="tr-TR" sz="2400" b="1" dirty="0" smtClean="0">
                <a:solidFill>
                  <a:srgbClr val="FF3300"/>
                </a:solidFill>
                <a:effectLst>
                  <a:outerShdw blurRad="38100" dist="38100" dir="2700000" algn="tl">
                    <a:srgbClr val="C0C0C0"/>
                  </a:outerShdw>
                </a:effectLst>
                <a:latin typeface="Comic Sans MS" panose="030F0702030302020204" pitchFamily="66" charset="0"/>
              </a:rPr>
              <a:t>cc</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a:t>
            </a:r>
            <a:r>
              <a:rPr lang="tr-TR" altLang="tr-TR" sz="2400" b="1" dirty="0" smtClean="0">
                <a:solidFill>
                  <a:srgbClr val="FF3300"/>
                </a:solidFill>
                <a:effectLst>
                  <a:outerShdw blurRad="38100" dist="38100" dir="2700000" algn="tl">
                    <a:srgbClr val="C0C0C0"/>
                  </a:outerShdw>
                </a:effectLst>
                <a:latin typeface="Comic Sans MS" panose="030F0702030302020204" pitchFamily="66" charset="0"/>
              </a:rPr>
              <a:t>   </a:t>
            </a:r>
          </a:p>
          <a:p>
            <a:pPr>
              <a:spcBef>
                <a:spcPct val="50000"/>
              </a:spcBef>
              <a:buClr>
                <a:srgbClr val="FF0000"/>
              </a:buClr>
              <a:buFont typeface="Monotype Sorts" pitchFamily="2" charset="2"/>
              <a:buNone/>
              <a:defRPr/>
            </a:pPr>
            <a:r>
              <a:rPr lang="en-AU" altLang="tr-TR" sz="2400" b="1" dirty="0" smtClean="0">
                <a:solidFill>
                  <a:srgbClr val="FF3300"/>
                </a:solidFill>
                <a:effectLst>
                  <a:outerShdw blurRad="38100" dist="38100" dir="2700000" algn="tl">
                    <a:srgbClr val="C0C0C0"/>
                  </a:outerShdw>
                </a:effectLst>
                <a:latin typeface="Comic Sans MS" panose="030F0702030302020204" pitchFamily="66" charset="0"/>
              </a:rPr>
              <a:t>%</a:t>
            </a:r>
            <a:r>
              <a:rPr lang="tr-TR" altLang="tr-TR" sz="2400" b="1" dirty="0" smtClean="0">
                <a:solidFill>
                  <a:srgbClr val="FF3300"/>
                </a:solidFill>
                <a:effectLst>
                  <a:outerShdw blurRad="38100" dist="38100" dir="2700000" algn="tl">
                    <a:srgbClr val="C0C0C0"/>
                  </a:outerShdw>
                </a:effectLst>
                <a:latin typeface="Comic Sans MS" panose="030F0702030302020204" pitchFamily="66" charset="0"/>
              </a:rPr>
              <a:t>2</a:t>
            </a:r>
            <a:r>
              <a:rPr lang="en-AU" altLang="tr-TR" sz="2400" b="1" dirty="0" smtClean="0">
                <a:solidFill>
                  <a:srgbClr val="FF3300"/>
                </a:solidFill>
                <a:effectLst>
                  <a:outerShdw blurRad="38100" dist="38100" dir="2700000" algn="tl">
                    <a:srgbClr val="C0C0C0"/>
                  </a:outerShdw>
                </a:effectLst>
                <a:latin typeface="Comic Sans MS" panose="030F0702030302020204" pitchFamily="66" charset="0"/>
              </a:rPr>
              <a:t>0 </a:t>
            </a:r>
            <a:r>
              <a:rPr lang="en-AU" altLang="tr-TR" sz="2400" b="1" dirty="0" err="1">
                <a:solidFill>
                  <a:srgbClr val="FF3300"/>
                </a:solidFill>
                <a:effectLst>
                  <a:outerShdw blurRad="38100" dist="38100" dir="2700000" algn="tl">
                    <a:srgbClr val="C0C0C0"/>
                  </a:outerShdw>
                </a:effectLst>
                <a:latin typeface="Comic Sans MS" panose="030F0702030302020204" pitchFamily="66" charset="0"/>
              </a:rPr>
              <a:t>Dx</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a:t>
            </a:r>
            <a:r>
              <a:rPr lang="tr-TR" altLang="tr-TR" sz="2400" b="1" dirty="0" smtClean="0">
                <a:solidFill>
                  <a:srgbClr val="FF3300"/>
                </a:solidFill>
                <a:effectLst>
                  <a:outerShdw blurRad="38100" dist="38100" dir="2700000" algn="tl">
                    <a:srgbClr val="C0C0C0"/>
                  </a:outerShdw>
                </a:effectLst>
                <a:latin typeface="Comic Sans MS" panose="030F0702030302020204" pitchFamily="66" charset="0"/>
              </a:rPr>
              <a:t>75-100 </a:t>
            </a:r>
            <a:r>
              <a:rPr lang="en-AU" altLang="tr-TR" sz="2400" b="1" dirty="0" smtClean="0">
                <a:solidFill>
                  <a:srgbClr val="FF3300"/>
                </a:solidFill>
                <a:effectLst>
                  <a:outerShdw blurRad="38100" dist="38100" dir="2700000" algn="tl">
                    <a:srgbClr val="C0C0C0"/>
                  </a:outerShdw>
                </a:effectLst>
                <a:latin typeface="Comic Sans MS" panose="030F0702030302020204" pitchFamily="66" charset="0"/>
              </a:rPr>
              <a:t>cc</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a:t>
            </a:r>
            <a:r>
              <a:rPr lang="en-AU" altLang="tr-TR" sz="2400" b="1" dirty="0" err="1">
                <a:solidFill>
                  <a:srgbClr val="FF3300"/>
                </a:solidFill>
                <a:effectLst>
                  <a:outerShdw blurRad="38100" dist="38100" dir="2700000" algn="tl">
                    <a:srgbClr val="C0C0C0"/>
                  </a:outerShdw>
                </a:effectLst>
                <a:latin typeface="Comic Sans MS" panose="030F0702030302020204" pitchFamily="66" charset="0"/>
              </a:rPr>
              <a:t>hemen</a:t>
            </a:r>
            <a:r>
              <a:rPr lang="en-AU" altLang="tr-TR" sz="2400" b="1" dirty="0">
                <a:solidFill>
                  <a:srgbClr val="FF3300"/>
                </a:solidFill>
                <a:effectLst>
                  <a:outerShdw blurRad="38100" dist="38100" dir="2700000" algn="tl">
                    <a:srgbClr val="C0C0C0"/>
                  </a:outerShdw>
                </a:effectLst>
                <a:latin typeface="Comic Sans MS" panose="030F0702030302020204" pitchFamily="66" charset="0"/>
              </a:rPr>
              <a:t> </a:t>
            </a:r>
            <a:r>
              <a:rPr lang="en-AU" altLang="tr-TR" sz="2400" b="1" dirty="0" err="1">
                <a:solidFill>
                  <a:srgbClr val="FF3300"/>
                </a:solidFill>
                <a:effectLst>
                  <a:outerShdw blurRad="38100" dist="38100" dir="2700000" algn="tl">
                    <a:srgbClr val="C0C0C0"/>
                  </a:outerShdw>
                </a:effectLst>
                <a:latin typeface="Comic Sans MS" panose="030F0702030302020204" pitchFamily="66" charset="0"/>
              </a:rPr>
              <a:t>verilir</a:t>
            </a:r>
            <a:endParaRPr lang="en-AU" altLang="tr-TR" sz="2400" b="1" dirty="0">
              <a:solidFill>
                <a:srgbClr val="FF3300"/>
              </a:solidFill>
              <a:effectLst>
                <a:outerShdw blurRad="38100" dist="38100" dir="2700000" algn="tl">
                  <a:srgbClr val="C0C0C0"/>
                </a:outerShdw>
              </a:effectLst>
              <a:latin typeface="Comic Sans MS" panose="030F0702030302020204" pitchFamily="66" charset="0"/>
            </a:endParaRPr>
          </a:p>
          <a:p>
            <a:pPr>
              <a:spcBef>
                <a:spcPct val="50000"/>
              </a:spcBef>
              <a:buClr>
                <a:srgbClr val="FF0000"/>
              </a:buClr>
              <a:buFont typeface="Monotype Sorts" pitchFamily="2" charset="2"/>
              <a:buNone/>
              <a:defRPr/>
            </a:pPr>
            <a:r>
              <a:rPr lang="en-AU" altLang="tr-TR" sz="2400" b="1" dirty="0">
                <a:effectLst>
                  <a:outerShdw blurRad="38100" dist="38100" dir="2700000" algn="tl">
                    <a:srgbClr val="C0C0C0"/>
                  </a:outerShdw>
                </a:effectLst>
                <a:latin typeface="Comic Sans MS" panose="030F0702030302020204" pitchFamily="66" charset="0"/>
              </a:rPr>
              <a:t> </a:t>
            </a:r>
            <a:r>
              <a:rPr lang="tr-TR" altLang="tr-TR" sz="2400" b="1" dirty="0">
                <a:effectLst>
                  <a:outerShdw blurRad="38100" dist="38100" dir="2700000" algn="tl">
                    <a:srgbClr val="C0C0C0"/>
                  </a:outerShdw>
                </a:effectLst>
                <a:latin typeface="Comic Sans MS" panose="030F0702030302020204" pitchFamily="66" charset="0"/>
              </a:rPr>
              <a:t>Oral </a:t>
            </a:r>
            <a:r>
              <a:rPr lang="tr-TR" altLang="tr-TR" sz="2400" b="1" dirty="0" err="1">
                <a:effectLst>
                  <a:outerShdw blurRad="38100" dist="38100" dir="2700000" algn="tl">
                    <a:srgbClr val="C0C0C0"/>
                  </a:outerShdw>
                </a:effectLst>
                <a:latin typeface="Comic Sans MS" panose="030F0702030302020204" pitchFamily="66" charset="0"/>
              </a:rPr>
              <a:t>hipoglisemik</a:t>
            </a:r>
            <a:r>
              <a:rPr lang="tr-TR" altLang="tr-TR" sz="2400" b="1" dirty="0">
                <a:effectLst>
                  <a:outerShdw blurRad="38100" dist="38100" dir="2700000" algn="tl">
                    <a:srgbClr val="C0C0C0"/>
                  </a:outerShdw>
                </a:effectLst>
                <a:latin typeface="Comic Sans MS" panose="030F0702030302020204" pitchFamily="66" charset="0"/>
              </a:rPr>
              <a:t> ajanlara bağlı hipoglisemi ise MUTLAKA 48-72 SAAT HOSPİTALİZE EDİLMELİDİR</a:t>
            </a:r>
          </a:p>
          <a:p>
            <a:pPr>
              <a:spcBef>
                <a:spcPct val="50000"/>
              </a:spcBef>
              <a:buClr>
                <a:srgbClr val="FF0000"/>
              </a:buClr>
              <a:buFont typeface="Monotype Sorts" pitchFamily="2" charset="2"/>
              <a:buNone/>
              <a:defRPr/>
            </a:pPr>
            <a:r>
              <a:rPr lang="tr-TR" altLang="tr-TR" sz="2400" b="1" dirty="0">
                <a:effectLst>
                  <a:outerShdw blurRad="38100" dist="38100" dir="2700000" algn="tl">
                    <a:srgbClr val="C0C0C0"/>
                  </a:outerShdw>
                </a:effectLst>
                <a:latin typeface="Comic Sans MS" panose="030F0702030302020204" pitchFamily="66" charset="0"/>
              </a:rPr>
              <a:t>İnsülin ile ilişkili hipoglisemi ise etki süresine bağlı olarak </a:t>
            </a:r>
            <a:r>
              <a:rPr lang="tr-TR" altLang="tr-TR" sz="2400" b="1" dirty="0" err="1">
                <a:effectLst>
                  <a:outerShdw blurRad="38100" dist="38100" dir="2700000" algn="tl">
                    <a:srgbClr val="C0C0C0"/>
                  </a:outerShdw>
                </a:effectLst>
                <a:latin typeface="Comic Sans MS" panose="030F0702030302020204" pitchFamily="66" charset="0"/>
              </a:rPr>
              <a:t>hospitalizasyon</a:t>
            </a:r>
            <a:r>
              <a:rPr lang="tr-TR" altLang="tr-TR" sz="2400" b="1" dirty="0">
                <a:effectLst>
                  <a:outerShdw blurRad="38100" dist="38100" dir="2700000" algn="tl">
                    <a:srgbClr val="C0C0C0"/>
                  </a:outerShdw>
                </a:effectLst>
                <a:latin typeface="Comic Sans MS" panose="030F0702030302020204" pitchFamily="66" charset="0"/>
              </a:rPr>
              <a:t> gerekmeyebilir</a:t>
            </a:r>
            <a:endParaRPr lang="en-AU" altLang="tr-TR" sz="2400" b="1" dirty="0">
              <a:latin typeface="Comic Sans MS" panose="030F0702030302020204" pitchFamily="66" charset="0"/>
            </a:endParaRPr>
          </a:p>
        </p:txBody>
      </p:sp>
    </p:spTree>
    <p:extLst>
      <p:ext uri="{BB962C8B-B14F-4D97-AF65-F5344CB8AC3E}">
        <p14:creationId xmlns:p14="http://schemas.microsoft.com/office/powerpoint/2010/main" val="3934172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1357311" y="365125"/>
            <a:ext cx="9267825" cy="5263520"/>
          </a:xfrm>
          <a:prstGeom prst="rect">
            <a:avLst/>
          </a:prstGeom>
        </p:spPr>
      </p:pic>
      <p:sp>
        <p:nvSpPr>
          <p:cNvPr id="5" name="Metin kutusu 4"/>
          <p:cNvSpPr txBox="1"/>
          <p:nvPr/>
        </p:nvSpPr>
        <p:spPr>
          <a:xfrm>
            <a:off x="1357311" y="4914897"/>
            <a:ext cx="2028827" cy="842962"/>
          </a:xfrm>
          <a:prstGeom prst="rect">
            <a:avLst/>
          </a:prstGeom>
          <a:solidFill>
            <a:schemeClr val="bg1"/>
          </a:solidFill>
          <a:ln>
            <a:noFill/>
          </a:ln>
        </p:spPr>
        <p:txBody>
          <a:bodyPr wrap="square" rtlCol="0">
            <a:spAutoFit/>
          </a:bodyPr>
          <a:lstStyle/>
          <a:p>
            <a:endParaRPr lang="tr-TR" dirty="0"/>
          </a:p>
        </p:txBody>
      </p:sp>
      <p:sp>
        <p:nvSpPr>
          <p:cNvPr id="6" name="Metin kutusu 5"/>
          <p:cNvSpPr txBox="1"/>
          <p:nvPr/>
        </p:nvSpPr>
        <p:spPr>
          <a:xfrm>
            <a:off x="4291353" y="258465"/>
            <a:ext cx="4951186" cy="646331"/>
          </a:xfrm>
          <a:prstGeom prst="rect">
            <a:avLst/>
          </a:prstGeom>
          <a:solidFill>
            <a:schemeClr val="bg1"/>
          </a:solidFill>
        </p:spPr>
        <p:txBody>
          <a:bodyPr wrap="square" rtlCol="0">
            <a:spAutoFit/>
          </a:bodyPr>
          <a:lstStyle/>
          <a:p>
            <a:pPr algn="ctr"/>
            <a:r>
              <a:rPr lang="tr-TR" sz="3600" b="1" dirty="0" smtClean="0">
                <a:latin typeface="Comic Sans MS" panose="030F0702030302020204" pitchFamily="66" charset="0"/>
              </a:rPr>
              <a:t>SUNUM PLANI-1</a:t>
            </a:r>
            <a:endParaRPr lang="tr-TR" sz="3600" b="1" dirty="0">
              <a:latin typeface="Comic Sans MS" panose="030F0702030302020204" pitchFamily="66" charset="0"/>
            </a:endParaRPr>
          </a:p>
        </p:txBody>
      </p:sp>
      <p:sp>
        <p:nvSpPr>
          <p:cNvPr id="7" name="Metin kutusu 6"/>
          <p:cNvSpPr txBox="1"/>
          <p:nvPr/>
        </p:nvSpPr>
        <p:spPr>
          <a:xfrm>
            <a:off x="3386138" y="5326743"/>
            <a:ext cx="3696846" cy="523220"/>
          </a:xfrm>
          <a:prstGeom prst="rect">
            <a:avLst/>
          </a:prstGeom>
          <a:noFill/>
        </p:spPr>
        <p:txBody>
          <a:bodyPr wrap="none" rtlCol="0">
            <a:spAutoFit/>
          </a:bodyPr>
          <a:lstStyle/>
          <a:p>
            <a:r>
              <a:rPr lang="tr-TR" sz="2800" b="1" dirty="0" smtClean="0">
                <a:solidFill>
                  <a:srgbClr val="FF0000"/>
                </a:solidFill>
                <a:latin typeface="Comic Sans MS" panose="030F0702030302020204" pitchFamily="66" charset="0"/>
              </a:rPr>
              <a:t>Hipoglisemiyi önleme</a:t>
            </a:r>
            <a:endParaRPr lang="tr-TR"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509789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err="1" smtClean="0">
                <a:solidFill>
                  <a:srgbClr val="FF0000"/>
                </a:solidFill>
                <a:latin typeface="Comic Sans MS" panose="030F0702030302020204" pitchFamily="66" charset="0"/>
              </a:rPr>
              <a:t>Hipoglisemik</a:t>
            </a:r>
            <a:r>
              <a:rPr lang="tr-TR" sz="3600" b="1" dirty="0" smtClean="0">
                <a:solidFill>
                  <a:srgbClr val="FF0000"/>
                </a:solidFill>
                <a:latin typeface="Comic Sans MS" panose="030F0702030302020204" pitchFamily="66" charset="0"/>
              </a:rPr>
              <a:t> atak tedavisi sonrası;</a:t>
            </a:r>
            <a:endParaRPr lang="tr-TR" sz="3600" b="1"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Nedenler gözden geçirilmeli; eğitim tekrarlanmalıdır.</a:t>
            </a:r>
          </a:p>
          <a:p>
            <a:r>
              <a:rPr lang="tr-TR" dirty="0" smtClean="0">
                <a:latin typeface="Comic Sans MS" panose="030F0702030302020204" pitchFamily="66" charset="0"/>
              </a:rPr>
              <a:t>Uzun etkili ilaç kullanımı sonrası geliştiyse, 24-48 saat hastane izlemi planlanmalıdır.</a:t>
            </a:r>
            <a:endParaRPr lang="tr-TR" dirty="0">
              <a:latin typeface="Comic Sans MS" panose="030F0702030302020204" pitchFamily="66" charset="0"/>
            </a:endParaRPr>
          </a:p>
        </p:txBody>
      </p:sp>
    </p:spTree>
    <p:extLst>
      <p:ext uri="{BB962C8B-B14F-4D97-AF65-F5344CB8AC3E}">
        <p14:creationId xmlns:p14="http://schemas.microsoft.com/office/powerpoint/2010/main" val="12341012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63103" y="2506562"/>
            <a:ext cx="10515600" cy="1676332"/>
          </a:xfrm>
        </p:spPr>
        <p:txBody>
          <a:bodyPr/>
          <a:lstStyle/>
          <a:p>
            <a:pPr algn="ctr"/>
            <a:r>
              <a:rPr lang="tr-TR" b="1" dirty="0" smtClean="0">
                <a:solidFill>
                  <a:srgbClr val="FF0000"/>
                </a:solidFill>
                <a:latin typeface="Comic Sans MS" panose="030F0702030302020204" pitchFamily="66" charset="0"/>
              </a:rPr>
              <a:t>DURUMA GÖRE, HİPOGLİSEMİYİ ÖNLEMEK, </a:t>
            </a:r>
          </a:p>
          <a:p>
            <a:pPr marL="0" indent="0" algn="ctr">
              <a:buNone/>
            </a:pPr>
            <a:r>
              <a:rPr lang="tr-TR" b="1" dirty="0">
                <a:solidFill>
                  <a:srgbClr val="FF0000"/>
                </a:solidFill>
                <a:latin typeface="Comic Sans MS" panose="030F0702030302020204" pitchFamily="66" charset="0"/>
              </a:rPr>
              <a:t> </a:t>
            </a:r>
            <a:r>
              <a:rPr lang="tr-TR" b="1" dirty="0" smtClean="0">
                <a:solidFill>
                  <a:srgbClr val="FF0000"/>
                </a:solidFill>
                <a:latin typeface="Comic Sans MS" panose="030F0702030302020204" pitchFamily="66" charset="0"/>
              </a:rPr>
              <a:t>TEDAVİ ETMEKTEN ÇOK DAHA ÖNEMLİDİR..</a:t>
            </a:r>
            <a:endParaRPr lang="tr-TR"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077797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2564928"/>
            <a:ext cx="10515600" cy="1306681"/>
          </a:xfrm>
        </p:spPr>
        <p:txBody>
          <a:bodyPr>
            <a:normAutofit/>
          </a:bodyPr>
          <a:lstStyle/>
          <a:p>
            <a:pPr marL="0" indent="0" algn="ctr">
              <a:buNone/>
            </a:pPr>
            <a:r>
              <a:rPr lang="tr-TR" sz="6000" b="1" dirty="0" smtClean="0">
                <a:solidFill>
                  <a:srgbClr val="FF0000"/>
                </a:solidFill>
                <a:latin typeface="Comic Sans MS" panose="030F0702030302020204" pitchFamily="66" charset="0"/>
              </a:rPr>
              <a:t>TEŞEKKÜRLER</a:t>
            </a:r>
            <a:endParaRPr lang="tr-TR" sz="6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70217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tr-TR" altLang="tr-TR" b="1" smtClean="0">
                <a:solidFill>
                  <a:srgbClr val="AD4B37"/>
                </a:solidFill>
                <a:latin typeface="Comic Sans MS" panose="030F0702030302020204" pitchFamily="66" charset="0"/>
              </a:rPr>
              <a:t>HİPOGLİSEMİ</a:t>
            </a:r>
          </a:p>
        </p:txBody>
      </p:sp>
      <p:sp>
        <p:nvSpPr>
          <p:cNvPr id="133123" name="Rectangle 3"/>
          <p:cNvSpPr>
            <a:spLocks noGrp="1" noChangeArrowheads="1"/>
          </p:cNvSpPr>
          <p:nvPr>
            <p:ph type="body" sz="half" idx="1"/>
          </p:nvPr>
        </p:nvSpPr>
        <p:spPr>
          <a:xfrm>
            <a:off x="1752600" y="2743200"/>
            <a:ext cx="4876800" cy="3810000"/>
          </a:xfrm>
        </p:spPr>
        <p:txBody>
          <a:bodyPr/>
          <a:lstStyle/>
          <a:p>
            <a:pPr eaLnBrk="1" hangingPunct="1"/>
            <a:r>
              <a:rPr lang="tr-TR" altLang="tr-TR">
                <a:latin typeface="Comic Sans MS" panose="030F0702030302020204" pitchFamily="66" charset="0"/>
              </a:rPr>
              <a:t>Kan şekerinin 45 (50) mg/dl’nin altına düşmesidir.</a:t>
            </a:r>
          </a:p>
          <a:p>
            <a:pPr eaLnBrk="1" hangingPunct="1"/>
            <a:r>
              <a:rPr lang="tr-TR" altLang="tr-TR">
                <a:latin typeface="Comic Sans MS" panose="030F0702030302020204" pitchFamily="66" charset="0"/>
              </a:rPr>
              <a:t>Hızlı gelişir </a:t>
            </a:r>
          </a:p>
          <a:p>
            <a:pPr eaLnBrk="1" hangingPunct="1"/>
            <a:r>
              <a:rPr lang="tr-TR" altLang="tr-TR">
                <a:latin typeface="Comic Sans MS" panose="030F0702030302020204" pitchFamily="66" charset="0"/>
              </a:rPr>
              <a:t>Beyni çok çabuk etkiler.</a:t>
            </a:r>
          </a:p>
        </p:txBody>
      </p:sp>
      <p:pic>
        <p:nvPicPr>
          <p:cNvPr id="30724" name="Picture 4" descr="http://www.drderya.com/resimler/diabetsiz4.jpg"/>
          <p:cNvPicPr>
            <a:picLocks noGrp="1" noChangeAspect="1" noChangeArrowheads="1"/>
          </p:cNvPicPr>
          <p:nvPr>
            <p:ph type="clipArt" sz="half" idx="2"/>
          </p:nvPr>
        </p:nvPicPr>
        <p:blipFill>
          <a:blip r:embed="rId3" r:link="rId4">
            <a:extLst>
              <a:ext uri="{28A0092B-C50C-407E-A947-70E740481C1C}">
                <a14:useLocalDpi xmlns:a14="http://schemas.microsoft.com/office/drawing/2010/main" val="0"/>
              </a:ext>
            </a:extLst>
          </a:blip>
          <a:srcRect/>
          <a:stretch>
            <a:fillRect/>
          </a:stretch>
        </p:blipFill>
        <p:spPr>
          <a:xfrm>
            <a:off x="7391400" y="2362200"/>
            <a:ext cx="2743200" cy="320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95566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1014412" y="196858"/>
            <a:ext cx="9615487" cy="6332407"/>
          </a:xfrm>
          <a:prstGeom prst="rect">
            <a:avLst/>
          </a:prstGeom>
        </p:spPr>
      </p:pic>
    </p:spTree>
    <p:extLst>
      <p:ext uri="{BB962C8B-B14F-4D97-AF65-F5344CB8AC3E}">
        <p14:creationId xmlns:p14="http://schemas.microsoft.com/office/powerpoint/2010/main" val="32314247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solidFill>
                  <a:srgbClr val="FF0000"/>
                </a:solidFill>
                <a:latin typeface="Comic Sans MS" panose="030F0702030302020204" pitchFamily="66" charset="0"/>
              </a:rPr>
              <a:t>Diyabet hastaları için hipoglisemi sınırı ‘’&lt; 70 mg/dl’’ kabul edilmiştir.</a:t>
            </a:r>
          </a:p>
          <a:p>
            <a:endParaRPr lang="tr-TR" dirty="0">
              <a:solidFill>
                <a:srgbClr val="FF0000"/>
              </a:solidFill>
              <a:latin typeface="Comic Sans MS" panose="030F0702030302020204" pitchFamily="66" charset="0"/>
            </a:endParaRPr>
          </a:p>
          <a:p>
            <a:r>
              <a:rPr lang="tr-TR" dirty="0" smtClean="0">
                <a:latin typeface="Comic Sans MS" panose="030F0702030302020204" pitchFamily="66" charset="0"/>
              </a:rPr>
              <a:t>Pek </a:t>
            </a:r>
            <a:r>
              <a:rPr lang="tr-TR" dirty="0">
                <a:latin typeface="Comic Sans MS" panose="030F0702030302020204" pitchFamily="66" charset="0"/>
              </a:rPr>
              <a:t>çok diyabetli, 50 mg/dl’nin altına inmeyen </a:t>
            </a:r>
            <a:r>
              <a:rPr lang="tr-TR" dirty="0" err="1" smtClean="0">
                <a:latin typeface="Comic Sans MS" panose="030F0702030302020204" pitchFamily="66" charset="0"/>
              </a:rPr>
              <a:t>glukoz</a:t>
            </a:r>
            <a:r>
              <a:rPr lang="tr-TR" dirty="0" smtClean="0">
                <a:latin typeface="Comic Sans MS" panose="030F0702030302020204" pitchFamily="66" charset="0"/>
              </a:rPr>
              <a:t> </a:t>
            </a:r>
            <a:r>
              <a:rPr lang="tr-TR" dirty="0">
                <a:latin typeface="Comic Sans MS" panose="030F0702030302020204" pitchFamily="66" charset="0"/>
              </a:rPr>
              <a:t>düzeyinde de </a:t>
            </a:r>
            <a:r>
              <a:rPr lang="tr-TR" dirty="0" smtClean="0">
                <a:latin typeface="Comic Sans MS" panose="030F0702030302020204" pitchFamily="66" charset="0"/>
              </a:rPr>
              <a:t>semptom hissetmekte </a:t>
            </a:r>
            <a:r>
              <a:rPr lang="tr-TR" dirty="0">
                <a:latin typeface="Comic Sans MS" panose="030F0702030302020204" pitchFamily="66" charset="0"/>
              </a:rPr>
              <a:t>ve tedaviye ihtiyaç </a:t>
            </a:r>
            <a:r>
              <a:rPr lang="tr-TR" dirty="0" smtClean="0">
                <a:latin typeface="Comic Sans MS" panose="030F0702030302020204" pitchFamily="66" charset="0"/>
              </a:rPr>
              <a:t>duymaktadır (</a:t>
            </a:r>
            <a:r>
              <a:rPr lang="tr-TR" dirty="0" smtClean="0">
                <a:solidFill>
                  <a:srgbClr val="FF0000"/>
                </a:solidFill>
                <a:latin typeface="Comic Sans MS" panose="030F0702030302020204" pitchFamily="66" charset="0"/>
              </a:rPr>
              <a:t>PSÖDOHİPOGLİSEMİ; Yalancı hipoglisemi</a:t>
            </a:r>
            <a:r>
              <a:rPr lang="tr-TR" dirty="0" smtClean="0">
                <a:latin typeface="Comic Sans MS" panose="030F0702030302020204" pitchFamily="66" charset="0"/>
              </a:rPr>
              <a:t>). </a:t>
            </a:r>
          </a:p>
          <a:p>
            <a:r>
              <a:rPr lang="tr-TR" dirty="0" smtClean="0">
                <a:latin typeface="Comic Sans MS" panose="030F0702030302020204" pitchFamily="66" charset="0"/>
              </a:rPr>
              <a:t>Bu </a:t>
            </a:r>
            <a:r>
              <a:rPr lang="tr-TR" dirty="0">
                <a:latin typeface="Comic Sans MS" panose="030F0702030302020204" pitchFamily="66" charset="0"/>
              </a:rPr>
              <a:t>durum, özellikle </a:t>
            </a:r>
            <a:r>
              <a:rPr lang="tr-TR" dirty="0" err="1">
                <a:latin typeface="Comic Sans MS" panose="030F0702030302020204" pitchFamily="66" charset="0"/>
              </a:rPr>
              <a:t>glisemi</a:t>
            </a:r>
            <a:r>
              <a:rPr lang="tr-TR" dirty="0">
                <a:latin typeface="Comic Sans MS" panose="030F0702030302020204" pitchFamily="66" charset="0"/>
              </a:rPr>
              <a:t> kontrolü </a:t>
            </a:r>
            <a:r>
              <a:rPr lang="tr-TR" dirty="0" smtClean="0">
                <a:latin typeface="Comic Sans MS" panose="030F0702030302020204" pitchFamily="66" charset="0"/>
              </a:rPr>
              <a:t>iyi olmayan</a:t>
            </a:r>
            <a:r>
              <a:rPr lang="tr-TR" dirty="0">
                <a:latin typeface="Comic Sans MS" panose="030F0702030302020204" pitchFamily="66" charset="0"/>
              </a:rPr>
              <a:t>, uzun süre </a:t>
            </a:r>
            <a:r>
              <a:rPr lang="tr-TR" dirty="0" err="1">
                <a:latin typeface="Comic Sans MS" panose="030F0702030302020204" pitchFamily="66" charset="0"/>
              </a:rPr>
              <a:t>hiperglisemik</a:t>
            </a:r>
            <a:r>
              <a:rPr lang="tr-TR" dirty="0">
                <a:latin typeface="Comic Sans MS" panose="030F0702030302020204" pitchFamily="66" charset="0"/>
              </a:rPr>
              <a:t> kalmış bireylerde görülür.</a:t>
            </a:r>
          </a:p>
          <a:p>
            <a:endParaRPr lang="tr-TR" dirty="0">
              <a:latin typeface="Comic Sans MS" panose="030F0702030302020204" pitchFamily="66" charset="0"/>
            </a:endParaRPr>
          </a:p>
        </p:txBody>
      </p:sp>
    </p:spTree>
    <p:extLst>
      <p:ext uri="{BB962C8B-B14F-4D97-AF65-F5344CB8AC3E}">
        <p14:creationId xmlns:p14="http://schemas.microsoft.com/office/powerpoint/2010/main" val="3149794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0000"/>
                </a:solidFill>
                <a:latin typeface="Comic Sans MS" panose="030F0702030302020204" pitchFamily="66" charset="0"/>
              </a:rPr>
              <a:t>Hipoglisemiyi hissetmeme</a:t>
            </a:r>
            <a:endParaRPr lang="tr-TR" dirty="0">
              <a:solidFill>
                <a:srgbClr val="FF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Uzun süreli diyabet</a:t>
            </a:r>
          </a:p>
          <a:p>
            <a:r>
              <a:rPr lang="tr-TR" dirty="0" smtClean="0">
                <a:latin typeface="Comic Sans MS" panose="030F0702030302020204" pitchFamily="66" charset="0"/>
              </a:rPr>
              <a:t>Sıkı </a:t>
            </a:r>
            <a:r>
              <a:rPr lang="tr-TR" dirty="0" err="1" smtClean="0">
                <a:latin typeface="Comic Sans MS" panose="030F0702030302020204" pitchFamily="66" charset="0"/>
              </a:rPr>
              <a:t>glisemik</a:t>
            </a:r>
            <a:r>
              <a:rPr lang="tr-TR" dirty="0" smtClean="0">
                <a:latin typeface="Comic Sans MS" panose="030F0702030302020204" pitchFamily="66" charset="0"/>
              </a:rPr>
              <a:t> kontrol</a:t>
            </a:r>
          </a:p>
          <a:p>
            <a:r>
              <a:rPr lang="tr-TR" dirty="0" smtClean="0">
                <a:latin typeface="Comic Sans MS" panose="030F0702030302020204" pitchFamily="66" charset="0"/>
              </a:rPr>
              <a:t>Yoğun alkol alımı</a:t>
            </a:r>
          </a:p>
          <a:p>
            <a:r>
              <a:rPr lang="tr-TR" dirty="0" smtClean="0">
                <a:latin typeface="Comic Sans MS" panose="030F0702030302020204" pitchFamily="66" charset="0"/>
              </a:rPr>
              <a:t>Tekrarlayan hipoglisemiler</a:t>
            </a:r>
          </a:p>
          <a:p>
            <a:pPr marL="0" indent="0">
              <a:buNone/>
            </a:pPr>
            <a:endParaRPr lang="tr-TR" dirty="0">
              <a:latin typeface="Comic Sans MS" panose="030F0702030302020204" pitchFamily="66" charset="0"/>
            </a:endParaRPr>
          </a:p>
          <a:p>
            <a:pPr marL="0" indent="0">
              <a:buNone/>
            </a:pPr>
            <a:r>
              <a:rPr lang="tr-TR" dirty="0" smtClean="0">
                <a:latin typeface="Comic Sans MS" panose="030F0702030302020204" pitchFamily="66" charset="0"/>
              </a:rPr>
              <a:t>…bu durumu ortaya çıkarabilir…</a:t>
            </a:r>
            <a:endParaRPr lang="tr-TR" dirty="0">
              <a:latin typeface="Comic Sans MS" panose="030F0702030302020204" pitchFamily="66" charset="0"/>
            </a:endParaRPr>
          </a:p>
        </p:txBody>
      </p:sp>
    </p:spTree>
    <p:extLst>
      <p:ext uri="{BB962C8B-B14F-4D97-AF65-F5344CB8AC3E}">
        <p14:creationId xmlns:p14="http://schemas.microsoft.com/office/powerpoint/2010/main" val="390245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10225</TotalTime>
  <Words>4406</Words>
  <Application>Microsoft Macintosh PowerPoint</Application>
  <PresentationFormat>Custom</PresentationFormat>
  <Paragraphs>539</Paragraphs>
  <Slides>52</Slides>
  <Notes>26</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Teması</vt:lpstr>
      <vt:lpstr>Varsayılan Tasarım</vt:lpstr>
      <vt:lpstr>Hipoglisemi  -Yaşlılarda Yeni Hedefler-  19/10/2019</vt:lpstr>
      <vt:lpstr>PowerPoint Presentation</vt:lpstr>
      <vt:lpstr>PowerPoint Presentation</vt:lpstr>
      <vt:lpstr>PowerPoint Presentation</vt:lpstr>
      <vt:lpstr>PowerPoint Presentation</vt:lpstr>
      <vt:lpstr>HİPOGLİSEMİ</vt:lpstr>
      <vt:lpstr>PowerPoint Presentation</vt:lpstr>
      <vt:lpstr>PowerPoint Presentation</vt:lpstr>
      <vt:lpstr>Hipoglisemiyi hissetmeme</vt:lpstr>
      <vt:lpstr>Hipoglisemi Sınıflandırması</vt:lpstr>
      <vt:lpstr>Hipoglisemi Nedenleri  </vt:lpstr>
      <vt:lpstr>Ciddi hipoglisemi ile ilişkili  risk faktörleri</vt:lpstr>
      <vt:lpstr>Hipogliseminin Belirtileri Nelerdir? </vt:lpstr>
      <vt:lpstr>PowerPoint Presentation</vt:lpstr>
      <vt:lpstr>Hipoglisemi ataklarının sonuçları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TEDAVİ</vt:lpstr>
      <vt:lpstr>PowerPoint Presentation</vt:lpstr>
      <vt:lpstr>Eğitim</vt:lpstr>
      <vt:lpstr>PowerPoint Presentation</vt:lpstr>
      <vt:lpstr>Eğitim</vt:lpstr>
      <vt:lpstr>YAŞLI DİYABETLİLER -Metabolik kontrol hedefleri için sınıflandırma-</vt:lpstr>
      <vt:lpstr>Sağlıklı yaşlılar</vt:lpstr>
      <vt:lpstr>Sağlığı hafif/orta derecede bozulmuş yaşlılar </vt:lpstr>
      <vt:lpstr>Sağlığı ileri derecede bozulmuş yaşlılar </vt:lpstr>
      <vt:lpstr>Sağlığı ileri derecede bozulmuş yaşlılar</vt:lpstr>
      <vt:lpstr>PowerPoint Presentation</vt:lpstr>
      <vt:lpstr>İLAÇ SEÇİMİ</vt:lpstr>
      <vt:lpstr>İLAÇ SEÇİMİ</vt:lpstr>
      <vt:lpstr>İLAÇ SEÇİMİ</vt:lpstr>
      <vt:lpstr>İLAÇ SEÇİMİ</vt:lpstr>
      <vt:lpstr>İLAÇ SEÇİMİ</vt:lpstr>
      <vt:lpstr>Hipoglisemi riski yüksek ilaçlar</vt:lpstr>
      <vt:lpstr>PowerPoint Presentation</vt:lpstr>
      <vt:lpstr>PowerPoint Presentation</vt:lpstr>
      <vt:lpstr>PowerPoint Presentation</vt:lpstr>
      <vt:lpstr>Baygın haldeyseniz!</vt:lpstr>
      <vt:lpstr>PowerPoint Presentation</vt:lpstr>
      <vt:lpstr>Hipoglisemik atak tedavisi sonrası;</vt:lpstr>
      <vt:lpstr>PowerPoint Presentation</vt:lpstr>
      <vt:lpstr>PowerPoint Presentation</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Yaşlılarda Hipoglisemi</dc:title>
  <dc:creator>cüneyd anıl</dc:creator>
  <cp:lastModifiedBy>Bulent Unsal</cp:lastModifiedBy>
  <cp:revision>101</cp:revision>
  <dcterms:created xsi:type="dcterms:W3CDTF">2019-10-09T20:10:43Z</dcterms:created>
  <dcterms:modified xsi:type="dcterms:W3CDTF">2022-02-04T07:19:57Z</dcterms:modified>
</cp:coreProperties>
</file>