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7" r:id="rId10"/>
    <p:sldId id="270" r:id="rId11"/>
    <p:sldId id="272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0128F-C387-4C37-9486-D9FD04C29348}" v="482" dt="2026-04-24T19:25:31.550"/>
    <p1510:client id="{8156122B-70F2-474F-9156-1D12F70BF76E}" v="2027" dt="2026-04-25T05:50:38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2.png"/><Relationship Id="rId7" Type="http://schemas.openxmlformats.org/officeDocument/2006/relationships/image" Target="../media/image7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PARMAKTAN KAN ŞEKERİ ÖLÇÜMÜ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/>
              <a:t>AYTEN PAMUK</a:t>
            </a:r>
          </a:p>
          <a:p>
            <a:r>
              <a:rPr lang="tr-TR"/>
              <a:t>GÜLHANE EĞİTİM ARAŞTIRMA HASTANESİ DİYABET EĞİTİM HEMŞİRESİ</a:t>
            </a:r>
          </a:p>
        </p:txBody>
      </p:sp>
    </p:spTree>
    <p:extLst>
      <p:ext uri="{BB962C8B-B14F-4D97-AF65-F5344CB8AC3E}">
        <p14:creationId xmlns:p14="http://schemas.microsoft.com/office/powerpoint/2010/main" val="2393210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KAN ŞEKERİ ÖLÇÜMÜ, DİYABETLİ BİREYLERİN KENDİ KENDİLERİNE KAN GLUKOZ DÜZEYLERİNİ ÖLÇMESİ VE KAYIT ETMESİDİR.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255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NEDEN KAN ŞEKERİMİZİ ÖLÇMELİYİZ.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HİPOGLİSEMİ VE HİPERGLİSEMİLERİN TESPİTİ,</a:t>
            </a:r>
          </a:p>
          <a:p>
            <a:r>
              <a:rPr lang="tr-TR"/>
              <a:t>İLAÇ VE İNSÜLİN DOZLARININ AYARLANMASI,</a:t>
            </a:r>
          </a:p>
          <a:p>
            <a:r>
              <a:rPr lang="tr-TR"/>
              <a:t>FİZİKSEL AKTİVİTE VEYA YEDİĞİMİZ YEMEKLERİN KAN ŞEKERİNİ NASIL ETKİLEDİĞİNİ ANLAMAK,</a:t>
            </a:r>
          </a:p>
          <a:p>
            <a:r>
              <a:rPr lang="tr-TR"/>
              <a:t>VE BÖYLECE DİYABETİN YÖNETİMİNDE İLERİDE OLUŞABİLECEK KOMPLİKASYONLARI KONTROL ALTINA ALMAK.</a:t>
            </a:r>
          </a:p>
        </p:txBody>
      </p:sp>
    </p:spTree>
    <p:extLst>
      <p:ext uri="{BB962C8B-B14F-4D97-AF65-F5344CB8AC3E}">
        <p14:creationId xmlns:p14="http://schemas.microsoft.com/office/powerpoint/2010/main" val="189511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644110" cy="38807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GLUKOMETRE, PARMAK UCUNDAN ALINAN KÜÇÜK BİR KAN DAMLASIYLA KAN ŞEKERİ SEVİYESİNİ ÖLÇEN TAŞINABİLİR </a:t>
            </a:r>
            <a:r>
              <a:rPr lang="en-US">
                <a:ea typeface="+mn-lt"/>
                <a:cs typeface="+mn-lt"/>
              </a:rPr>
              <a:t>CİHAZDIR.</a:t>
            </a:r>
            <a:endParaRPr lang="tr-TR">
              <a:ea typeface="+mn-lt"/>
              <a:cs typeface="+mn-lt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tr-TR"/>
              <a:t>ŞEKER ÖLÇÜM CİHAZLARI,</a:t>
            </a:r>
          </a:p>
          <a:p>
            <a:r>
              <a:rPr lang="tr-TR"/>
              <a:t>1-KODLU OLANLAR,</a:t>
            </a:r>
          </a:p>
          <a:p>
            <a:r>
              <a:rPr lang="tr-TR"/>
              <a:t>2-KODSUZ OLANLAR VARDIR.</a:t>
            </a:r>
          </a:p>
          <a:p>
            <a:endParaRPr lang="tr-TR" dirty="0"/>
          </a:p>
          <a:p>
            <a:r>
              <a:rPr lang="tr-TR"/>
              <a:t>PİL İLE ÇALIŞIR,</a:t>
            </a:r>
          </a:p>
          <a:p>
            <a:r>
              <a:rPr lang="tr-TR"/>
              <a:t>HER MARKANIN KENDİNE ÖZGÜ ÖLÇÜM ÇUBUKLARI(STRİP) VARDIR.</a:t>
            </a:r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9720" y="2160588"/>
            <a:ext cx="2184259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5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HANGİ BÖLGELERDEN ÖLÇÜM YAPILIR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TÜM PARMAKLAR,</a:t>
            </a:r>
          </a:p>
          <a:p>
            <a:endParaRPr lang="tr-TR" dirty="0"/>
          </a:p>
          <a:p>
            <a:r>
              <a:rPr lang="tr-TR"/>
              <a:t>ALTERNATİF BÖLGELER İSE</a:t>
            </a:r>
          </a:p>
          <a:p>
            <a:pPr marL="0" indent="0">
              <a:buNone/>
            </a:pPr>
            <a:r>
              <a:rPr lang="tr-TR"/>
              <a:t>    AVUÇ İÇİ, ÖN KOL VE ÜST KOLDUR.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10202" y="2160588"/>
            <a:ext cx="2943296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5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NASIL ÖLÇÜLÜR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921844" cy="388077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tr-TR"/>
              <a:t>ELLER SABUN VE ILIK  SU İLE GÜZELCE YIKANIP TAMAMEN KURULANIR,</a:t>
            </a:r>
          </a:p>
          <a:p>
            <a:r>
              <a:rPr lang="tr-TR"/>
              <a:t>DELİCİYE LANSET YERLEŞTİRİLİP,  UYGUN UZUNLUĞA AYARLANIR,</a:t>
            </a:r>
          </a:p>
          <a:p>
            <a:r>
              <a:rPr lang="tr-TR"/>
              <a:t>CİHAZA STRİP UYGUN ŞEKİLDE YERLEŞTİRİLİR,</a:t>
            </a:r>
          </a:p>
          <a:p>
            <a:r>
              <a:rPr lang="tr-TR"/>
              <a:t>PARMAĞIN YAN KISMI DELİNİR, ELLERİN TEMİZ OLDUĞUNDAN EMİN DEĞİLSEK İLK KAN KURU PAMUK İLE SİLİNİR,</a:t>
            </a:r>
          </a:p>
          <a:p>
            <a:r>
              <a:rPr lang="tr-TR"/>
              <a:t>İKİNCİ KAN DAMLASINI STRİBİN UCUNA DOKUNDURULUR VE CİHAZ DÜZ BİR ZEMİNE KONULUR, </a:t>
            </a:r>
          </a:p>
          <a:p>
            <a:r>
              <a:rPr lang="tr-TR"/>
              <a:t>ÇIKAN SONUÇ NOT EDİLİR.</a:t>
            </a:r>
          </a:p>
        </p:txBody>
      </p:sp>
      <p:pic>
        <p:nvPicPr>
          <p:cNvPr id="4" name="Resim 3" descr="metin, ekran görüntüsü, parmak, kişi, şahıs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94D6D3E-C371-5DD8-9A77-8E1A44F6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62" y="764965"/>
            <a:ext cx="476160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6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STRİPLER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tr-TR"/>
              <a:t>SERİN VE KURU BİR YERDE SAKLANMALI,</a:t>
            </a:r>
          </a:p>
          <a:p>
            <a:r>
              <a:rPr lang="tr-TR"/>
              <a:t>STRİP KUTUSUNUN AĞZI UZUN SÜRE AÇIK KALMAMALI,</a:t>
            </a:r>
          </a:p>
          <a:p>
            <a:r>
              <a:rPr lang="tr-TR" b="1"/>
              <a:t>SON KULLANMA TARİHİNİN GEÇMEMESİNE DİKKAT EDİLMELİ,</a:t>
            </a:r>
          </a:p>
          <a:p>
            <a:r>
              <a:rPr lang="tr-TR"/>
              <a:t>TV GİBİ MODEM GİBİ ALETLERİN YAKININDA SAKLANMAMALI,</a:t>
            </a:r>
          </a:p>
          <a:p>
            <a:r>
              <a:rPr lang="tr-TR"/>
              <a:t>CİHAZINIZ</a:t>
            </a:r>
            <a:r>
              <a:rPr lang="tr-TR" b="1"/>
              <a:t> KODLU İSE STRİPTEKİ KOD İLE CİHAZIN EKRANINDA ÇIKAN KOD MUTLAKA AYNI OLMALI,</a:t>
            </a:r>
          </a:p>
          <a:p>
            <a:r>
              <a:rPr lang="tr-TR"/>
              <a:t>YOKSA YANLIŞ SONUÇ ÇIKAR.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9720" y="2160588"/>
            <a:ext cx="2184259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85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77334" y="2251205"/>
            <a:ext cx="7922969" cy="38807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ŞEKER ÖLÇÜM CİHAZINIZ İLE İLGİLİ SORUN YAŞARSANIZ CİHAZINIZIN DANIŞMA HATTINI ARAYINIZ,</a:t>
            </a:r>
          </a:p>
          <a:p>
            <a:endParaRPr lang="tr-TR" dirty="0"/>
          </a:p>
          <a:p>
            <a:r>
              <a:rPr lang="tr-TR"/>
              <a:t>İKİ CİHAZI BİRBİRİ İLE KARŞILAŞTIRMAYINIZ.</a:t>
            </a:r>
          </a:p>
          <a:p>
            <a:r>
              <a:rPr lang="tr-TR"/>
              <a:t>CİHAZINIZIN DOĞRULUĞUNDAN EMİN DEĞİLSENİZ, LABORATUARA VERİLEN KAN İLE EŞ ZAMANLI OLARAK CİHAZINIZLA YAPILAN ÖLÇÜMLERİNİZİ KARŞILAŞTIRINIZ. 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850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13812" y="2051038"/>
            <a:ext cx="8021823" cy="38807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tr-TR"/>
              <a:t> ŞEKER ÖLÇÜM CİHAZINIZDA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/>
              <a:t>E-2 ÇIKARSA BU VERİLEN KAN AZ GELDİ, TEKRARLAYIN DEMEK.</a:t>
            </a:r>
          </a:p>
          <a:p>
            <a:r>
              <a:rPr lang="tr-TR" b="1"/>
              <a:t>HI  YA DA HIGH </a:t>
            </a:r>
            <a:r>
              <a:rPr lang="tr-TR"/>
              <a:t>HARFLERİ VARSA KAN ŞEKERİNİZ, CİHAZINIZIN </a:t>
            </a:r>
            <a:r>
              <a:rPr lang="tr-TR" b="1"/>
              <a:t>ÖLÇEMEYECEĞİ KADAR YÜKSEK </a:t>
            </a:r>
            <a:r>
              <a:rPr lang="tr-TR"/>
              <a:t>DEMEKTİR.</a:t>
            </a:r>
          </a:p>
          <a:p>
            <a:r>
              <a:rPr lang="tr-TR" b="1"/>
              <a:t>LO YA DA LOW </a:t>
            </a:r>
            <a:r>
              <a:rPr lang="tr-TR"/>
              <a:t>HARFLERİ VARSA CİHAZINIZIN </a:t>
            </a:r>
            <a:r>
              <a:rPr lang="tr-TR" b="1"/>
              <a:t>ÖLÇEMEDİĞİ KADAR DÜŞÜK</a:t>
            </a:r>
            <a:r>
              <a:rPr lang="tr-TR"/>
              <a:t> DEMEKTİR, YANİ</a:t>
            </a:r>
            <a:r>
              <a:rPr lang="tr-TR">
                <a:solidFill>
                  <a:srgbClr val="C00000"/>
                </a:solidFill>
              </a:rPr>
              <a:t> ACİL DURUM.</a:t>
            </a:r>
          </a:p>
        </p:txBody>
      </p:sp>
    </p:spTree>
    <p:extLst>
      <p:ext uri="{BB962C8B-B14F-4D97-AF65-F5344CB8AC3E}">
        <p14:creationId xmlns:p14="http://schemas.microsoft.com/office/powerpoint/2010/main" val="417931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47306" y="2973421"/>
            <a:ext cx="4677098" cy="467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58"/>
              </a:lnSpc>
            </a:pPr>
            <a:r>
              <a:rPr lang="en-US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KAN ŞEKERİ ÖLÇÜMÜ GÜNÜN FARKLI ZAMANLARINDA YAPILMALIDIR. DOĞRU ZAMANLAMA DİYABET YÖNETİMİNDE KRİTİK ÖNEME </a:t>
            </a:r>
            <a:r>
              <a:rPr lang="en-US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SAHİPTİR.</a:t>
            </a:r>
            <a:endParaRPr lang="en-US" sz="9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590441" y="1776590"/>
            <a:ext cx="4500717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3293"/>
              </a:lnSpc>
              <a:spcBef>
                <a:spcPct val="0"/>
              </a:spcBef>
            </a:pPr>
            <a:r>
              <a:rPr lang="en-US" sz="2800" b="1" u="none" strike="noStrike">
                <a:solidFill>
                  <a:srgbClr val="1A3769"/>
                </a:solidFill>
                <a:latin typeface="Calibri"/>
                <a:ea typeface="Calibri"/>
                <a:cs typeface="Calibri"/>
                <a:sym typeface="Montserrat Ultra-Bold"/>
              </a:rPr>
              <a:t>ÖLÇÜM ZAMANLARI VE NORMAL DEĞERLER</a:t>
            </a:r>
          </a:p>
        </p:txBody>
      </p:sp>
      <p:grpSp>
        <p:nvGrpSpPr>
          <p:cNvPr id="4" name="Group 4"/>
          <p:cNvGrpSpPr/>
          <p:nvPr/>
        </p:nvGrpSpPr>
        <p:grpSpPr>
          <a:xfrm rot="18900000">
            <a:off x="3944823" y="-1546299"/>
            <a:ext cx="2927013" cy="292701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76E0">
                    <a:alpha val="100000"/>
                  </a:srgbClr>
                </a:gs>
                <a:gs pos="100000">
                  <a:srgbClr val="DFEFFA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91748" y="-56865"/>
            <a:ext cx="3320165" cy="6896634"/>
            <a:chOff x="0" y="0"/>
            <a:chExt cx="771571" cy="16370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71571" cy="1637062"/>
            </a:xfrm>
            <a:custGeom>
              <a:avLst/>
              <a:gdLst/>
              <a:ahLst/>
              <a:cxnLst/>
              <a:rect l="l" t="t" r="r" b="b"/>
              <a:pathLst>
                <a:path w="771571" h="1637062">
                  <a:moveTo>
                    <a:pt x="0" y="0"/>
                  </a:moveTo>
                  <a:lnTo>
                    <a:pt x="771571" y="0"/>
                  </a:lnTo>
                  <a:lnTo>
                    <a:pt x="771571" y="1637062"/>
                  </a:lnTo>
                  <a:lnTo>
                    <a:pt x="0" y="1637062"/>
                  </a:lnTo>
                  <a:close/>
                </a:path>
              </a:pathLst>
            </a:custGeom>
            <a:blipFill>
              <a:blip r:embed="rId2"/>
              <a:stretch>
                <a:fillRect l="-10469" r="-10469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90441" y="3749488"/>
            <a:ext cx="612209" cy="61220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79E1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293"/>
                </a:lnSpc>
              </a:pPr>
              <a:endParaRPr sz="8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90441" y="4511154"/>
            <a:ext cx="612209" cy="61220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3769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293"/>
                </a:lnSpc>
              </a:pPr>
              <a:endParaRPr sz="8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90441" y="5272821"/>
            <a:ext cx="612209" cy="61220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79E1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293"/>
                </a:lnSpc>
              </a:pPr>
              <a:endParaRPr sz="8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387056" y="3847489"/>
            <a:ext cx="3524069" cy="656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19"/>
              </a:lnSpc>
            </a:pPr>
            <a:r>
              <a:rPr lang="en-US" sz="900" b="1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AÇLIK KAN ŞEKER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İ: 70-100 mg/</a:t>
            </a:r>
            <a:r>
              <a:rPr lang="en-US" sz="90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dL NORMAL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 KİŞİLERDE, </a:t>
            </a:r>
            <a:endParaRPr lang="tr-TR" dirty="0">
              <a:sym typeface="Poppins"/>
            </a:endParaRPr>
          </a:p>
          <a:p>
            <a:pPr>
              <a:lnSpc>
                <a:spcPts val="1319"/>
              </a:lnSpc>
            </a:pPr>
            <a:r>
              <a:rPr lang="en-US" sz="900" b="1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DİYABETLİ YETİŞKİNLER İÇİN  80-130 mg/dL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 HEDEF </a:t>
            </a:r>
            <a:r>
              <a:rPr lang="en-US" sz="900">
                <a:solidFill>
                  <a:srgbClr val="1A3769"/>
                </a:solidFill>
                <a:latin typeface="Poppins"/>
                <a:cs typeface="Poppins"/>
              </a:rPr>
              <a:t>DEĞERDİR</a:t>
            </a:r>
            <a:endParaRPr lang="en-US">
              <a:solidFill>
                <a:srgbClr val="000000"/>
              </a:solidFill>
              <a:latin typeface="Trebuchet MS" panose="020B0603020202020204"/>
              <a:cs typeface="Poppins"/>
              <a:sym typeface="Poppins"/>
            </a:endParaRPr>
          </a:p>
          <a:p>
            <a:pPr>
              <a:lnSpc>
                <a:spcPts val="1319"/>
              </a:lnSpc>
            </a:pPr>
            <a:r>
              <a:rPr lang="tr-TR" sz="800" dirty="0">
                <a:ea typeface="+mn-lt"/>
                <a:cs typeface="+mn-lt"/>
              </a:rPr>
              <a:t> </a:t>
            </a:r>
            <a:r>
              <a:rPr lang="tr-TR" sz="800">
                <a:solidFill>
                  <a:schemeClr val="tx2">
                    <a:lumMod val="76000"/>
                  </a:schemeClr>
                </a:solidFill>
                <a:ea typeface="+mn-lt"/>
                <a:cs typeface="+mn-lt"/>
              </a:rPr>
              <a:t>KALP PROBLEMİ VARSA YA DA 80 YAŞ ÜSTÜ İSE BU SAYILAR BİRAZ DAHA YÜKSEK TUTULABİLİR.</a:t>
            </a:r>
            <a:endParaRPr lang="en-US" sz="900">
              <a:solidFill>
                <a:schemeClr val="tx2">
                  <a:lumMod val="76000"/>
                </a:schemeClr>
              </a:solidFill>
              <a:latin typeface="Poppins"/>
              <a:cs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387056" y="4540917"/>
            <a:ext cx="3524069" cy="657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19"/>
              </a:lnSpc>
            </a:pPr>
            <a:r>
              <a:rPr lang="en-US" sz="900" b="1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TOKLUK KAN ŞEKERİ 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en-US" sz="900" dirty="0" err="1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Yemeğin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 ilk </a:t>
            </a:r>
            <a:r>
              <a:rPr lang="en-US" sz="900" dirty="0" err="1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lokmasında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900" dirty="0" err="1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sonraki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  2. </a:t>
            </a:r>
            <a:r>
              <a:rPr lang="en-US" sz="900" dirty="0" err="1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saat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): 140 mg/dL </a:t>
            </a:r>
            <a:r>
              <a:rPr lang="en-US" sz="900" dirty="0" err="1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altı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 NORMAL KİŞİLERDE </a:t>
            </a:r>
            <a:endParaRPr lang="tr-TR" dirty="0">
              <a:solidFill>
                <a:srgbClr val="000000"/>
              </a:solidFill>
              <a:latin typeface="Trebuchet MS" panose="020B0603020202020204"/>
              <a:ea typeface="Poppins"/>
              <a:cs typeface="Poppins"/>
              <a:sym typeface="Poppins"/>
            </a:endParaRPr>
          </a:p>
          <a:p>
            <a:pPr>
              <a:lnSpc>
                <a:spcPts val="1319"/>
              </a:lnSpc>
            </a:pPr>
            <a:r>
              <a:rPr lang="en-US" sz="900" b="1">
                <a:solidFill>
                  <a:srgbClr val="1A3769"/>
                </a:solidFill>
                <a:latin typeface="Poppins"/>
                <a:ea typeface="Poppins"/>
                <a:cs typeface="Poppins"/>
              </a:rPr>
              <a:t>DİYABETLİ BİREYLERDE 140- 160mg/dl </a:t>
            </a:r>
            <a:r>
              <a:rPr lang="en-US" sz="900">
                <a:solidFill>
                  <a:srgbClr val="1A3769"/>
                </a:solidFill>
                <a:latin typeface="Poppins"/>
                <a:ea typeface="Poppins"/>
                <a:cs typeface="Poppins"/>
              </a:rPr>
              <a:t>HEDEFLENİR</a:t>
            </a:r>
          </a:p>
          <a:p>
            <a:pPr>
              <a:lnSpc>
                <a:spcPts val="1319"/>
              </a:lnSpc>
            </a:pPr>
            <a:r>
              <a:rPr lang="en-US" sz="1000" b="1">
                <a:solidFill>
                  <a:srgbClr val="1A3769"/>
                </a:solidFill>
                <a:latin typeface="Poppins"/>
                <a:ea typeface="Poppins"/>
                <a:cs typeface="Poppins"/>
              </a:rPr>
              <a:t> 180 mg/dl  ÜZERİNDE OLMASIN İSTENİR</a:t>
            </a:r>
            <a:r>
              <a:rPr lang="en-US" sz="900">
                <a:solidFill>
                  <a:srgbClr val="1A3769"/>
                </a:solidFill>
                <a:latin typeface="Poppins"/>
                <a:ea typeface="Poppins"/>
                <a:cs typeface="Poppins"/>
              </a:rPr>
              <a:t>.</a:t>
            </a:r>
            <a:endParaRPr lang="en-US" sz="900">
              <a:solidFill>
                <a:srgbClr val="1A3769"/>
              </a:solidFill>
              <a:latin typeface="Poppins"/>
              <a:cs typeface="Poppi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682170" y="3920519"/>
            <a:ext cx="428751" cy="196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612"/>
              </a:lnSpc>
            </a:pPr>
            <a:r>
              <a:rPr lang="en-US" sz="113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82170" y="4682186"/>
            <a:ext cx="428751" cy="196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612"/>
              </a:lnSpc>
            </a:pPr>
            <a:r>
              <a:rPr lang="en-US" sz="113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87056" y="5439062"/>
            <a:ext cx="3524069" cy="324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19"/>
              </a:lnSpc>
            </a:pPr>
            <a:r>
              <a:rPr lang="en-US" sz="900" b="1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YATMADAN ÖNCE :  100-140 mg/dL ARASI</a:t>
            </a:r>
            <a:r>
              <a:rPr lang="en-US" sz="900" dirty="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 ÖNERİLİR. GECE HİPOGLİSEMİSİNİ ÖNLEMEK İÇİN </a:t>
            </a:r>
            <a:r>
              <a:rPr lang="en-US" sz="900">
                <a:solidFill>
                  <a:srgbClr val="1A3769"/>
                </a:solidFill>
                <a:latin typeface="Poppins"/>
                <a:ea typeface="Poppins"/>
                <a:cs typeface="Poppins"/>
                <a:sym typeface="Poppins"/>
              </a:rPr>
              <a:t>ÖNEMLİDİR.</a:t>
            </a:r>
            <a:endParaRPr lang="en-US" sz="900" dirty="0">
              <a:solidFill>
                <a:srgbClr val="1A3769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682170" y="5443852"/>
            <a:ext cx="428751" cy="196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612"/>
              </a:lnSpc>
            </a:pPr>
            <a:r>
              <a:rPr lang="en-US" sz="113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26" name="Freeform 26"/>
          <p:cNvSpPr/>
          <p:nvPr/>
        </p:nvSpPr>
        <p:spPr>
          <a:xfrm>
            <a:off x="11306896" y="723081"/>
            <a:ext cx="199304" cy="199304"/>
          </a:xfrm>
          <a:custGeom>
            <a:avLst/>
            <a:gdLst/>
            <a:ahLst/>
            <a:cxnLst/>
            <a:rect l="l" t="t" r="r" b="b"/>
            <a:pathLst>
              <a:path w="298956" h="298956">
                <a:moveTo>
                  <a:pt x="0" y="0"/>
                </a:moveTo>
                <a:lnTo>
                  <a:pt x="298956" y="0"/>
                </a:lnTo>
                <a:lnTo>
                  <a:pt x="298956" y="298955"/>
                </a:lnTo>
                <a:lnTo>
                  <a:pt x="0" y="2989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7" name="Freeform 27"/>
          <p:cNvSpPr/>
          <p:nvPr/>
        </p:nvSpPr>
        <p:spPr>
          <a:xfrm>
            <a:off x="10896272" y="701485"/>
            <a:ext cx="224834" cy="204318"/>
          </a:xfrm>
          <a:custGeom>
            <a:avLst/>
            <a:gdLst/>
            <a:ahLst/>
            <a:cxnLst/>
            <a:rect l="l" t="t" r="r" b="b"/>
            <a:pathLst>
              <a:path w="337251" h="306477">
                <a:moveTo>
                  <a:pt x="0" y="0"/>
                </a:moveTo>
                <a:lnTo>
                  <a:pt x="337251" y="0"/>
                </a:lnTo>
                <a:lnTo>
                  <a:pt x="337251" y="306477"/>
                </a:lnTo>
                <a:lnTo>
                  <a:pt x="0" y="306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8" name="Freeform 28"/>
          <p:cNvSpPr/>
          <p:nvPr/>
        </p:nvSpPr>
        <p:spPr>
          <a:xfrm>
            <a:off x="1921379" y="3107167"/>
            <a:ext cx="1971013" cy="187331"/>
          </a:xfrm>
          <a:custGeom>
            <a:avLst/>
            <a:gdLst/>
            <a:ahLst/>
            <a:cxnLst/>
            <a:rect l="l" t="t" r="r" b="b"/>
            <a:pathLst>
              <a:path w="2956519" h="280996">
                <a:moveTo>
                  <a:pt x="0" y="0"/>
                </a:moveTo>
                <a:lnTo>
                  <a:pt x="2956519" y="0"/>
                </a:lnTo>
                <a:lnTo>
                  <a:pt x="2956519" y="280996"/>
                </a:lnTo>
                <a:lnTo>
                  <a:pt x="0" y="2809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 t="-107801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9" name="Freeform 29"/>
          <p:cNvSpPr/>
          <p:nvPr/>
        </p:nvSpPr>
        <p:spPr>
          <a:xfrm>
            <a:off x="1921379" y="4585775"/>
            <a:ext cx="1971013" cy="187331"/>
          </a:xfrm>
          <a:custGeom>
            <a:avLst/>
            <a:gdLst/>
            <a:ahLst/>
            <a:cxnLst/>
            <a:rect l="l" t="t" r="r" b="b"/>
            <a:pathLst>
              <a:path w="2956519" h="280996">
                <a:moveTo>
                  <a:pt x="0" y="0"/>
                </a:moveTo>
                <a:lnTo>
                  <a:pt x="2956519" y="0"/>
                </a:lnTo>
                <a:lnTo>
                  <a:pt x="2956519" y="280996"/>
                </a:lnTo>
                <a:lnTo>
                  <a:pt x="0" y="2809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 t="-107801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0" name="Freeform 30"/>
          <p:cNvSpPr/>
          <p:nvPr/>
        </p:nvSpPr>
        <p:spPr>
          <a:xfrm>
            <a:off x="1921379" y="6069180"/>
            <a:ext cx="1971013" cy="187331"/>
          </a:xfrm>
          <a:custGeom>
            <a:avLst/>
            <a:gdLst/>
            <a:ahLst/>
            <a:cxnLst/>
            <a:rect l="l" t="t" r="r" b="b"/>
            <a:pathLst>
              <a:path w="2956519" h="280996">
                <a:moveTo>
                  <a:pt x="0" y="0"/>
                </a:moveTo>
                <a:lnTo>
                  <a:pt x="2956519" y="0"/>
                </a:lnTo>
                <a:lnTo>
                  <a:pt x="2956519" y="280996"/>
                </a:lnTo>
                <a:lnTo>
                  <a:pt x="0" y="2809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 t="-107801"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31" name="Group 31"/>
          <p:cNvGrpSpPr/>
          <p:nvPr/>
        </p:nvGrpSpPr>
        <p:grpSpPr>
          <a:xfrm>
            <a:off x="1921379" y="4966139"/>
            <a:ext cx="2169121" cy="1148270"/>
            <a:chOff x="0" y="0"/>
            <a:chExt cx="856937" cy="45363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56937" cy="453638"/>
            </a:xfrm>
            <a:custGeom>
              <a:avLst/>
              <a:gdLst/>
              <a:ahLst/>
              <a:cxnLst/>
              <a:rect l="l" t="t" r="r" b="b"/>
              <a:pathLst>
                <a:path w="856937" h="453638">
                  <a:moveTo>
                    <a:pt x="64245" y="0"/>
                  </a:moveTo>
                  <a:lnTo>
                    <a:pt x="792692" y="0"/>
                  </a:lnTo>
                  <a:cubicBezTo>
                    <a:pt x="809731" y="0"/>
                    <a:pt x="826072" y="6769"/>
                    <a:pt x="838120" y="18817"/>
                  </a:cubicBezTo>
                  <a:cubicBezTo>
                    <a:pt x="850168" y="30865"/>
                    <a:pt x="856937" y="47206"/>
                    <a:pt x="856937" y="64245"/>
                  </a:cubicBezTo>
                  <a:lnTo>
                    <a:pt x="856937" y="389393"/>
                  </a:lnTo>
                  <a:cubicBezTo>
                    <a:pt x="856937" y="424874"/>
                    <a:pt x="828173" y="453638"/>
                    <a:pt x="792692" y="453638"/>
                  </a:cubicBezTo>
                  <a:lnTo>
                    <a:pt x="64245" y="453638"/>
                  </a:lnTo>
                  <a:cubicBezTo>
                    <a:pt x="28763" y="453638"/>
                    <a:pt x="0" y="424874"/>
                    <a:pt x="0" y="389393"/>
                  </a:cubicBezTo>
                  <a:lnTo>
                    <a:pt x="0" y="64245"/>
                  </a:lnTo>
                  <a:cubicBezTo>
                    <a:pt x="0" y="28763"/>
                    <a:pt x="28763" y="0"/>
                    <a:pt x="6424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38100"/>
              <a:ext cx="856937" cy="41553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467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256215" y="5609564"/>
            <a:ext cx="1499447" cy="215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791"/>
              </a:lnSpc>
            </a:pPr>
            <a:r>
              <a:rPr lang="en-US" sz="1279">
                <a:solidFill>
                  <a:srgbClr val="1A3769"/>
                </a:solidFill>
                <a:latin typeface="Montserrat"/>
                <a:ea typeface="Montserrat"/>
                <a:cs typeface="Montserrat"/>
                <a:sym typeface="Montserrat"/>
              </a:rPr>
              <a:t>&lt;70 mg/dL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042485" y="5218198"/>
            <a:ext cx="1927413" cy="238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023"/>
              </a:lnSpc>
              <a:spcBef>
                <a:spcPct val="0"/>
              </a:spcBef>
            </a:pPr>
            <a:r>
              <a:rPr lang="en-US" sz="1445" b="1">
                <a:solidFill>
                  <a:srgbClr val="1A37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Hipoglisemi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921379" y="3483798"/>
            <a:ext cx="2169121" cy="1148270"/>
            <a:chOff x="0" y="0"/>
            <a:chExt cx="856937" cy="45363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56937" cy="453638"/>
            </a:xfrm>
            <a:custGeom>
              <a:avLst/>
              <a:gdLst/>
              <a:ahLst/>
              <a:cxnLst/>
              <a:rect l="l" t="t" r="r" b="b"/>
              <a:pathLst>
                <a:path w="856937" h="453638">
                  <a:moveTo>
                    <a:pt x="64245" y="0"/>
                  </a:moveTo>
                  <a:lnTo>
                    <a:pt x="792692" y="0"/>
                  </a:lnTo>
                  <a:cubicBezTo>
                    <a:pt x="809731" y="0"/>
                    <a:pt x="826072" y="6769"/>
                    <a:pt x="838120" y="18817"/>
                  </a:cubicBezTo>
                  <a:cubicBezTo>
                    <a:pt x="850168" y="30865"/>
                    <a:pt x="856937" y="47206"/>
                    <a:pt x="856937" y="64245"/>
                  </a:cubicBezTo>
                  <a:lnTo>
                    <a:pt x="856937" y="389393"/>
                  </a:lnTo>
                  <a:cubicBezTo>
                    <a:pt x="856937" y="424874"/>
                    <a:pt x="828173" y="453638"/>
                    <a:pt x="792692" y="453638"/>
                  </a:cubicBezTo>
                  <a:lnTo>
                    <a:pt x="64245" y="453638"/>
                  </a:lnTo>
                  <a:cubicBezTo>
                    <a:pt x="28763" y="453638"/>
                    <a:pt x="0" y="424874"/>
                    <a:pt x="0" y="389393"/>
                  </a:cubicBezTo>
                  <a:lnTo>
                    <a:pt x="0" y="64245"/>
                  </a:lnTo>
                  <a:cubicBezTo>
                    <a:pt x="0" y="28763"/>
                    <a:pt x="28763" y="0"/>
                    <a:pt x="6424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38100"/>
              <a:ext cx="856937" cy="41553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467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2256215" y="4127223"/>
            <a:ext cx="1499447" cy="215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791"/>
              </a:lnSpc>
            </a:pPr>
            <a:r>
              <a:rPr lang="en-US" sz="1279">
                <a:solidFill>
                  <a:srgbClr val="1A3769"/>
                </a:solidFill>
                <a:latin typeface="Montserrat"/>
                <a:ea typeface="Montserrat"/>
                <a:cs typeface="Montserrat"/>
                <a:sym typeface="Montserrat"/>
              </a:rPr>
              <a:t>180 mg/dL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042485" y="3735856"/>
            <a:ext cx="1927413" cy="238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023"/>
              </a:lnSpc>
              <a:spcBef>
                <a:spcPct val="0"/>
              </a:spcBef>
            </a:pPr>
            <a:r>
              <a:rPr lang="en-US" sz="1445" b="1" u="none" strike="noStrike">
                <a:solidFill>
                  <a:srgbClr val="1A37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Hiperglisemi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921379" y="2141120"/>
            <a:ext cx="2169121" cy="1153979"/>
            <a:chOff x="0" y="0"/>
            <a:chExt cx="856937" cy="45589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56937" cy="455893"/>
            </a:xfrm>
            <a:custGeom>
              <a:avLst/>
              <a:gdLst/>
              <a:ahLst/>
              <a:cxnLst/>
              <a:rect l="l" t="t" r="r" b="b"/>
              <a:pathLst>
                <a:path w="856937" h="455893">
                  <a:moveTo>
                    <a:pt x="64245" y="0"/>
                  </a:moveTo>
                  <a:lnTo>
                    <a:pt x="792692" y="0"/>
                  </a:lnTo>
                  <a:cubicBezTo>
                    <a:pt x="809731" y="0"/>
                    <a:pt x="826072" y="6769"/>
                    <a:pt x="838120" y="18817"/>
                  </a:cubicBezTo>
                  <a:cubicBezTo>
                    <a:pt x="850168" y="30865"/>
                    <a:pt x="856937" y="47206"/>
                    <a:pt x="856937" y="64245"/>
                  </a:cubicBezTo>
                  <a:lnTo>
                    <a:pt x="856937" y="391648"/>
                  </a:lnTo>
                  <a:cubicBezTo>
                    <a:pt x="856937" y="427129"/>
                    <a:pt x="828173" y="455893"/>
                    <a:pt x="792692" y="455893"/>
                  </a:cubicBezTo>
                  <a:lnTo>
                    <a:pt x="64245" y="455893"/>
                  </a:lnTo>
                  <a:cubicBezTo>
                    <a:pt x="28763" y="455893"/>
                    <a:pt x="0" y="427129"/>
                    <a:pt x="0" y="391648"/>
                  </a:cubicBezTo>
                  <a:lnTo>
                    <a:pt x="0" y="64245"/>
                  </a:lnTo>
                  <a:cubicBezTo>
                    <a:pt x="0" y="28763"/>
                    <a:pt x="28763" y="0"/>
                    <a:pt x="6424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38100"/>
              <a:ext cx="856937" cy="4177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467"/>
                </a:lnSpc>
              </a:pPr>
              <a:endParaRPr sz="800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256215" y="2642403"/>
            <a:ext cx="1499447" cy="215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791"/>
              </a:lnSpc>
            </a:pPr>
            <a:r>
              <a:rPr lang="en-US" sz="1250">
                <a:solidFill>
                  <a:srgbClr val="1A3769"/>
                </a:solidFill>
                <a:latin typeface="Montserrat"/>
                <a:ea typeface="Montserrat"/>
                <a:cs typeface="Montserrat"/>
                <a:sym typeface="Montserrat"/>
              </a:rPr>
              <a:t>70-180 mg/dL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119487" y="2251036"/>
            <a:ext cx="1772905" cy="238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2023"/>
              </a:lnSpc>
              <a:spcBef>
                <a:spcPct val="0"/>
              </a:spcBef>
            </a:pPr>
            <a:r>
              <a:rPr lang="en-US" sz="1445" b="1">
                <a:solidFill>
                  <a:srgbClr val="1A37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Hedef Aralık</a:t>
            </a:r>
          </a:p>
        </p:txBody>
      </p:sp>
      <p:sp>
        <p:nvSpPr>
          <p:cNvPr id="46" name="Freeform 46"/>
          <p:cNvSpPr/>
          <p:nvPr/>
        </p:nvSpPr>
        <p:spPr>
          <a:xfrm>
            <a:off x="556366" y="5286174"/>
            <a:ext cx="685563" cy="886026"/>
          </a:xfrm>
          <a:custGeom>
            <a:avLst/>
            <a:gdLst/>
            <a:ahLst/>
            <a:cxnLst/>
            <a:rect l="l" t="t" r="r" b="b"/>
            <a:pathLst>
              <a:path w="1028344" h="1329039">
                <a:moveTo>
                  <a:pt x="0" y="0"/>
                </a:moveTo>
                <a:lnTo>
                  <a:pt x="1028344" y="0"/>
                </a:lnTo>
                <a:lnTo>
                  <a:pt x="1028344" y="1329039"/>
                </a:lnTo>
                <a:lnTo>
                  <a:pt x="0" y="1329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7" name="Freeform 47"/>
          <p:cNvSpPr/>
          <p:nvPr/>
        </p:nvSpPr>
        <p:spPr>
          <a:xfrm flipH="1">
            <a:off x="11285476" y="2427258"/>
            <a:ext cx="441449" cy="570532"/>
          </a:xfrm>
          <a:custGeom>
            <a:avLst/>
            <a:gdLst/>
            <a:ahLst/>
            <a:cxnLst/>
            <a:rect l="l" t="t" r="r" b="b"/>
            <a:pathLst>
              <a:path w="662173" h="855798">
                <a:moveTo>
                  <a:pt x="662174" y="0"/>
                </a:moveTo>
                <a:lnTo>
                  <a:pt x="0" y="0"/>
                </a:lnTo>
                <a:lnTo>
                  <a:pt x="0" y="855798"/>
                </a:lnTo>
                <a:lnTo>
                  <a:pt x="662174" y="855798"/>
                </a:lnTo>
                <a:lnTo>
                  <a:pt x="6621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8" name="Freeform 48"/>
          <p:cNvSpPr/>
          <p:nvPr/>
        </p:nvSpPr>
        <p:spPr>
          <a:xfrm rot="5400000">
            <a:off x="11314930" y="5789395"/>
            <a:ext cx="191270" cy="191270"/>
          </a:xfrm>
          <a:custGeom>
            <a:avLst/>
            <a:gdLst/>
            <a:ahLst/>
            <a:cxnLst/>
            <a:rect l="l" t="t" r="r" b="b"/>
            <a:pathLst>
              <a:path w="286905" h="286905">
                <a:moveTo>
                  <a:pt x="0" y="0"/>
                </a:moveTo>
                <a:lnTo>
                  <a:pt x="286905" y="0"/>
                </a:lnTo>
                <a:lnTo>
                  <a:pt x="286905" y="286905"/>
                </a:lnTo>
                <a:lnTo>
                  <a:pt x="0" y="286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49" name="Freeform 49"/>
          <p:cNvSpPr/>
          <p:nvPr/>
        </p:nvSpPr>
        <p:spPr>
          <a:xfrm rot="5400000">
            <a:off x="1050658" y="2792836"/>
            <a:ext cx="191270" cy="191270"/>
          </a:xfrm>
          <a:custGeom>
            <a:avLst/>
            <a:gdLst/>
            <a:ahLst/>
            <a:cxnLst/>
            <a:rect l="l" t="t" r="r" b="b"/>
            <a:pathLst>
              <a:path w="286905" h="286905">
                <a:moveTo>
                  <a:pt x="0" y="0"/>
                </a:moveTo>
                <a:lnTo>
                  <a:pt x="286906" y="0"/>
                </a:lnTo>
                <a:lnTo>
                  <a:pt x="286906" y="286905"/>
                </a:lnTo>
                <a:lnTo>
                  <a:pt x="0" y="286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51" name="Group 14">
            <a:extLst>
              <a:ext uri="{FF2B5EF4-FFF2-40B4-BE49-F238E27FC236}">
                <a16:creationId xmlns:a16="http://schemas.microsoft.com/office/drawing/2014/main" id="{AC22F422-DA54-D05F-C2ED-C04A37D31085}"/>
              </a:ext>
            </a:extLst>
          </p:cNvPr>
          <p:cNvGrpSpPr/>
          <p:nvPr/>
        </p:nvGrpSpPr>
        <p:grpSpPr>
          <a:xfrm>
            <a:off x="6590440" y="5978288"/>
            <a:ext cx="612209" cy="612209"/>
            <a:chOff x="0" y="0"/>
            <a:chExt cx="812800" cy="812800"/>
          </a:xfrm>
        </p:grpSpPr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DF754227-0BA7-972F-2AA4-1F8BA0890BC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3769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53" name="TextBox 16">
              <a:extLst>
                <a:ext uri="{FF2B5EF4-FFF2-40B4-BE49-F238E27FC236}">
                  <a16:creationId xmlns:a16="http://schemas.microsoft.com/office/drawing/2014/main" id="{16671171-4441-594C-97DD-BB1C1EB1D0AE}"/>
                </a:ext>
              </a:extLst>
            </p:cNvPr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293"/>
                </a:lnSpc>
              </a:pPr>
              <a:endParaRPr sz="800"/>
            </a:p>
          </p:txBody>
        </p:sp>
      </p:grpSp>
      <p:sp>
        <p:nvSpPr>
          <p:cNvPr id="56" name="TextBox 16">
            <a:extLst>
              <a:ext uri="{FF2B5EF4-FFF2-40B4-BE49-F238E27FC236}">
                <a16:creationId xmlns:a16="http://schemas.microsoft.com/office/drawing/2014/main" id="{81D92F2B-9E0F-382F-7AAC-EFFE6F60ADD8}"/>
              </a:ext>
            </a:extLst>
          </p:cNvPr>
          <p:cNvSpPr txBox="1"/>
          <p:nvPr/>
        </p:nvSpPr>
        <p:spPr>
          <a:xfrm>
            <a:off x="6943537" y="4878598"/>
            <a:ext cx="497420" cy="483071"/>
          </a:xfrm>
          <a:prstGeom prst="rect">
            <a:avLst/>
          </a:prstGeom>
        </p:spPr>
        <p:txBody>
          <a:bodyPr lIns="33867" tIns="33867" rIns="33867" bIns="33867"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1293"/>
              </a:lnSpc>
            </a:pPr>
            <a:endParaRPr sz="800"/>
          </a:p>
        </p:txBody>
      </p: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A210D364-6254-A56B-E0D2-BFD86A47527E}"/>
              </a:ext>
            </a:extLst>
          </p:cNvPr>
          <p:cNvSpPr txBox="1"/>
          <p:nvPr/>
        </p:nvSpPr>
        <p:spPr>
          <a:xfrm>
            <a:off x="7259257" y="6068651"/>
            <a:ext cx="425582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1100">
                <a:solidFill>
                  <a:srgbClr val="002060"/>
                </a:solidFill>
                <a:ea typeface="+mn-lt"/>
                <a:cs typeface="+mn-lt"/>
              </a:rPr>
              <a:t>BU RAKAMLAR KİŞİNİN YAŞI VE HASTALIKLARINA GÖRE DEĞİŞEBİLİR</a:t>
            </a:r>
            <a:endParaRPr lang="tr-TR" sz="11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731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25354" y="4084970"/>
            <a:ext cx="355221" cy="309930"/>
          </a:xfrm>
          <a:custGeom>
            <a:avLst/>
            <a:gdLst/>
            <a:ahLst/>
            <a:cxnLst/>
            <a:rect l="l" t="t" r="r" b="b"/>
            <a:pathLst>
              <a:path w="532831" h="464895">
                <a:moveTo>
                  <a:pt x="0" y="0"/>
                </a:moveTo>
                <a:lnTo>
                  <a:pt x="532831" y="0"/>
                </a:lnTo>
                <a:lnTo>
                  <a:pt x="532831" y="464896"/>
                </a:lnTo>
                <a:lnTo>
                  <a:pt x="0" y="464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925354" y="4572549"/>
            <a:ext cx="355221" cy="285740"/>
          </a:xfrm>
          <a:custGeom>
            <a:avLst/>
            <a:gdLst/>
            <a:ahLst/>
            <a:cxnLst/>
            <a:rect l="l" t="t" r="r" b="b"/>
            <a:pathLst>
              <a:path w="532831" h="464895">
                <a:moveTo>
                  <a:pt x="0" y="0"/>
                </a:moveTo>
                <a:lnTo>
                  <a:pt x="532831" y="0"/>
                </a:lnTo>
                <a:lnTo>
                  <a:pt x="532831" y="464896"/>
                </a:lnTo>
                <a:lnTo>
                  <a:pt x="0" y="464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10800000">
            <a:off x="-2755520" y="-452200"/>
            <a:ext cx="7656869" cy="7656869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76E0">
                    <a:alpha val="100000"/>
                  </a:srgbClr>
                </a:gs>
                <a:gs pos="100000">
                  <a:srgbClr val="DFEFFA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7" name="Freeform 7"/>
          <p:cNvSpPr/>
          <p:nvPr/>
        </p:nvSpPr>
        <p:spPr>
          <a:xfrm>
            <a:off x="678792" y="622029"/>
            <a:ext cx="562345" cy="562345"/>
          </a:xfrm>
          <a:custGeom>
            <a:avLst/>
            <a:gdLst/>
            <a:ahLst/>
            <a:cxnLst/>
            <a:rect l="l" t="t" r="r" b="b"/>
            <a:pathLst>
              <a:path w="843518" h="843518">
                <a:moveTo>
                  <a:pt x="0" y="0"/>
                </a:moveTo>
                <a:lnTo>
                  <a:pt x="843518" y="0"/>
                </a:lnTo>
                <a:lnTo>
                  <a:pt x="843518" y="843517"/>
                </a:lnTo>
                <a:lnTo>
                  <a:pt x="0" y="843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1115626" y="3184964"/>
            <a:ext cx="191270" cy="191270"/>
          </a:xfrm>
          <a:custGeom>
            <a:avLst/>
            <a:gdLst/>
            <a:ahLst/>
            <a:cxnLst/>
            <a:rect l="l" t="t" r="r" b="b"/>
            <a:pathLst>
              <a:path w="286905" h="286905">
                <a:moveTo>
                  <a:pt x="0" y="0"/>
                </a:moveTo>
                <a:lnTo>
                  <a:pt x="286905" y="0"/>
                </a:lnTo>
                <a:lnTo>
                  <a:pt x="286905" y="286906"/>
                </a:lnTo>
                <a:lnTo>
                  <a:pt x="0" y="286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5400000">
            <a:off x="8657250" y="6076565"/>
            <a:ext cx="191270" cy="191270"/>
          </a:xfrm>
          <a:custGeom>
            <a:avLst/>
            <a:gdLst/>
            <a:ahLst/>
            <a:cxnLst/>
            <a:rect l="l" t="t" r="r" b="b"/>
            <a:pathLst>
              <a:path w="286905" h="286905">
                <a:moveTo>
                  <a:pt x="0" y="0"/>
                </a:moveTo>
                <a:lnTo>
                  <a:pt x="286905" y="0"/>
                </a:lnTo>
                <a:lnTo>
                  <a:pt x="286905" y="286906"/>
                </a:lnTo>
                <a:lnTo>
                  <a:pt x="0" y="286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685800" y="1686215"/>
            <a:ext cx="4764633" cy="2006176"/>
            <a:chOff x="0" y="0"/>
            <a:chExt cx="2450399" cy="10317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50399" cy="1031755"/>
            </a:xfrm>
            <a:custGeom>
              <a:avLst/>
              <a:gdLst/>
              <a:ahLst/>
              <a:cxnLst/>
              <a:rect l="l" t="t" r="r" b="b"/>
              <a:pathLst>
                <a:path w="2450399" h="1031755">
                  <a:moveTo>
                    <a:pt x="44413" y="0"/>
                  </a:moveTo>
                  <a:lnTo>
                    <a:pt x="2405986" y="0"/>
                  </a:lnTo>
                  <a:cubicBezTo>
                    <a:pt x="2417765" y="0"/>
                    <a:pt x="2429062" y="4679"/>
                    <a:pt x="2437391" y="13008"/>
                  </a:cubicBezTo>
                  <a:cubicBezTo>
                    <a:pt x="2445720" y="21337"/>
                    <a:pt x="2450399" y="32634"/>
                    <a:pt x="2450399" y="44413"/>
                  </a:cubicBezTo>
                  <a:lnTo>
                    <a:pt x="2450399" y="987342"/>
                  </a:lnTo>
                  <a:cubicBezTo>
                    <a:pt x="2450399" y="999121"/>
                    <a:pt x="2445720" y="1010417"/>
                    <a:pt x="2437391" y="1018746"/>
                  </a:cubicBezTo>
                  <a:cubicBezTo>
                    <a:pt x="2429062" y="1027075"/>
                    <a:pt x="2417765" y="1031755"/>
                    <a:pt x="2405986" y="1031755"/>
                  </a:cubicBezTo>
                  <a:lnTo>
                    <a:pt x="44413" y="1031755"/>
                  </a:lnTo>
                  <a:cubicBezTo>
                    <a:pt x="32634" y="1031755"/>
                    <a:pt x="21337" y="1027075"/>
                    <a:pt x="13008" y="1018746"/>
                  </a:cubicBezTo>
                  <a:cubicBezTo>
                    <a:pt x="4679" y="1010417"/>
                    <a:pt x="0" y="999121"/>
                    <a:pt x="0" y="987342"/>
                  </a:cubicBezTo>
                  <a:lnTo>
                    <a:pt x="0" y="44413"/>
                  </a:lnTo>
                  <a:cubicBezTo>
                    <a:pt x="0" y="32634"/>
                    <a:pt x="4679" y="21337"/>
                    <a:pt x="13008" y="13008"/>
                  </a:cubicBezTo>
                  <a:cubicBezTo>
                    <a:pt x="21337" y="4679"/>
                    <a:pt x="32634" y="0"/>
                    <a:pt x="4441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450399" cy="10889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419"/>
                </a:lnSpc>
              </a:pPr>
              <a:endParaRPr sz="8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800" y="3861083"/>
            <a:ext cx="4764633" cy="2006176"/>
            <a:chOff x="0" y="0"/>
            <a:chExt cx="2450399" cy="10317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50399" cy="1031755"/>
            </a:xfrm>
            <a:custGeom>
              <a:avLst/>
              <a:gdLst/>
              <a:ahLst/>
              <a:cxnLst/>
              <a:rect l="l" t="t" r="r" b="b"/>
              <a:pathLst>
                <a:path w="2450399" h="1031755">
                  <a:moveTo>
                    <a:pt x="44413" y="0"/>
                  </a:moveTo>
                  <a:lnTo>
                    <a:pt x="2405986" y="0"/>
                  </a:lnTo>
                  <a:cubicBezTo>
                    <a:pt x="2417765" y="0"/>
                    <a:pt x="2429062" y="4679"/>
                    <a:pt x="2437391" y="13008"/>
                  </a:cubicBezTo>
                  <a:cubicBezTo>
                    <a:pt x="2445720" y="21337"/>
                    <a:pt x="2450399" y="32634"/>
                    <a:pt x="2450399" y="44413"/>
                  </a:cubicBezTo>
                  <a:lnTo>
                    <a:pt x="2450399" y="987342"/>
                  </a:lnTo>
                  <a:cubicBezTo>
                    <a:pt x="2450399" y="999121"/>
                    <a:pt x="2445720" y="1010417"/>
                    <a:pt x="2437391" y="1018746"/>
                  </a:cubicBezTo>
                  <a:cubicBezTo>
                    <a:pt x="2429062" y="1027075"/>
                    <a:pt x="2417765" y="1031755"/>
                    <a:pt x="2405986" y="1031755"/>
                  </a:cubicBezTo>
                  <a:lnTo>
                    <a:pt x="44413" y="1031755"/>
                  </a:lnTo>
                  <a:cubicBezTo>
                    <a:pt x="32634" y="1031755"/>
                    <a:pt x="21337" y="1027075"/>
                    <a:pt x="13008" y="1018746"/>
                  </a:cubicBezTo>
                  <a:cubicBezTo>
                    <a:pt x="4679" y="1010417"/>
                    <a:pt x="0" y="999121"/>
                    <a:pt x="0" y="987342"/>
                  </a:cubicBezTo>
                  <a:lnTo>
                    <a:pt x="0" y="44413"/>
                  </a:lnTo>
                  <a:cubicBezTo>
                    <a:pt x="0" y="32634"/>
                    <a:pt x="4679" y="21337"/>
                    <a:pt x="13008" y="13008"/>
                  </a:cubicBezTo>
                  <a:cubicBezTo>
                    <a:pt x="21337" y="4679"/>
                    <a:pt x="32634" y="0"/>
                    <a:pt x="4441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450399" cy="10889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2419"/>
                </a:lnSpc>
              </a:pPr>
              <a:endParaRPr sz="8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07262" y="1737705"/>
            <a:ext cx="4709615" cy="2350721"/>
            <a:chOff x="0" y="0"/>
            <a:chExt cx="6350000" cy="254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2159000"/>
                  </a:moveTo>
                  <a:lnTo>
                    <a:pt x="0" y="381000"/>
                  </a:lnTo>
                  <a:cubicBezTo>
                    <a:pt x="0" y="170180"/>
                    <a:pt x="170180" y="0"/>
                    <a:pt x="381000" y="0"/>
                  </a:cubicBezTo>
                  <a:lnTo>
                    <a:pt x="5969000" y="0"/>
                  </a:lnTo>
                  <a:cubicBezTo>
                    <a:pt x="6179820" y="0"/>
                    <a:pt x="6350000" y="170180"/>
                    <a:pt x="6350000" y="381000"/>
                  </a:cubicBezTo>
                  <a:lnTo>
                    <a:pt x="6350000" y="2159000"/>
                  </a:lnTo>
                  <a:cubicBezTo>
                    <a:pt x="6350000" y="2369820"/>
                    <a:pt x="6179820" y="2540000"/>
                    <a:pt x="5969000" y="2540000"/>
                  </a:cubicBezTo>
                  <a:lnTo>
                    <a:pt x="381000" y="2540000"/>
                  </a:lnTo>
                  <a:cubicBezTo>
                    <a:pt x="170180" y="2540000"/>
                    <a:pt x="0" y="2369820"/>
                    <a:pt x="0" y="2159000"/>
                  </a:cubicBezTo>
                  <a:close/>
                </a:path>
              </a:pathLst>
            </a:custGeom>
            <a:blipFill>
              <a:blip r:embed="rId5"/>
              <a:stretch>
                <a:fillRect t="-21250" b="-21250"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11306896" y="723081"/>
            <a:ext cx="199304" cy="199304"/>
          </a:xfrm>
          <a:custGeom>
            <a:avLst/>
            <a:gdLst/>
            <a:ahLst/>
            <a:cxnLst/>
            <a:rect l="l" t="t" r="r" b="b"/>
            <a:pathLst>
              <a:path w="298956" h="298956">
                <a:moveTo>
                  <a:pt x="0" y="0"/>
                </a:moveTo>
                <a:lnTo>
                  <a:pt x="298956" y="0"/>
                </a:lnTo>
                <a:lnTo>
                  <a:pt x="298956" y="298955"/>
                </a:lnTo>
                <a:lnTo>
                  <a:pt x="0" y="2989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896272" y="701485"/>
            <a:ext cx="224834" cy="204318"/>
          </a:xfrm>
          <a:custGeom>
            <a:avLst/>
            <a:gdLst/>
            <a:ahLst/>
            <a:cxnLst/>
            <a:rect l="l" t="t" r="r" b="b"/>
            <a:pathLst>
              <a:path w="337251" h="306477">
                <a:moveTo>
                  <a:pt x="0" y="0"/>
                </a:moveTo>
                <a:lnTo>
                  <a:pt x="337251" y="0"/>
                </a:lnTo>
                <a:lnTo>
                  <a:pt x="337251" y="306477"/>
                </a:lnTo>
                <a:lnTo>
                  <a:pt x="0" y="306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4901350" y="224569"/>
            <a:ext cx="750421" cy="969849"/>
          </a:xfrm>
          <a:custGeom>
            <a:avLst/>
            <a:gdLst/>
            <a:ahLst/>
            <a:cxnLst/>
            <a:rect l="l" t="t" r="r" b="b"/>
            <a:pathLst>
              <a:path w="1125631" h="1454773">
                <a:moveTo>
                  <a:pt x="0" y="0"/>
                </a:moveTo>
                <a:lnTo>
                  <a:pt x="1125631" y="0"/>
                </a:lnTo>
                <a:lnTo>
                  <a:pt x="1125631" y="1454773"/>
                </a:lnTo>
                <a:lnTo>
                  <a:pt x="0" y="14547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flipH="1">
            <a:off x="10990537" y="5480791"/>
            <a:ext cx="441449" cy="570532"/>
          </a:xfrm>
          <a:custGeom>
            <a:avLst/>
            <a:gdLst/>
            <a:ahLst/>
            <a:cxnLst/>
            <a:rect l="l" t="t" r="r" b="b"/>
            <a:pathLst>
              <a:path w="662173" h="855798">
                <a:moveTo>
                  <a:pt x="662174" y="0"/>
                </a:moveTo>
                <a:lnTo>
                  <a:pt x="0" y="0"/>
                </a:lnTo>
                <a:lnTo>
                  <a:pt x="0" y="855798"/>
                </a:lnTo>
                <a:lnTo>
                  <a:pt x="662174" y="855798"/>
                </a:lnTo>
                <a:lnTo>
                  <a:pt x="6621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925354" y="2698289"/>
            <a:ext cx="5074951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9"/>
              </a:lnSpc>
            </a:pPr>
            <a:r>
              <a:rPr lang="en-US" sz="1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TARİH, SAAT VE ÖLÇÜM ZAMANI (AÇLIK, TOKLUK VS) MUTLAKA NOT EDİLMELİDİR. </a:t>
            </a:r>
            <a:endParaRPr lang="en-US" sz="1400" b="1" dirty="0">
              <a:solidFill>
                <a:srgbClr val="002060"/>
              </a:solidFill>
              <a:latin typeface="Calibri"/>
              <a:ea typeface="Calibri"/>
              <a:cs typeface="Calibri"/>
              <a:sym typeface="Open Sans 2"/>
            </a:endParaRPr>
          </a:p>
          <a:p>
            <a:pPr>
              <a:lnSpc>
                <a:spcPts val="1479"/>
              </a:lnSpc>
            </a:pPr>
            <a:r>
              <a:rPr lang="en-US" sz="1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SONUÇLARINIZI  DÜZENLİ KAYDETMEK TEDAVİNİZİN TAKİBİNİ KOLAYLAŞTIRIR.</a:t>
            </a:r>
            <a:endParaRPr lang="en-US" sz="14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809068" y="5427052"/>
            <a:ext cx="4482285" cy="370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9"/>
              </a:lnSpc>
            </a:pP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Cihaz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kalibrasyonunu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düzenli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kontrol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edin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.</a:t>
            </a:r>
            <a:endParaRPr lang="tr-TR" dirty="0">
              <a:sym typeface="Open Sans 2"/>
            </a:endParaRPr>
          </a:p>
          <a:p>
            <a:pPr>
              <a:lnSpc>
                <a:spcPts val="1479"/>
              </a:lnSpc>
            </a:pP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 Test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striplerini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serin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ve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kuru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yerde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,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orijinal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kutusunda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 </a:t>
            </a:r>
            <a:r>
              <a:rPr lang="en-US" sz="10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saklayın</a:t>
            </a:r>
            <a:r>
              <a:rPr lang="en-US" sz="1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Open Sans 2"/>
              </a:rPr>
              <a:t>.</a:t>
            </a:r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6409168" y="4088008"/>
            <a:ext cx="5486184" cy="2289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9"/>
              </a:lnSpc>
            </a:pPr>
            <a:r>
              <a:rPr lang="en-US" sz="1400">
                <a:solidFill>
                  <a:srgbClr val="1A3769"/>
                </a:solidFill>
                <a:latin typeface="Calibri"/>
                <a:ea typeface="Calibri"/>
                <a:cs typeface="Calibri"/>
                <a:sym typeface="Open Sans 2"/>
              </a:rPr>
              <a:t>STRES VE HASTALIK DURUMLARINDA(GRİP, ENFEKSİYON, ATEŞ VS)</a:t>
            </a: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r>
              <a:rPr lang="en-US" sz="1400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HİPOGLİSEMİ  RİSKİNİZ VARSA YA DA HİPOGLİSEMİ YAŞADIYSANIZ (ÖZELLİKLE GECE )</a:t>
            </a: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r>
              <a:rPr lang="en-US" sz="1400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KAN ŞEKERİNİZ HEDEF DEĞERLERİN ÜZERİNDE ÇIKIYORSA (HİPERGLİSEMİ)</a:t>
            </a: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r>
              <a:rPr lang="en-US" sz="1400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TEDAVİNİZDE (İLAÇ, İNSÜLİN), BESLENME VE YAŞAM TARZINIZDA DEĞİŞİKLİK OLDUYSA </a:t>
            </a:r>
            <a:endParaRPr lang="en-US" sz="14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endParaRPr lang="en-US" sz="1600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r>
              <a:rPr lang="en-US" sz="1800" b="1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DAHA SIK KONTROL YAPIN</a:t>
            </a:r>
            <a:r>
              <a:rPr lang="en-US" sz="2000" b="1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1800" b="1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Z</a:t>
            </a:r>
            <a:r>
              <a:rPr lang="en-US" sz="1400" b="1">
                <a:solidFill>
                  <a:srgbClr val="1A3769"/>
                </a:solidFill>
                <a:latin typeface="Calibri"/>
                <a:ea typeface="Calibri"/>
                <a:cs typeface="Calibri"/>
              </a:rPr>
              <a:t>.</a:t>
            </a:r>
            <a:endParaRPr lang="en-US" sz="1400" b="1" dirty="0">
              <a:solidFill>
                <a:srgbClr val="1A3769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1479"/>
              </a:lnSpc>
            </a:pPr>
            <a:endParaRPr lang="en-US" sz="1000" dirty="0">
              <a:solidFill>
                <a:srgbClr val="1A3769"/>
              </a:solidFill>
              <a:latin typeface="Open Sans 2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925354" y="2195249"/>
            <a:ext cx="5083335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47"/>
              </a:lnSpc>
              <a:spcBef>
                <a:spcPct val="0"/>
              </a:spcBef>
            </a:pPr>
            <a:r>
              <a:rPr lang="en-US" sz="2450" b="1" u="none" strike="noStrike">
                <a:solidFill>
                  <a:srgbClr val="1A3769"/>
                </a:solidFill>
                <a:latin typeface="Calibri"/>
                <a:ea typeface="Calibri"/>
                <a:cs typeface="Calibri"/>
                <a:sym typeface="Montserrat Ultra-Bold"/>
              </a:rPr>
              <a:t>ÖLÇÜM </a:t>
            </a:r>
            <a:r>
              <a:rPr lang="en-US" sz="2450" b="1">
                <a:solidFill>
                  <a:srgbClr val="1A3769"/>
                </a:solidFill>
                <a:latin typeface="Calibri"/>
                <a:ea typeface="Calibri"/>
                <a:cs typeface="Calibri"/>
                <a:sym typeface="Montserrat Ultra-Bold"/>
              </a:rPr>
              <a:t>SONUÇLARININ KAYDI</a:t>
            </a:r>
            <a:r>
              <a:rPr lang="en-US" sz="2450" b="1" dirty="0">
                <a:solidFill>
                  <a:srgbClr val="1A3769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</a:t>
            </a:r>
            <a:endParaRPr lang="en-US" sz="2450" b="1" u="none" strike="noStrike" dirty="0">
              <a:solidFill>
                <a:srgbClr val="1A3769"/>
              </a:solidFill>
              <a:latin typeface="Montserrat Ultra-Bold"/>
              <a:ea typeface="Montserrat Ultra-Bold"/>
              <a:cs typeface="Montserrat Ultra-Bold"/>
              <a:sym typeface="Montserrat Ultra-Bold"/>
            </a:endParaRPr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6706567A-FE15-D136-61B2-89DF89DAD8A3}"/>
              </a:ext>
            </a:extLst>
          </p:cNvPr>
          <p:cNvSpPr/>
          <p:nvPr/>
        </p:nvSpPr>
        <p:spPr>
          <a:xfrm>
            <a:off x="5925353" y="5007976"/>
            <a:ext cx="355221" cy="309930"/>
          </a:xfrm>
          <a:custGeom>
            <a:avLst/>
            <a:gdLst/>
            <a:ahLst/>
            <a:cxnLst/>
            <a:rect l="l" t="t" r="r" b="b"/>
            <a:pathLst>
              <a:path w="532831" h="464895">
                <a:moveTo>
                  <a:pt x="0" y="0"/>
                </a:moveTo>
                <a:lnTo>
                  <a:pt x="532831" y="0"/>
                </a:lnTo>
                <a:lnTo>
                  <a:pt x="532831" y="464896"/>
                </a:lnTo>
                <a:lnTo>
                  <a:pt x="0" y="464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">
            <a:extLst>
              <a:ext uri="{FF2B5EF4-FFF2-40B4-BE49-F238E27FC236}">
                <a16:creationId xmlns:a16="http://schemas.microsoft.com/office/drawing/2014/main" id="{CB98795E-1B38-8E6C-4FF2-E6FA198B5653}"/>
              </a:ext>
            </a:extLst>
          </p:cNvPr>
          <p:cNvSpPr/>
          <p:nvPr/>
        </p:nvSpPr>
        <p:spPr>
          <a:xfrm>
            <a:off x="5925353" y="5479691"/>
            <a:ext cx="355221" cy="309930"/>
          </a:xfrm>
          <a:custGeom>
            <a:avLst/>
            <a:gdLst/>
            <a:ahLst/>
            <a:cxnLst/>
            <a:rect l="l" t="t" r="r" b="b"/>
            <a:pathLst>
              <a:path w="532831" h="464895">
                <a:moveTo>
                  <a:pt x="0" y="0"/>
                </a:moveTo>
                <a:lnTo>
                  <a:pt x="532831" y="0"/>
                </a:lnTo>
                <a:lnTo>
                  <a:pt x="532831" y="464896"/>
                </a:lnTo>
                <a:lnTo>
                  <a:pt x="0" y="464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51906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423756" y="2366535"/>
            <a:ext cx="4184035" cy="3880772"/>
          </a:xfrm>
        </p:spPr>
        <p:txBody>
          <a:bodyPr/>
          <a:lstStyle/>
          <a:p>
            <a:r>
              <a:rPr lang="tr-TR"/>
              <a:t>Dinlediğiniz için teşekkür ederim.</a:t>
            </a:r>
          </a:p>
          <a:p>
            <a:r>
              <a:rPr lang="tr-TR"/>
              <a:t>AYTEN PAMUK</a:t>
            </a:r>
          </a:p>
          <a:p>
            <a:r>
              <a:rPr lang="tr-TR"/>
              <a:t>GÜLHANE EĞİTİM ARAŞTIRMA HASTANESİ DİYABET EĞİTİM HEMŞİRESİ.</a:t>
            </a:r>
          </a:p>
        </p:txBody>
      </p:sp>
    </p:spTree>
    <p:extLst>
      <p:ext uri="{BB962C8B-B14F-4D97-AF65-F5344CB8AC3E}">
        <p14:creationId xmlns:p14="http://schemas.microsoft.com/office/powerpoint/2010/main" val="2381377535"/>
      </p:ext>
    </p:extLst>
  </p:cSld>
  <p:clrMapOvr>
    <a:masterClrMapping/>
  </p:clrMapOvr>
</p:sld>
</file>

<file path=ppt/theme/theme1.xml><?xml version="1.0" encoding="utf-8"?>
<a:theme xmlns:a="http://schemas.openxmlformats.org/drawingml/2006/main" name="Kristal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Application>Microsoft Office PowerPoint</Application>
  <PresentationFormat>Geniş ekran</PresentationFormat>
  <Slides>12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Kristal</vt:lpstr>
      <vt:lpstr>PARMAKTAN KAN ŞEKERİ ÖLÇÜMÜ</vt:lpstr>
      <vt:lpstr>PowerPoint Sunusu</vt:lpstr>
      <vt:lpstr>NEDEN KAN ŞEKERİMİZİ ÖLÇMELİYİZ.</vt:lpstr>
      <vt:lpstr>PowerPoint Sunusu</vt:lpstr>
      <vt:lpstr>HANGİ BÖLGELERDEN ÖLÇÜM YAPILIR</vt:lpstr>
      <vt:lpstr>NASIL ÖLÇÜLÜR</vt:lpstr>
      <vt:lpstr>STRİPLER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PARMAKTAN KAN ŞEKERİ ÖLÇÜMÜ</dc:title>
  <dc:creator>AYTEN ALTUNBAŞ</dc:creator>
  <cp:revision>352</cp:revision>
  <dcterms:created xsi:type="dcterms:W3CDTF">2026-04-24T05:16:22Z</dcterms:created>
  <dcterms:modified xsi:type="dcterms:W3CDTF">2026-04-25T05:50:46Z</dcterms:modified>
</cp:coreProperties>
</file>