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2" r:id="rId2"/>
  </p:sldMasterIdLst>
  <p:notesMasterIdLst>
    <p:notesMasterId r:id="rId70"/>
  </p:notesMasterIdLst>
  <p:sldIdLst>
    <p:sldId id="346" r:id="rId3"/>
    <p:sldId id="316" r:id="rId4"/>
    <p:sldId id="317" r:id="rId5"/>
    <p:sldId id="321" r:id="rId6"/>
    <p:sldId id="334" r:id="rId7"/>
    <p:sldId id="348" r:id="rId8"/>
    <p:sldId id="349" r:id="rId9"/>
    <p:sldId id="335" r:id="rId10"/>
    <p:sldId id="359" r:id="rId11"/>
    <p:sldId id="258" r:id="rId12"/>
    <p:sldId id="259" r:id="rId13"/>
    <p:sldId id="260" r:id="rId14"/>
    <p:sldId id="261" r:id="rId15"/>
    <p:sldId id="262" r:id="rId16"/>
    <p:sldId id="263" r:id="rId17"/>
    <p:sldId id="315" r:id="rId18"/>
    <p:sldId id="264" r:id="rId19"/>
    <p:sldId id="353" r:id="rId20"/>
    <p:sldId id="354" r:id="rId21"/>
    <p:sldId id="358" r:id="rId22"/>
    <p:sldId id="281" r:id="rId23"/>
    <p:sldId id="279" r:id="rId24"/>
    <p:sldId id="280" r:id="rId25"/>
    <p:sldId id="282" r:id="rId26"/>
    <p:sldId id="283" r:id="rId27"/>
    <p:sldId id="285" r:id="rId28"/>
    <p:sldId id="284" r:id="rId29"/>
    <p:sldId id="286" r:id="rId30"/>
    <p:sldId id="322" r:id="rId31"/>
    <p:sldId id="265" r:id="rId32"/>
    <p:sldId id="323" r:id="rId33"/>
    <p:sldId id="267" r:id="rId34"/>
    <p:sldId id="270" r:id="rId35"/>
    <p:sldId id="269" r:id="rId36"/>
    <p:sldId id="271" r:id="rId37"/>
    <p:sldId id="272" r:id="rId38"/>
    <p:sldId id="274" r:id="rId39"/>
    <p:sldId id="326" r:id="rId40"/>
    <p:sldId id="275" r:id="rId41"/>
    <p:sldId id="276" r:id="rId42"/>
    <p:sldId id="277" r:id="rId43"/>
    <p:sldId id="328" r:id="rId44"/>
    <p:sldId id="278" r:id="rId45"/>
    <p:sldId id="357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351" r:id="rId55"/>
    <p:sldId id="297" r:id="rId56"/>
    <p:sldId id="298" r:id="rId57"/>
    <p:sldId id="332" r:id="rId58"/>
    <p:sldId id="299" r:id="rId59"/>
    <p:sldId id="300" r:id="rId60"/>
    <p:sldId id="301" r:id="rId61"/>
    <p:sldId id="302" r:id="rId62"/>
    <p:sldId id="330" r:id="rId63"/>
    <p:sldId id="303" r:id="rId64"/>
    <p:sldId id="304" r:id="rId65"/>
    <p:sldId id="305" r:id="rId66"/>
    <p:sldId id="312" r:id="rId67"/>
    <p:sldId id="360" r:id="rId68"/>
    <p:sldId id="308" r:id="rId6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3690" autoAdjust="0"/>
  </p:normalViewPr>
  <p:slideViewPr>
    <p:cSldViewPr snapToGrid="0">
      <p:cViewPr>
        <p:scale>
          <a:sx n="66" d="100"/>
          <a:sy n="66" d="100"/>
        </p:scale>
        <p:origin x="548" y="-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20722-9B2E-4A2B-8E56-5DF583778906}" type="datetimeFigureOut">
              <a:rPr lang="tr-TR" smtClean="0"/>
              <a:t>22.02.2025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9F836-E61C-49BD-9271-73EE49E8D8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080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2A73B-BA69-A54F-BD49-35E4DD529C65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4262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9F836-E61C-49BD-9271-73EE49E8D897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3728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9F836-E61C-49BD-9271-73EE49E8D897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2174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9F836-E61C-49BD-9271-73EE49E8D897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816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9F836-E61C-49BD-9271-73EE49E8D897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9767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9F836-E61C-49BD-9271-73EE49E8D897}" type="slidenum">
              <a:rPr lang="tr-TR" smtClean="0"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3415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95559" y="509197"/>
            <a:ext cx="10728036" cy="2851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53" b="1" i="0">
                <a:solidFill>
                  <a:srgbClr val="E46C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2"/>
            <a:ext cx="8534400" cy="183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91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3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551F-B2B3-400F-9AF3-65EFC2AED0E9}" type="datetimeFigureOut">
              <a:rPr lang="tr-TR" smtClean="0"/>
              <a:t>22.02.2025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AAA-B6F9-44BD-8675-2242EA038D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595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551F-B2B3-400F-9AF3-65EFC2AED0E9}" type="datetimeFigureOut">
              <a:rPr lang="tr-TR" smtClean="0"/>
              <a:t>22.02.2025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AAA-B6F9-44BD-8675-2242EA038D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2153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551F-B2B3-400F-9AF3-65EFC2AED0E9}" type="datetimeFigureOut">
              <a:rPr lang="tr-TR" smtClean="0"/>
              <a:t>22.02.2025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AAA-B6F9-44BD-8675-2242EA038D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9721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551F-B2B3-400F-9AF3-65EFC2AED0E9}" type="datetimeFigureOut">
              <a:rPr lang="tr-TR" smtClean="0"/>
              <a:t>22.02.2025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AAA-B6F9-44BD-8675-2242EA038D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5651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551F-B2B3-400F-9AF3-65EFC2AED0E9}" type="datetimeFigureOut">
              <a:rPr lang="tr-TR" smtClean="0"/>
              <a:t>22.02.2025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AAA-B6F9-44BD-8675-2242EA038D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595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551F-B2B3-400F-9AF3-65EFC2AED0E9}" type="datetimeFigureOut">
              <a:rPr lang="tr-TR" smtClean="0"/>
              <a:t>22.02.2025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AAA-B6F9-44BD-8675-2242EA038D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7678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551F-B2B3-400F-9AF3-65EFC2AED0E9}" type="datetimeFigureOut">
              <a:rPr lang="tr-TR" smtClean="0"/>
              <a:t>22.02.2025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AAA-B6F9-44BD-8675-2242EA038D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7027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9525">
              <a:lnSpc>
                <a:spcPts val="930"/>
              </a:lnSpc>
            </a:pPr>
            <a:r>
              <a:rPr lang="tr-TR" spc="-8"/>
              <a:t>08.05.2015</a:t>
            </a:r>
            <a:endParaRPr lang="tr-TR" spc="-8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4">
              <a:lnSpc>
                <a:spcPts val="930"/>
              </a:lnSpc>
            </a:pPr>
            <a:fld id="{81D60167-4931-47E6-BA6A-407CBD079E47}" type="slidenum">
              <a:rPr lang="tr-TR" spc="-19" smtClean="0"/>
              <a:pPr marL="28574">
                <a:lnSpc>
                  <a:spcPts val="930"/>
                </a:lnSpc>
              </a:pPr>
              <a:t>‹#›</a:t>
            </a:fld>
            <a:endParaRPr lang="tr-TR" spc="-19" dirty="0"/>
          </a:p>
        </p:txBody>
      </p:sp>
    </p:spTree>
    <p:extLst>
      <p:ext uri="{BB962C8B-B14F-4D97-AF65-F5344CB8AC3E}">
        <p14:creationId xmlns:p14="http://schemas.microsoft.com/office/powerpoint/2010/main" val="373575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2440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9525">
              <a:lnSpc>
                <a:spcPts val="930"/>
              </a:lnSpc>
            </a:pPr>
            <a:r>
              <a:rPr lang="tr-TR" spc="-8"/>
              <a:t>08.05.2015</a:t>
            </a:r>
            <a:endParaRPr lang="tr-TR" spc="-8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28574">
              <a:lnSpc>
                <a:spcPts val="930"/>
              </a:lnSpc>
            </a:pPr>
            <a:fld id="{81D60167-4931-47E6-BA6A-407CBD079E47}" type="slidenum">
              <a:rPr lang="tr-TR" spc="-19" smtClean="0"/>
              <a:pPr marL="28574">
                <a:lnSpc>
                  <a:spcPts val="930"/>
                </a:lnSpc>
              </a:pPr>
              <a:t>‹#›</a:t>
            </a:fld>
            <a:endParaRPr lang="tr-TR" spc="-19" dirty="0"/>
          </a:p>
        </p:txBody>
      </p:sp>
    </p:spTree>
    <p:extLst>
      <p:ext uri="{BB962C8B-B14F-4D97-AF65-F5344CB8AC3E}">
        <p14:creationId xmlns:p14="http://schemas.microsoft.com/office/powerpoint/2010/main" val="457964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9624" y="462805"/>
            <a:ext cx="10361813" cy="285143"/>
          </a:xfrm>
        </p:spPr>
        <p:txBody>
          <a:bodyPr lIns="0" tIns="0" rIns="0" bIns="0"/>
          <a:lstStyle>
            <a:lvl1pPr>
              <a:defRPr sz="1853" b="1" i="0">
                <a:solidFill>
                  <a:srgbClr val="E46C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03531" y="1603787"/>
            <a:ext cx="9429556" cy="183255"/>
          </a:xfrm>
        </p:spPr>
        <p:txBody>
          <a:bodyPr lIns="0" tIns="0" rIns="0" bIns="0"/>
          <a:lstStyle>
            <a:lvl1pPr>
              <a:defRPr sz="1191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85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9624" y="462805"/>
            <a:ext cx="10361813" cy="285143"/>
          </a:xfrm>
        </p:spPr>
        <p:txBody>
          <a:bodyPr lIns="0" tIns="0" rIns="0" bIns="0"/>
          <a:lstStyle>
            <a:lvl1pPr>
              <a:defRPr sz="1853" b="1" i="0">
                <a:solidFill>
                  <a:srgbClr val="E46C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7920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9624" y="462805"/>
            <a:ext cx="10361813" cy="285143"/>
          </a:xfrm>
        </p:spPr>
        <p:txBody>
          <a:bodyPr lIns="0" tIns="0" rIns="0" bIns="0"/>
          <a:lstStyle>
            <a:lvl1pPr>
              <a:defRPr sz="1853" b="1" i="0">
                <a:solidFill>
                  <a:srgbClr val="E46C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415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34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551F-B2B3-400F-9AF3-65EFC2AED0E9}" type="datetimeFigureOut">
              <a:rPr lang="tr-TR" smtClean="0"/>
              <a:t>22.02.2025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AAA-B6F9-44BD-8675-2242EA038D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239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551F-B2B3-400F-9AF3-65EFC2AED0E9}" type="datetimeFigureOut">
              <a:rPr lang="tr-TR" smtClean="0"/>
              <a:t>22.02.2025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AAA-B6F9-44BD-8675-2242EA038D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1512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551F-B2B3-400F-9AF3-65EFC2AED0E9}" type="datetimeFigureOut">
              <a:rPr lang="tr-TR" smtClean="0"/>
              <a:t>22.02.2025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AAA-B6F9-44BD-8675-2242EA038D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5342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551F-B2B3-400F-9AF3-65EFC2AED0E9}" type="datetimeFigureOut">
              <a:rPr lang="tr-TR" smtClean="0"/>
              <a:t>22.02.2025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AAA-B6F9-44BD-8675-2242EA038D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296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9624" y="462809"/>
            <a:ext cx="10361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E46C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03531" y="1603791"/>
            <a:ext cx="942955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6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6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6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366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2567">
        <a:defRPr>
          <a:latin typeface="+mn-lt"/>
          <a:ea typeface="+mn-ea"/>
          <a:cs typeface="+mn-cs"/>
        </a:defRPr>
      </a:lvl2pPr>
      <a:lvl3pPr marL="605135">
        <a:defRPr>
          <a:latin typeface="+mn-lt"/>
          <a:ea typeface="+mn-ea"/>
          <a:cs typeface="+mn-cs"/>
        </a:defRPr>
      </a:lvl3pPr>
      <a:lvl4pPr marL="907703">
        <a:defRPr>
          <a:latin typeface="+mn-lt"/>
          <a:ea typeface="+mn-ea"/>
          <a:cs typeface="+mn-cs"/>
        </a:defRPr>
      </a:lvl4pPr>
      <a:lvl5pPr marL="1210270">
        <a:defRPr>
          <a:latin typeface="+mn-lt"/>
          <a:ea typeface="+mn-ea"/>
          <a:cs typeface="+mn-cs"/>
        </a:defRPr>
      </a:lvl5pPr>
      <a:lvl6pPr marL="1512837">
        <a:defRPr>
          <a:latin typeface="+mn-lt"/>
          <a:ea typeface="+mn-ea"/>
          <a:cs typeface="+mn-cs"/>
        </a:defRPr>
      </a:lvl6pPr>
      <a:lvl7pPr marL="1815404">
        <a:defRPr>
          <a:latin typeface="+mn-lt"/>
          <a:ea typeface="+mn-ea"/>
          <a:cs typeface="+mn-cs"/>
        </a:defRPr>
      </a:lvl7pPr>
      <a:lvl8pPr marL="2117972">
        <a:defRPr>
          <a:latin typeface="+mn-lt"/>
          <a:ea typeface="+mn-ea"/>
          <a:cs typeface="+mn-cs"/>
        </a:defRPr>
      </a:lvl8pPr>
      <a:lvl9pPr marL="242054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2567">
        <a:defRPr>
          <a:latin typeface="+mn-lt"/>
          <a:ea typeface="+mn-ea"/>
          <a:cs typeface="+mn-cs"/>
        </a:defRPr>
      </a:lvl2pPr>
      <a:lvl3pPr marL="605135">
        <a:defRPr>
          <a:latin typeface="+mn-lt"/>
          <a:ea typeface="+mn-ea"/>
          <a:cs typeface="+mn-cs"/>
        </a:defRPr>
      </a:lvl3pPr>
      <a:lvl4pPr marL="907703">
        <a:defRPr>
          <a:latin typeface="+mn-lt"/>
          <a:ea typeface="+mn-ea"/>
          <a:cs typeface="+mn-cs"/>
        </a:defRPr>
      </a:lvl4pPr>
      <a:lvl5pPr marL="1210270">
        <a:defRPr>
          <a:latin typeface="+mn-lt"/>
          <a:ea typeface="+mn-ea"/>
          <a:cs typeface="+mn-cs"/>
        </a:defRPr>
      </a:lvl5pPr>
      <a:lvl6pPr marL="1512837">
        <a:defRPr>
          <a:latin typeface="+mn-lt"/>
          <a:ea typeface="+mn-ea"/>
          <a:cs typeface="+mn-cs"/>
        </a:defRPr>
      </a:lvl6pPr>
      <a:lvl7pPr marL="1815404">
        <a:defRPr>
          <a:latin typeface="+mn-lt"/>
          <a:ea typeface="+mn-ea"/>
          <a:cs typeface="+mn-cs"/>
        </a:defRPr>
      </a:lvl7pPr>
      <a:lvl8pPr marL="2117972">
        <a:defRPr>
          <a:latin typeface="+mn-lt"/>
          <a:ea typeface="+mn-ea"/>
          <a:cs typeface="+mn-cs"/>
        </a:defRPr>
      </a:lvl8pPr>
      <a:lvl9pPr marL="242054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356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jp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jp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5.png"/><Relationship Id="rId5" Type="http://schemas.openxmlformats.org/officeDocument/2006/relationships/image" Target="../media/image94.jp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6.png"/><Relationship Id="rId5" Type="http://schemas.openxmlformats.org/officeDocument/2006/relationships/image" Target="../media/image105.jpg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5.wdp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6.jpg"/><Relationship Id="rId4" Type="http://schemas.openxmlformats.org/officeDocument/2006/relationships/image" Target="../media/image1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jpg"/><Relationship Id="rId7" Type="http://schemas.openxmlformats.org/officeDocument/2006/relationships/image" Target="../media/image152.jp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1.png"/><Relationship Id="rId5" Type="http://schemas.openxmlformats.org/officeDocument/2006/relationships/image" Target="../media/image150.jpg"/><Relationship Id="rId4" Type="http://schemas.openxmlformats.org/officeDocument/2006/relationships/image" Target="../media/image1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7.jpg"/><Relationship Id="rId4" Type="http://schemas.openxmlformats.org/officeDocument/2006/relationships/image" Target="../media/image15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1.jpg"/><Relationship Id="rId5" Type="http://schemas.openxmlformats.org/officeDocument/2006/relationships/image" Target="../media/image170.png"/><Relationship Id="rId4" Type="http://schemas.openxmlformats.org/officeDocument/2006/relationships/image" Target="../media/image16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6.jpg"/><Relationship Id="rId5" Type="http://schemas.openxmlformats.org/officeDocument/2006/relationships/image" Target="../media/image175.png"/><Relationship Id="rId4" Type="http://schemas.openxmlformats.org/officeDocument/2006/relationships/image" Target="../media/image174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2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g"/><Relationship Id="rId3" Type="http://schemas.openxmlformats.org/officeDocument/2006/relationships/image" Target="../media/image184.jpg"/><Relationship Id="rId7" Type="http://schemas.openxmlformats.org/officeDocument/2006/relationships/image" Target="../media/image188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7.png"/><Relationship Id="rId5" Type="http://schemas.openxmlformats.org/officeDocument/2006/relationships/image" Target="../media/image186.jpg"/><Relationship Id="rId4" Type="http://schemas.openxmlformats.org/officeDocument/2006/relationships/image" Target="../media/image18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1.png"/><Relationship Id="rId7" Type="http://schemas.openxmlformats.org/officeDocument/2006/relationships/image" Target="../media/image194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3.jpg"/><Relationship Id="rId5" Type="http://schemas.openxmlformats.org/officeDocument/2006/relationships/image" Target="../media/image192.png"/><Relationship Id="rId4" Type="http://schemas.openxmlformats.org/officeDocument/2006/relationships/image" Target="../media/image74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g"/><Relationship Id="rId5" Type="http://schemas.openxmlformats.org/officeDocument/2006/relationships/image" Target="../media/image200.png"/><Relationship Id="rId4" Type="http://schemas.openxmlformats.org/officeDocument/2006/relationships/image" Target="../media/image199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jp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jpg"/><Relationship Id="rId15" Type="http://schemas.openxmlformats.org/officeDocument/2006/relationships/image" Target="../media/image31.jpg"/><Relationship Id="rId10" Type="http://schemas.openxmlformats.org/officeDocument/2006/relationships/image" Target="../media/image211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Relationship Id="rId14" Type="http://schemas.openxmlformats.org/officeDocument/2006/relationships/image" Target="../media/image21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journal/Turkish-Journal-of-Diabetes-Nursing-2791-8165?_tp=eyJjb250ZXh0Ijp7ImZpcnN0UGFnZSI6InB1YmxpY2F0aW9uIiwicGFnZSI6InB1YmxpY2F0aW9uIn1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1">
            <a:extLst>
              <a:ext uri="{FF2B5EF4-FFF2-40B4-BE49-F238E27FC236}">
                <a16:creationId xmlns:a16="http://schemas.microsoft.com/office/drawing/2014/main" id="{B5348888-BC78-496C-9A65-D0AA27703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7066" y="4365968"/>
            <a:ext cx="6858000" cy="778933"/>
          </a:xfrm>
        </p:spPr>
        <p:txBody>
          <a:bodyPr>
            <a:noAutofit/>
          </a:bodyPr>
          <a:lstStyle/>
          <a:p>
            <a:r>
              <a:rPr lang="tr-TR" sz="4800" b="1" dirty="0">
                <a:solidFill>
                  <a:srgbClr val="002060"/>
                </a:solidFill>
              </a:rPr>
              <a:t>İNSÜLİN UYGULAMASI VE DİKKAT EDİLECEK NOKTALAR 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E494DC4-ED99-91B2-699A-5C29F4D7C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5308600"/>
            <a:ext cx="6858000" cy="62278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r-TR" dirty="0">
                <a:solidFill>
                  <a:srgbClr val="0070C0"/>
                </a:solidFill>
                <a:cs typeface="Times New Roman" panose="02020603050405020304" pitchFamily="18" charset="0"/>
              </a:rPr>
              <a:t>Hemşire Fatma KESİK KAYA </a:t>
            </a:r>
          </a:p>
          <a:p>
            <a:pPr>
              <a:lnSpc>
                <a:spcPct val="100000"/>
              </a:lnSpc>
            </a:pPr>
            <a:r>
              <a:rPr lang="tr-TR" dirty="0">
                <a:solidFill>
                  <a:srgbClr val="0070C0"/>
                </a:solidFill>
                <a:cs typeface="Times New Roman" panose="02020603050405020304" pitchFamily="18" charset="0"/>
              </a:rPr>
              <a:t>Ankara Etlik Şehir Hastanesi</a:t>
            </a:r>
          </a:p>
          <a:p>
            <a:pPr>
              <a:lnSpc>
                <a:spcPct val="100000"/>
              </a:lnSpc>
            </a:pPr>
            <a:r>
              <a:rPr lang="tr-TR" dirty="0">
                <a:solidFill>
                  <a:srgbClr val="0070C0"/>
                </a:solidFill>
                <a:cs typeface="Times New Roman" panose="02020603050405020304" pitchFamily="18" charset="0"/>
              </a:rPr>
              <a:t>Endokrinoloji ve Metabolizma Hastalıkları Kliniği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F8A474F-F9D9-9753-8D58-57580427C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056" y="416983"/>
            <a:ext cx="3865945" cy="163478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5451EEB-DE28-A0D2-259E-9C7F5B814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63" y="518583"/>
            <a:ext cx="2153142" cy="163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25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66237" y="995255"/>
            <a:ext cx="7910696" cy="4030504"/>
            <a:chOff x="697991" y="841226"/>
            <a:chExt cx="8231505" cy="53740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56772" y="841226"/>
              <a:ext cx="4372330" cy="25542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4875" y="1000124"/>
              <a:ext cx="3857625" cy="20394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7991" y="3627119"/>
              <a:ext cx="4334256" cy="25877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7224" y="3786136"/>
              <a:ext cx="3819144" cy="20717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47415" y="2162555"/>
              <a:ext cx="3352800" cy="24444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43249" y="2357500"/>
              <a:ext cx="2764408" cy="1856232"/>
            </a:xfrm>
            <a:prstGeom prst="rect">
              <a:avLst/>
            </a:prstGeom>
          </p:spPr>
        </p:pic>
      </p:grp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3A22CCC-10D6-462E-9715-44EBA1C27CC2}"/>
              </a:ext>
            </a:extLst>
          </p:cNvPr>
          <p:cNvSpPr txBox="1"/>
          <p:nvPr/>
        </p:nvSpPr>
        <p:spPr>
          <a:xfrm>
            <a:off x="3866317" y="4990898"/>
            <a:ext cx="7567614" cy="1679691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525"/>
              </a:spcAft>
            </a:pPr>
            <a:r>
              <a:rPr lang="tr-TR" sz="2000" u="sng" kern="150" dirty="0">
                <a:solidFill>
                  <a:schemeClr val="accent6">
                    <a:lumMod val="50000"/>
                  </a:schemeClr>
                </a:solidFill>
                <a:ea typeface="Noto Sans CJK SC Regular"/>
                <a:cs typeface="FreeSans"/>
              </a:rPr>
              <a:t>***** İnsülin eczaneden alınırken, </a:t>
            </a:r>
          </a:p>
          <a:p>
            <a:pPr algn="just">
              <a:lnSpc>
                <a:spcPct val="115000"/>
              </a:lnSpc>
              <a:spcAft>
                <a:spcPts val="525"/>
              </a:spcAft>
            </a:pPr>
            <a:r>
              <a:rPr lang="tr-TR" sz="2000" u="sng" kern="150" dirty="0">
                <a:solidFill>
                  <a:schemeClr val="accent6">
                    <a:lumMod val="50000"/>
                  </a:schemeClr>
                </a:solidFill>
                <a:ea typeface="Noto Sans CJK SC Regular"/>
                <a:cs typeface="FreeSans"/>
              </a:rPr>
              <a:t>alınan insülinin doktorun önerdiği insülin ile aynı olup olmadığına ve </a:t>
            </a:r>
          </a:p>
          <a:p>
            <a:pPr algn="just">
              <a:lnSpc>
                <a:spcPct val="115000"/>
              </a:lnSpc>
              <a:spcAft>
                <a:spcPts val="525"/>
              </a:spcAft>
            </a:pPr>
            <a:r>
              <a:rPr lang="tr-TR" sz="2000" u="sng" kern="150" dirty="0">
                <a:solidFill>
                  <a:schemeClr val="accent6">
                    <a:lumMod val="50000"/>
                  </a:schemeClr>
                </a:solidFill>
                <a:ea typeface="Noto Sans CJK SC Regular"/>
                <a:cs typeface="FreeSans"/>
              </a:rPr>
              <a:t>insülinin kullanım ömrüne (son kullanma tarihi) dikkat edilmelidir.</a:t>
            </a:r>
          </a:p>
          <a:p>
            <a:pPr algn="just">
              <a:lnSpc>
                <a:spcPct val="115000"/>
              </a:lnSpc>
              <a:spcAft>
                <a:spcPts val="525"/>
              </a:spcAft>
            </a:pPr>
            <a:r>
              <a:rPr lang="tr-TR" sz="2000" u="sng" kern="150" dirty="0">
                <a:solidFill>
                  <a:schemeClr val="accent6">
                    <a:lumMod val="50000"/>
                  </a:schemeClr>
                </a:solidFill>
                <a:ea typeface="Noto Sans CJK SC Regular"/>
                <a:cs typeface="FreeSans"/>
              </a:rPr>
              <a:t>Ayrıca hekimin önerdiği doz kullanılmalıdır. Reçete dozuna  dikkat!!!!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FDC488A3-778D-42F1-ACF4-7D2FC5F8591A}"/>
              </a:ext>
            </a:extLst>
          </p:cNvPr>
          <p:cNvSpPr txBox="1"/>
          <p:nvPr/>
        </p:nvSpPr>
        <p:spPr>
          <a:xfrm>
            <a:off x="2266237" y="512610"/>
            <a:ext cx="7567614" cy="492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44"/>
              </a:spcAft>
            </a:pPr>
            <a:r>
              <a:rPr lang="tr-TR" sz="2400" b="1" kern="1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Symbol"/>
                <a:cs typeface="FreeSans"/>
              </a:rPr>
              <a:t>İnsülin satın alırken nelere dikkat edilmelidir?</a:t>
            </a:r>
            <a:endParaRPr lang="tr-TR" sz="2400" b="1" kern="1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Symbol"/>
              <a:cs typeface="OpenSymbo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36700" y="1879918"/>
            <a:ext cx="5212082" cy="253130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217" indent="-256693">
              <a:spcBef>
                <a:spcPts val="79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Açıldıktan</a:t>
            </a:r>
            <a:r>
              <a:rPr sz="2400" b="1" spc="-9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sonra</a:t>
            </a:r>
            <a:r>
              <a:rPr sz="2400" b="1" spc="-83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800" b="1" spc="-8" dirty="0">
                <a:solidFill>
                  <a:srgbClr val="244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buzdolabında</a:t>
            </a:r>
            <a:r>
              <a:rPr sz="2400" b="1" spc="-6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244060"/>
                </a:solidFill>
                <a:latin typeface="Calibri"/>
                <a:cs typeface="Calibri"/>
              </a:rPr>
              <a:t>veya</a:t>
            </a:r>
            <a:endParaRPr sz="2400" dirty="0">
              <a:latin typeface="Calibri"/>
              <a:cs typeface="Calibri"/>
            </a:endParaRPr>
          </a:p>
          <a:p>
            <a:pPr marL="266693">
              <a:spcBef>
                <a:spcPts val="8"/>
              </a:spcBef>
            </a:pP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oda</a:t>
            </a:r>
            <a:r>
              <a:rPr sz="2400" b="1" spc="-23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ısısında</a:t>
            </a:r>
            <a:r>
              <a:rPr sz="24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(+22-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24</a:t>
            </a:r>
            <a:r>
              <a:rPr sz="2400" b="1" spc="-26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Times New Roman"/>
                <a:cs typeface="Times New Roman"/>
              </a:rPr>
              <a:t>°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C)</a:t>
            </a:r>
            <a:r>
              <a:rPr sz="2400" b="1" spc="-1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28</a:t>
            </a:r>
            <a:r>
              <a:rPr sz="2400" b="1" spc="-1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244060"/>
                </a:solidFill>
                <a:latin typeface="Calibri"/>
                <a:cs typeface="Calibri"/>
              </a:rPr>
              <a:t>gün,</a:t>
            </a:r>
            <a:endParaRPr sz="2400" dirty="0">
              <a:latin typeface="Calibri"/>
              <a:cs typeface="Calibri"/>
            </a:endParaRPr>
          </a:p>
          <a:p>
            <a:pPr>
              <a:spcBef>
                <a:spcPts val="889"/>
              </a:spcBef>
            </a:pPr>
            <a:endParaRPr sz="2400" dirty="0">
              <a:latin typeface="Calibri"/>
              <a:cs typeface="Calibri"/>
            </a:endParaRPr>
          </a:p>
          <a:p>
            <a:pPr marL="266217" indent="-256693"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2400" b="1" spc="-34" dirty="0" err="1">
                <a:solidFill>
                  <a:srgbClr val="244060"/>
                </a:solidFill>
                <a:latin typeface="Calibri"/>
                <a:cs typeface="Calibri"/>
              </a:rPr>
              <a:t>Yedek</a:t>
            </a:r>
            <a:r>
              <a:rPr lang="tr-TR" sz="2400" b="1" spc="-34" dirty="0">
                <a:solidFill>
                  <a:srgbClr val="244060"/>
                </a:solidFill>
                <a:latin typeface="Calibri"/>
                <a:cs typeface="Calibri"/>
              </a:rPr>
              <a:t> insülinler</a:t>
            </a:r>
            <a:r>
              <a:rPr sz="2400" b="1" spc="-34" dirty="0">
                <a:solidFill>
                  <a:srgbClr val="244060"/>
                </a:solidFill>
                <a:latin typeface="Calibri"/>
                <a:cs typeface="Calibri"/>
              </a:rPr>
              <a:t>,</a:t>
            </a:r>
            <a:r>
              <a:rPr sz="2400" b="1" spc="-6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buzdolabı</a:t>
            </a:r>
            <a:r>
              <a:rPr sz="2400" b="1" spc="-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kapağında</a:t>
            </a:r>
            <a:endParaRPr sz="2400" dirty="0">
              <a:latin typeface="Calibri"/>
              <a:cs typeface="Calibri"/>
            </a:endParaRPr>
          </a:p>
          <a:p>
            <a:pPr marL="233357">
              <a:spcBef>
                <a:spcPts val="480"/>
              </a:spcBef>
            </a:pP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(+2</a:t>
            </a:r>
            <a:r>
              <a:rPr lang="tr-TR" sz="2400" b="1" spc="-8" dirty="0">
                <a:solidFill>
                  <a:srgbClr val="244060"/>
                </a:solidFill>
                <a:latin typeface="Calibri"/>
                <a:cs typeface="Calibri"/>
              </a:rPr>
              <a:t>-+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8</a:t>
            </a:r>
            <a:r>
              <a:rPr sz="2400" b="1" spc="-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Times New Roman"/>
                <a:cs typeface="Times New Roman"/>
              </a:rPr>
              <a:t>°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C) </a:t>
            </a:r>
            <a:r>
              <a:rPr sz="2400" b="1" spc="-8" dirty="0" err="1">
                <a:solidFill>
                  <a:srgbClr val="244060"/>
                </a:solidFill>
                <a:latin typeface="Calibri"/>
                <a:cs typeface="Calibri"/>
              </a:rPr>
              <a:t>saklanmalıdır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.</a:t>
            </a:r>
            <a:endParaRPr lang="tr-TR" sz="2400" b="1" spc="-8" dirty="0">
              <a:solidFill>
                <a:srgbClr val="244060"/>
              </a:solidFill>
              <a:latin typeface="Calibri"/>
              <a:cs typeface="Calibri"/>
            </a:endParaRPr>
          </a:p>
          <a:p>
            <a:pPr marL="233357">
              <a:spcBef>
                <a:spcPts val="480"/>
              </a:spcBef>
            </a:pPr>
            <a:endParaRPr lang="tr-TR" sz="2400" b="1" spc="-8" dirty="0">
              <a:solidFill>
                <a:srgbClr val="244060"/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546021" y="1343284"/>
            <a:ext cx="2505233" cy="4171432"/>
            <a:chOff x="6234684" y="1376172"/>
            <a:chExt cx="2909316" cy="556190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4684" y="1376172"/>
              <a:ext cx="2909316" cy="51602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7025" y="2366081"/>
              <a:ext cx="2321813" cy="4572000"/>
            </a:xfrm>
            <a:prstGeom prst="rect">
              <a:avLst/>
            </a:prstGeom>
          </p:spPr>
        </p:pic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5F875BC-A708-4F2A-A68C-445AC3DEF004}"/>
              </a:ext>
            </a:extLst>
          </p:cNvPr>
          <p:cNvSpPr txBox="1"/>
          <p:nvPr/>
        </p:nvSpPr>
        <p:spPr>
          <a:xfrm>
            <a:off x="2362201" y="682310"/>
            <a:ext cx="7365999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44"/>
              </a:spcAft>
            </a:pPr>
            <a:r>
              <a:rPr lang="tr-TR" sz="2400" b="1" kern="1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Symbol"/>
                <a:cs typeface="FreeSans"/>
              </a:rPr>
              <a:t>İnsülin Saklama Koşullarında Nelere Dikkat Edilmeli?</a:t>
            </a:r>
            <a:endParaRPr lang="tr-TR" sz="2400" b="1" kern="1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Symbol"/>
              <a:cs typeface="OpenSymbol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CB1A2062-ADC1-4C45-BE34-A155D97C6C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3" t="36282" r="-4318" b="28535"/>
          <a:stretch/>
        </p:blipFill>
        <p:spPr>
          <a:xfrm>
            <a:off x="1816590" y="5115480"/>
            <a:ext cx="5560059" cy="13719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7502" y="1299595"/>
            <a:ext cx="3497579" cy="31203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217711" y="2291284"/>
            <a:ext cx="2139791" cy="2085023"/>
            <a:chOff x="1135380" y="1923288"/>
            <a:chExt cx="2853055" cy="27800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380" y="1923288"/>
              <a:ext cx="2852928" cy="27797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2253" y="2000250"/>
              <a:ext cx="2502154" cy="24288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71749" y="2000186"/>
              <a:ext cx="585787" cy="58578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353595" y="2291284"/>
            <a:ext cx="2620694" cy="2236153"/>
            <a:chOff x="5341639" y="3285744"/>
            <a:chExt cx="2872740" cy="264287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41639" y="3285744"/>
              <a:ext cx="2872702" cy="26426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00751" y="3444367"/>
              <a:ext cx="2357501" cy="212775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15251" y="3429063"/>
              <a:ext cx="585787" cy="585787"/>
            </a:xfrm>
            <a:prstGeom prst="rect">
              <a:avLst/>
            </a:prstGeom>
          </p:spPr>
        </p:pic>
      </p:grp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89731F1C-6AD7-4BF4-8CFA-6143EED38E5B}"/>
              </a:ext>
            </a:extLst>
          </p:cNvPr>
          <p:cNvSpPr txBox="1"/>
          <p:nvPr/>
        </p:nvSpPr>
        <p:spPr>
          <a:xfrm>
            <a:off x="3414305" y="5558405"/>
            <a:ext cx="84394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tx2">
                    <a:lumMod val="75000"/>
                  </a:schemeClr>
                </a:solidFill>
              </a:rPr>
              <a:t>İnsülin buzdolabında saklanıyorsa </a:t>
            </a:r>
          </a:p>
          <a:p>
            <a:r>
              <a:rPr lang="tr-TR" sz="2800" dirty="0">
                <a:solidFill>
                  <a:schemeClr val="tx2">
                    <a:lumMod val="75000"/>
                  </a:schemeClr>
                </a:solidFill>
              </a:rPr>
              <a:t>uygulamadan 15 </a:t>
            </a:r>
            <a:r>
              <a:rPr lang="tr-TR" sz="2800" dirty="0" err="1">
                <a:solidFill>
                  <a:schemeClr val="tx2">
                    <a:lumMod val="75000"/>
                  </a:schemeClr>
                </a:solidFill>
              </a:rPr>
              <a:t>dk</a:t>
            </a:r>
            <a:r>
              <a:rPr lang="tr-TR" sz="2800" dirty="0">
                <a:solidFill>
                  <a:schemeClr val="tx2">
                    <a:lumMod val="75000"/>
                  </a:schemeClr>
                </a:solidFill>
              </a:rPr>
              <a:t> önce oda sıcaklığında bekletilmelidir.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1302" y="489323"/>
            <a:ext cx="3497579" cy="10478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65538" y="1654762"/>
            <a:ext cx="10266968" cy="4639456"/>
            <a:chOff x="31643" y="1091183"/>
            <a:chExt cx="9079122" cy="5780516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43" y="4456907"/>
              <a:ext cx="2915771" cy="2414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633" y="4175013"/>
              <a:ext cx="2393343" cy="18973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52950" y="4904270"/>
              <a:ext cx="2657815" cy="19674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19093" y="3926616"/>
              <a:ext cx="2147316" cy="21457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47416" y="1091183"/>
              <a:ext cx="3090672" cy="30159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98853" y="1234848"/>
              <a:ext cx="2502155" cy="2428876"/>
            </a:xfrm>
            <a:prstGeom prst="rect">
              <a:avLst/>
            </a:prstGeom>
          </p:spPr>
        </p:pic>
      </p:grpSp>
      <p:pic>
        <p:nvPicPr>
          <p:cNvPr id="11" name="Resim 10">
            <a:extLst>
              <a:ext uri="{FF2B5EF4-FFF2-40B4-BE49-F238E27FC236}">
                <a16:creationId xmlns:a16="http://schemas.microsoft.com/office/drawing/2014/main" id="{5457285E-6152-4EDF-905B-F1F8D35004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5239" y="3518320"/>
            <a:ext cx="2477861" cy="239367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6154" y="1365791"/>
            <a:ext cx="11351667" cy="4805502"/>
            <a:chOff x="1150600" y="802099"/>
            <a:chExt cx="8955345" cy="640733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0600" y="1484403"/>
              <a:ext cx="2750859" cy="19262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878" y="1643125"/>
              <a:ext cx="2235581" cy="14110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13532" y="1484375"/>
              <a:ext cx="1871414" cy="20939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0" y="1642998"/>
              <a:ext cx="1357376" cy="157924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9471" y="4183404"/>
              <a:ext cx="2654851" cy="21731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8750" y="4341507"/>
              <a:ext cx="2143125" cy="21099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59954" y="4370223"/>
              <a:ext cx="3838955" cy="28392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23362" y="4392360"/>
              <a:ext cx="3312139" cy="22860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43086" y="2214498"/>
              <a:ext cx="3206661" cy="29022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99284" y="2447543"/>
              <a:ext cx="3206661" cy="16443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38542" y="802099"/>
              <a:ext cx="3263819" cy="2571569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556250" y="766402"/>
            <a:ext cx="2856357" cy="363474"/>
          </a:xfrm>
          <a:prstGeom prst="rect">
            <a:avLst/>
          </a:prstGeom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69CC6AB7-37B3-4A3C-BE86-503E117AA019}"/>
              </a:ext>
            </a:extLst>
          </p:cNvPr>
          <p:cNvSpPr txBox="1"/>
          <p:nvPr/>
        </p:nvSpPr>
        <p:spPr>
          <a:xfrm>
            <a:off x="6964394" y="5438270"/>
            <a:ext cx="5796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Direkt buz ile temas ettirilmemelidir</a:t>
            </a:r>
          </a:p>
        </p:txBody>
      </p:sp>
      <p:cxnSp>
        <p:nvCxnSpPr>
          <p:cNvPr id="23" name="Düz Bağlayıcı 22">
            <a:extLst>
              <a:ext uri="{FF2B5EF4-FFF2-40B4-BE49-F238E27FC236}">
                <a16:creationId xmlns:a16="http://schemas.microsoft.com/office/drawing/2014/main" id="{19856B06-5E99-421C-A6BA-525131B35AAE}"/>
              </a:ext>
            </a:extLst>
          </p:cNvPr>
          <p:cNvCxnSpPr>
            <a:cxnSpLocks/>
          </p:cNvCxnSpPr>
          <p:nvPr/>
        </p:nvCxnSpPr>
        <p:spPr>
          <a:xfrm>
            <a:off x="7722159" y="4339613"/>
            <a:ext cx="2737326" cy="10009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Düz Bağlayıcı 29">
            <a:extLst>
              <a:ext uri="{FF2B5EF4-FFF2-40B4-BE49-F238E27FC236}">
                <a16:creationId xmlns:a16="http://schemas.microsoft.com/office/drawing/2014/main" id="{0CEC30E1-CD05-40CB-9006-85867B2682CC}"/>
              </a:ext>
            </a:extLst>
          </p:cNvPr>
          <p:cNvCxnSpPr>
            <a:cxnSpLocks/>
          </p:cNvCxnSpPr>
          <p:nvPr/>
        </p:nvCxnSpPr>
        <p:spPr>
          <a:xfrm flipH="1">
            <a:off x="7545092" y="4339613"/>
            <a:ext cx="2870493" cy="9448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2" name="Resim 21">
            <a:extLst>
              <a:ext uri="{FF2B5EF4-FFF2-40B4-BE49-F238E27FC236}">
                <a16:creationId xmlns:a16="http://schemas.microsoft.com/office/drawing/2014/main" id="{15D5B1FE-743E-4DFC-B1D6-257CC5CBD4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8863" y="3768542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15645" y="2021588"/>
            <a:ext cx="5447899" cy="3991527"/>
            <a:chOff x="786056" y="1556015"/>
            <a:chExt cx="7263865" cy="5322036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6056" y="1556015"/>
              <a:ext cx="6500188" cy="53220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6900" y="1714512"/>
              <a:ext cx="6943021" cy="49024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0456" y="1714512"/>
              <a:ext cx="1071575" cy="1071575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34694" y="1272159"/>
            <a:ext cx="2859785" cy="363474"/>
          </a:xfrm>
          <a:prstGeom prst="rect">
            <a:avLst/>
          </a:prstGeom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A1E59799-12EC-47EE-A794-CA8EA9439647}"/>
              </a:ext>
            </a:extLst>
          </p:cNvPr>
          <p:cNvSpPr/>
          <p:nvPr/>
        </p:nvSpPr>
        <p:spPr>
          <a:xfrm>
            <a:off x="3706272" y="4388049"/>
            <a:ext cx="1523455" cy="896221"/>
          </a:xfrm>
          <a:custGeom>
            <a:avLst/>
            <a:gdLst>
              <a:gd name="connsiteX0" fmla="*/ 1051817 w 1523455"/>
              <a:gd name="connsiteY0" fmla="*/ 357207 h 896221"/>
              <a:gd name="connsiteX1" fmla="*/ 945940 w 1523455"/>
              <a:gd name="connsiteY1" fmla="*/ 174327 h 896221"/>
              <a:gd name="connsiteX2" fmla="*/ 1244323 w 1523455"/>
              <a:gd name="connsiteY2" fmla="*/ 790344 h 896221"/>
              <a:gd name="connsiteX3" fmla="*/ 2664 w 1523455"/>
              <a:gd name="connsiteY3" fmla="*/ 703716 h 896221"/>
              <a:gd name="connsiteX4" fmla="*/ 917064 w 1523455"/>
              <a:gd name="connsiteY4" fmla="*/ 10697 h 896221"/>
              <a:gd name="connsiteX5" fmla="*/ 1022942 w 1523455"/>
              <a:gd name="connsiteY5" fmla="*/ 299455 h 896221"/>
              <a:gd name="connsiteX6" fmla="*/ 1205822 w 1523455"/>
              <a:gd name="connsiteY6" fmla="*/ 530461 h 896221"/>
              <a:gd name="connsiteX7" fmla="*/ 1244323 w 1523455"/>
              <a:gd name="connsiteY7" fmla="*/ 472710 h 896221"/>
              <a:gd name="connsiteX8" fmla="*/ 1234697 w 1523455"/>
              <a:gd name="connsiteY8" fmla="*/ 626714 h 896221"/>
              <a:gd name="connsiteX9" fmla="*/ 1523455 w 1523455"/>
              <a:gd name="connsiteY9" fmla="*/ 896221 h 896221"/>
              <a:gd name="connsiteX10" fmla="*/ 1523455 w 1523455"/>
              <a:gd name="connsiteY10" fmla="*/ 896221 h 89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3455" h="896221">
                <a:moveTo>
                  <a:pt x="1051817" y="357207"/>
                </a:moveTo>
                <a:cubicBezTo>
                  <a:pt x="982836" y="229672"/>
                  <a:pt x="913856" y="102138"/>
                  <a:pt x="945940" y="174327"/>
                </a:cubicBezTo>
                <a:cubicBezTo>
                  <a:pt x="978024" y="246516"/>
                  <a:pt x="1401536" y="702113"/>
                  <a:pt x="1244323" y="790344"/>
                </a:cubicBezTo>
                <a:cubicBezTo>
                  <a:pt x="1087110" y="878575"/>
                  <a:pt x="57207" y="833657"/>
                  <a:pt x="2664" y="703716"/>
                </a:cubicBezTo>
                <a:cubicBezTo>
                  <a:pt x="-51879" y="573775"/>
                  <a:pt x="747018" y="78074"/>
                  <a:pt x="917064" y="10697"/>
                </a:cubicBezTo>
                <a:cubicBezTo>
                  <a:pt x="1087110" y="-56680"/>
                  <a:pt x="974816" y="212828"/>
                  <a:pt x="1022942" y="299455"/>
                </a:cubicBezTo>
                <a:cubicBezTo>
                  <a:pt x="1071068" y="386082"/>
                  <a:pt x="1168925" y="501585"/>
                  <a:pt x="1205822" y="530461"/>
                </a:cubicBezTo>
                <a:cubicBezTo>
                  <a:pt x="1242719" y="559337"/>
                  <a:pt x="1239511" y="456668"/>
                  <a:pt x="1244323" y="472710"/>
                </a:cubicBezTo>
                <a:cubicBezTo>
                  <a:pt x="1249135" y="488752"/>
                  <a:pt x="1188175" y="556129"/>
                  <a:pt x="1234697" y="626714"/>
                </a:cubicBezTo>
                <a:cubicBezTo>
                  <a:pt x="1281219" y="697299"/>
                  <a:pt x="1523455" y="896221"/>
                  <a:pt x="1523455" y="896221"/>
                </a:cubicBezTo>
                <a:lnTo>
                  <a:pt x="1523455" y="896221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k: Yukarı 8">
            <a:extLst>
              <a:ext uri="{FF2B5EF4-FFF2-40B4-BE49-F238E27FC236}">
                <a16:creationId xmlns:a16="http://schemas.microsoft.com/office/drawing/2014/main" id="{815406A3-F7D2-4AE9-A4AA-A2D5D73C746D}"/>
              </a:ext>
            </a:extLst>
          </p:cNvPr>
          <p:cNvSpPr/>
          <p:nvPr/>
        </p:nvSpPr>
        <p:spPr>
          <a:xfrm>
            <a:off x="4183386" y="5003542"/>
            <a:ext cx="284613" cy="561454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CC03AAC-AAB8-4121-86A6-9C7433D81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1435101"/>
            <a:ext cx="10248900" cy="446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683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15466" y="2001678"/>
            <a:ext cx="2787015" cy="1885292"/>
          </a:xfrm>
          <a:prstGeom prst="rect">
            <a:avLst/>
          </a:prstGeom>
        </p:spPr>
        <p:txBody>
          <a:bodyPr vert="horz" wrap="square" lIns="0" tIns="43339" rIns="0" bIns="0" rtlCol="0">
            <a:spAutoFit/>
          </a:bodyPr>
          <a:lstStyle/>
          <a:p>
            <a:pPr marL="266693" marR="307649" indent="-257168">
              <a:lnSpc>
                <a:spcPts val="2108"/>
              </a:lnSpc>
              <a:spcBef>
                <a:spcPts val="341"/>
              </a:spcBef>
              <a:buClr>
                <a:srgbClr val="C00000"/>
              </a:buClr>
              <a:buFont typeface="Wingdings"/>
              <a:buChar char=""/>
              <a:tabLst>
                <a:tab pos="266693" algn="l"/>
              </a:tabLst>
            </a:pP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Günde</a:t>
            </a:r>
            <a:r>
              <a:rPr sz="1950" b="1" spc="-6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kaç</a:t>
            </a:r>
            <a:r>
              <a:rPr sz="1950" b="1" spc="-7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kez</a:t>
            </a:r>
            <a:r>
              <a:rPr sz="1950" b="1" spc="-6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insülin uygulanıyor?</a:t>
            </a:r>
            <a:endParaRPr sz="1950" dirty="0">
              <a:latin typeface="Calibri"/>
              <a:cs typeface="Calibri"/>
            </a:endParaRPr>
          </a:p>
          <a:p>
            <a:pPr>
              <a:spcBef>
                <a:spcPts val="394"/>
              </a:spcBef>
              <a:buClr>
                <a:srgbClr val="C00000"/>
              </a:buClr>
              <a:buFont typeface="Wingdings"/>
              <a:buChar char=""/>
            </a:pPr>
            <a:endParaRPr sz="1950" dirty="0">
              <a:latin typeface="Calibri"/>
              <a:cs typeface="Calibri"/>
            </a:endParaRPr>
          </a:p>
          <a:p>
            <a:pPr marL="266217" indent="-256693">
              <a:spcBef>
                <a:spcPts val="4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Kan</a:t>
            </a:r>
            <a:r>
              <a:rPr sz="1950" b="1" spc="-79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şekeri</a:t>
            </a:r>
            <a:r>
              <a:rPr sz="1950" b="1" spc="-7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15" dirty="0">
                <a:solidFill>
                  <a:srgbClr val="244060"/>
                </a:solidFill>
                <a:latin typeface="Calibri"/>
                <a:cs typeface="Calibri"/>
              </a:rPr>
              <a:t>kaç?</a:t>
            </a:r>
            <a:endParaRPr sz="1950" dirty="0">
              <a:latin typeface="Calibri"/>
              <a:cs typeface="Calibri"/>
            </a:endParaRPr>
          </a:p>
          <a:p>
            <a:pPr>
              <a:spcBef>
                <a:spcPts val="428"/>
              </a:spcBef>
              <a:buClr>
                <a:srgbClr val="C00000"/>
              </a:buClr>
              <a:buFont typeface="Wingdings"/>
              <a:buChar char=""/>
            </a:pPr>
            <a:endParaRPr sz="1950" dirty="0">
              <a:latin typeface="Calibri"/>
              <a:cs typeface="Calibri"/>
            </a:endParaRPr>
          </a:p>
          <a:p>
            <a:pPr marL="266217" indent="-256693"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Kullanılan</a:t>
            </a:r>
            <a:r>
              <a:rPr sz="1950" b="1" spc="-38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insülin</a:t>
            </a:r>
            <a:r>
              <a:rPr sz="195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çeşidi?</a:t>
            </a:r>
            <a:endParaRPr sz="195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551" y="2403687"/>
            <a:ext cx="2316004" cy="2316004"/>
            <a:chOff x="769637" y="1341137"/>
            <a:chExt cx="3088005" cy="30880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637" y="1341137"/>
              <a:ext cx="3087588" cy="30875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8662" y="1500250"/>
              <a:ext cx="2571750" cy="257175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81575" y="1337310"/>
            <a:ext cx="2160270" cy="32232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912211" y="3886970"/>
            <a:ext cx="2120789" cy="2475730"/>
            <a:chOff x="5413225" y="4127010"/>
            <a:chExt cx="2334895" cy="273113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13225" y="4127010"/>
              <a:ext cx="2334814" cy="27309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72125" y="4286313"/>
              <a:ext cx="1820291" cy="2324989"/>
            </a:xfrm>
            <a:prstGeom prst="rect">
              <a:avLst/>
            </a:prstGeom>
          </p:spPr>
        </p:pic>
      </p:grpSp>
      <p:pic>
        <p:nvPicPr>
          <p:cNvPr id="10" name="Resim 9">
            <a:extLst>
              <a:ext uri="{FF2B5EF4-FFF2-40B4-BE49-F238E27FC236}">
                <a16:creationId xmlns:a16="http://schemas.microsoft.com/office/drawing/2014/main" id="{87A1B668-3528-491C-B00E-2A6F754D5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1079" y="1411227"/>
            <a:ext cx="2847975" cy="16097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76458" y="483660"/>
            <a:ext cx="4414520" cy="51371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76070" algn="l"/>
              </a:tabLst>
            </a:pPr>
            <a:r>
              <a:rPr sz="32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İNS</a:t>
            </a:r>
            <a:r>
              <a:rPr lang="tr-TR" sz="32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Ü</a:t>
            </a:r>
            <a:r>
              <a:rPr sz="32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LİN</a:t>
            </a:r>
            <a:r>
              <a:rPr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	ve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ÖĞÜN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SÜRESİ</a:t>
            </a:r>
            <a:endParaRPr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" y="997375"/>
            <a:ext cx="10845800" cy="51706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0975" indent="-168275">
              <a:buSzPct val="104166"/>
              <a:buFont typeface="Calibri"/>
              <a:buChar char="-"/>
              <a:tabLst>
                <a:tab pos="180975" algn="l"/>
              </a:tabLst>
            </a:pPr>
            <a:r>
              <a:rPr lang="tr-TR" sz="2400" spc="-10" dirty="0" err="1">
                <a:solidFill>
                  <a:srgbClr val="002060"/>
                </a:solidFill>
                <a:latin typeface="Calibri"/>
                <a:cs typeface="Calibri"/>
              </a:rPr>
              <a:t>Novorapid</a:t>
            </a:r>
            <a:r>
              <a:rPr lang="tr-TR" sz="24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</a:p>
          <a:p>
            <a:pPr marL="180975" indent="-168275">
              <a:buSzPct val="104166"/>
              <a:buFont typeface="Calibri"/>
              <a:buChar char="-"/>
              <a:tabLst>
                <a:tab pos="180975" algn="l"/>
              </a:tabLst>
            </a:pPr>
            <a:r>
              <a:rPr lang="tr-TR" sz="2400" spc="-10" dirty="0" err="1">
                <a:solidFill>
                  <a:srgbClr val="002060"/>
                </a:solidFill>
                <a:latin typeface="Calibri"/>
                <a:cs typeface="Calibri"/>
              </a:rPr>
              <a:t>Apidra</a:t>
            </a:r>
            <a:r>
              <a:rPr lang="tr-TR" sz="24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</a:p>
          <a:p>
            <a:pPr marL="180975" indent="-168275">
              <a:buSzPct val="104166"/>
              <a:buFont typeface="Calibri"/>
              <a:buChar char="-"/>
              <a:tabLst>
                <a:tab pos="180975" algn="l"/>
              </a:tabLst>
            </a:pPr>
            <a:r>
              <a:rPr lang="tr-TR" sz="2400" spc="-10" dirty="0" err="1">
                <a:solidFill>
                  <a:srgbClr val="002060"/>
                </a:solidFill>
                <a:latin typeface="Calibri"/>
                <a:cs typeface="Calibri"/>
              </a:rPr>
              <a:t>Humalog</a:t>
            </a:r>
            <a:r>
              <a:rPr lang="tr-TR" sz="24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89230" indent="-160020">
              <a:spcBef>
                <a:spcPts val="30"/>
              </a:spcBef>
              <a:buFont typeface="Calibri"/>
              <a:buChar char="-"/>
              <a:tabLst>
                <a:tab pos="189230" algn="l"/>
              </a:tabLst>
            </a:pPr>
            <a:r>
              <a:rPr sz="2400" spc="-10" dirty="0" err="1">
                <a:solidFill>
                  <a:srgbClr val="002060"/>
                </a:solidFill>
                <a:latin typeface="Calibri"/>
                <a:cs typeface="Calibri"/>
              </a:rPr>
              <a:t>Novomix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89230" indent="-160020">
              <a:spcBef>
                <a:spcPts val="25"/>
              </a:spcBef>
              <a:buFont typeface="Calibri"/>
              <a:buChar char="-"/>
              <a:tabLst>
                <a:tab pos="189230" algn="l"/>
              </a:tabLst>
            </a:pP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Hum</a:t>
            </a:r>
            <a:r>
              <a:rPr lang="tr-TR" sz="2400" dirty="0">
                <a:solidFill>
                  <a:srgbClr val="002060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log</a:t>
            </a:r>
            <a:r>
              <a:rPr sz="2400" spc="-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Mix</a:t>
            </a:r>
            <a:r>
              <a:rPr sz="2400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Calibri"/>
                <a:cs typeface="Calibri"/>
              </a:rPr>
              <a:t>25</a:t>
            </a:r>
            <a:r>
              <a:rPr lang="tr-TR" sz="2400" spc="-25" dirty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lang="tr-TR" sz="2400" spc="-25" dirty="0" err="1">
                <a:solidFill>
                  <a:srgbClr val="002060"/>
                </a:solidFill>
                <a:latin typeface="Calibri"/>
                <a:cs typeface="Calibri"/>
              </a:rPr>
              <a:t>Humalog</a:t>
            </a:r>
            <a:r>
              <a:rPr lang="tr-TR" sz="2400" spc="-25" dirty="0">
                <a:solidFill>
                  <a:srgbClr val="002060"/>
                </a:solidFill>
                <a:latin typeface="Calibri"/>
                <a:cs typeface="Calibri"/>
              </a:rPr>
              <a:t> mix 50,</a:t>
            </a:r>
          </a:p>
          <a:p>
            <a:pPr marL="189230" indent="-160020">
              <a:spcBef>
                <a:spcPts val="25"/>
              </a:spcBef>
              <a:buFont typeface="Calibri"/>
              <a:buChar char="-"/>
              <a:tabLst>
                <a:tab pos="189230" algn="l"/>
              </a:tabLst>
            </a:pPr>
            <a:r>
              <a:rPr lang="tr-TR" sz="2400" spc="-25" dirty="0" err="1">
                <a:solidFill>
                  <a:srgbClr val="002060"/>
                </a:solidFill>
                <a:latin typeface="Calibri"/>
                <a:cs typeface="Calibri"/>
              </a:rPr>
              <a:t>Ryzodeg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01625">
              <a:spcBef>
                <a:spcPts val="30"/>
              </a:spcBef>
            </a:pPr>
            <a:r>
              <a:rPr sz="2400" b="1" dirty="0">
                <a:solidFill>
                  <a:srgbClr val="FF3300"/>
                </a:solidFill>
                <a:latin typeface="Calibri"/>
                <a:cs typeface="Calibri"/>
              </a:rPr>
              <a:t>!!!</a:t>
            </a:r>
            <a:r>
              <a:rPr sz="2400" b="1" spc="-35" dirty="0">
                <a:solidFill>
                  <a:srgbClr val="FF33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3300"/>
                </a:solidFill>
                <a:latin typeface="Calibri"/>
                <a:cs typeface="Calibri"/>
              </a:rPr>
              <a:t>Hemen</a:t>
            </a:r>
            <a:r>
              <a:rPr sz="2400" b="1" spc="-55" dirty="0">
                <a:solidFill>
                  <a:srgbClr val="FF3300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3300"/>
                </a:solidFill>
                <a:latin typeface="Calibri"/>
                <a:cs typeface="Calibri"/>
              </a:rPr>
              <a:t>Yemek</a:t>
            </a:r>
            <a:r>
              <a:rPr sz="2400" b="1" spc="-40" dirty="0">
                <a:solidFill>
                  <a:srgbClr val="FF3300"/>
                </a:solidFill>
                <a:latin typeface="Calibri"/>
                <a:cs typeface="Calibri"/>
              </a:rPr>
              <a:t> </a:t>
            </a:r>
            <a:r>
              <a:rPr sz="2400" b="1" spc="-10" dirty="0" err="1">
                <a:solidFill>
                  <a:srgbClr val="FF3300"/>
                </a:solidFill>
                <a:latin typeface="Calibri"/>
                <a:cs typeface="Calibri"/>
              </a:rPr>
              <a:t>Yenecek</a:t>
            </a:r>
            <a:r>
              <a:rPr sz="2400" b="1" spc="-10" dirty="0">
                <a:solidFill>
                  <a:srgbClr val="FF3300"/>
                </a:solidFill>
                <a:latin typeface="Calibri"/>
                <a:cs typeface="Calibri"/>
              </a:rPr>
              <a:t>……</a:t>
            </a:r>
            <a:r>
              <a:rPr lang="tr-TR" sz="1600" b="1" spc="-10" dirty="0">
                <a:solidFill>
                  <a:srgbClr val="FF3300"/>
                </a:solidFill>
                <a:latin typeface="Calibri"/>
                <a:cs typeface="Calibri"/>
              </a:rPr>
              <a:t>(KŞ durumuna göre en fazla 5-15dk)</a:t>
            </a:r>
            <a:endParaRPr sz="1600" dirty="0">
              <a:latin typeface="Calibri"/>
              <a:cs typeface="Calibri"/>
            </a:endParaRPr>
          </a:p>
          <a:p>
            <a:pPr marL="189230" indent="-160020">
              <a:spcBef>
                <a:spcPts val="20"/>
              </a:spcBef>
              <a:buFont typeface="Calibri"/>
              <a:buChar char="-"/>
              <a:tabLst>
                <a:tab pos="189230" algn="l"/>
              </a:tabLst>
            </a:pPr>
            <a:endParaRPr lang="tr-TR" sz="2400" dirty="0">
              <a:latin typeface="Calibri"/>
              <a:cs typeface="Calibri"/>
            </a:endParaRPr>
          </a:p>
          <a:p>
            <a:pPr marL="189230" indent="-160020">
              <a:spcBef>
                <a:spcPts val="20"/>
              </a:spcBef>
              <a:buFont typeface="Calibri"/>
              <a:buChar char="-"/>
              <a:tabLst>
                <a:tab pos="189230" algn="l"/>
              </a:tabLst>
            </a:pPr>
            <a:endParaRPr lang="tr-TR" sz="2400" dirty="0">
              <a:latin typeface="Calibri"/>
              <a:cs typeface="Calibri"/>
            </a:endParaRPr>
          </a:p>
          <a:p>
            <a:pPr marL="189230" indent="-160020">
              <a:spcBef>
                <a:spcPts val="20"/>
              </a:spcBef>
              <a:buFont typeface="Calibri"/>
              <a:buChar char="-"/>
              <a:tabLst>
                <a:tab pos="189230" algn="l"/>
              </a:tabLst>
            </a:pPr>
            <a:r>
              <a:rPr lang="tr-TR" sz="2400" dirty="0" err="1">
                <a:solidFill>
                  <a:srgbClr val="002060"/>
                </a:solidFill>
                <a:latin typeface="Calibri"/>
                <a:cs typeface="Calibri"/>
              </a:rPr>
              <a:t>Lantus</a:t>
            </a:r>
            <a:endParaRPr lang="tr-TR"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89230" indent="-160020">
              <a:spcBef>
                <a:spcPts val="20"/>
              </a:spcBef>
              <a:buFont typeface="Calibri"/>
              <a:buChar char="-"/>
              <a:tabLst>
                <a:tab pos="189230" algn="l"/>
              </a:tabLst>
            </a:pPr>
            <a:r>
              <a:rPr lang="tr-TR" sz="2400" dirty="0" err="1">
                <a:solidFill>
                  <a:srgbClr val="002060"/>
                </a:solidFill>
                <a:latin typeface="Calibri"/>
                <a:cs typeface="Calibri"/>
              </a:rPr>
              <a:t>Levemir</a:t>
            </a:r>
            <a:endParaRPr lang="tr-TR"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89230" indent="-160020">
              <a:spcBef>
                <a:spcPts val="20"/>
              </a:spcBef>
              <a:buFont typeface="Calibri"/>
              <a:buChar char="-"/>
              <a:tabLst>
                <a:tab pos="189230" algn="l"/>
              </a:tabLst>
            </a:pPr>
            <a:r>
              <a:rPr lang="tr-TR" sz="2400" dirty="0" err="1">
                <a:solidFill>
                  <a:srgbClr val="002060"/>
                </a:solidFill>
                <a:latin typeface="Calibri"/>
                <a:cs typeface="Calibri"/>
              </a:rPr>
              <a:t>Toujeo</a:t>
            </a:r>
            <a:r>
              <a:rPr lang="tr-TR" sz="24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</a:p>
          <a:p>
            <a:pPr marL="189230" indent="-160020">
              <a:spcBef>
                <a:spcPts val="20"/>
              </a:spcBef>
              <a:buFont typeface="Calibri"/>
              <a:buChar char="-"/>
              <a:tabLst>
                <a:tab pos="189230" algn="l"/>
              </a:tabLst>
            </a:pPr>
            <a:r>
              <a:rPr lang="tr-TR" sz="2400" b="1" dirty="0">
                <a:solidFill>
                  <a:srgbClr val="FF0000"/>
                </a:solidFill>
                <a:latin typeface="Calibri"/>
                <a:cs typeface="Calibri"/>
              </a:rPr>
              <a:t>!!! Yemekten bağımsız (</a:t>
            </a:r>
            <a:r>
              <a:rPr lang="tr-TR" sz="2400" b="1" dirty="0" err="1">
                <a:solidFill>
                  <a:srgbClr val="FF0000"/>
                </a:solidFill>
                <a:latin typeface="Calibri"/>
                <a:cs typeface="Calibri"/>
              </a:rPr>
              <a:t>hergün</a:t>
            </a:r>
            <a:r>
              <a:rPr lang="tr-TR" sz="2400" b="1" dirty="0">
                <a:solidFill>
                  <a:srgbClr val="FF0000"/>
                </a:solidFill>
                <a:latin typeface="Calibri"/>
                <a:cs typeface="Calibri"/>
              </a:rPr>
              <a:t> aynı saatte)</a:t>
            </a:r>
          </a:p>
          <a:p>
            <a:pPr marL="189230" indent="-160020">
              <a:spcBef>
                <a:spcPts val="20"/>
              </a:spcBef>
              <a:buFont typeface="Calibri"/>
              <a:buChar char="-"/>
              <a:tabLst>
                <a:tab pos="189230" algn="l"/>
              </a:tabLst>
            </a:pPr>
            <a:endParaRPr lang="tr-TR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962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56A0DD04-D67F-418C-BBB5-AE2DA81844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2650" y="774952"/>
            <a:ext cx="7886700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76070" algn="l"/>
              </a:tabLst>
            </a:pPr>
            <a:r>
              <a:rPr sz="32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İNS</a:t>
            </a:r>
            <a:r>
              <a:rPr lang="tr-TR" sz="32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Ü</a:t>
            </a:r>
            <a:r>
              <a:rPr sz="32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LİN</a:t>
            </a:r>
            <a:r>
              <a:rPr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	ve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ÖĞÜN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SÜRESİ</a:t>
            </a:r>
            <a:endParaRPr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A9703F3-68D1-4700-82A7-CE784A6C3AB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189230" indent="-160020">
              <a:lnSpc>
                <a:spcPct val="100000"/>
              </a:lnSpc>
              <a:spcBef>
                <a:spcPts val="20"/>
              </a:spcBef>
              <a:buFont typeface="Calibri"/>
              <a:buChar char="-"/>
              <a:tabLst>
                <a:tab pos="189230" algn="l"/>
              </a:tabLst>
            </a:pPr>
            <a:r>
              <a:rPr lang="tr-TR" spc="-10" dirty="0" err="1">
                <a:solidFill>
                  <a:srgbClr val="002060"/>
                </a:solidFill>
                <a:latin typeface="Calibri"/>
                <a:cs typeface="Calibri"/>
              </a:rPr>
              <a:t>Actrapid</a:t>
            </a:r>
            <a:endParaRPr lang="tr-TR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89230" indent="-160020">
              <a:lnSpc>
                <a:spcPct val="100000"/>
              </a:lnSpc>
              <a:spcBef>
                <a:spcPts val="25"/>
              </a:spcBef>
              <a:buFont typeface="Calibri"/>
              <a:buChar char="-"/>
              <a:tabLst>
                <a:tab pos="189230" algn="l"/>
              </a:tabLst>
            </a:pPr>
            <a:r>
              <a:rPr lang="tr-TR" dirty="0" err="1">
                <a:solidFill>
                  <a:srgbClr val="002060"/>
                </a:solidFill>
                <a:latin typeface="Calibri"/>
                <a:cs typeface="Calibri"/>
              </a:rPr>
              <a:t>Humulin</a:t>
            </a:r>
            <a:r>
              <a:rPr lang="tr-TR" spc="-11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tr-TR" spc="-50" dirty="0">
                <a:solidFill>
                  <a:srgbClr val="002060"/>
                </a:solidFill>
                <a:latin typeface="Calibri"/>
                <a:cs typeface="Calibri"/>
              </a:rPr>
              <a:t>R</a:t>
            </a:r>
          </a:p>
          <a:p>
            <a:pPr marL="189230" indent="-160020">
              <a:lnSpc>
                <a:spcPct val="100000"/>
              </a:lnSpc>
              <a:spcBef>
                <a:spcPts val="25"/>
              </a:spcBef>
              <a:buFont typeface="Calibri"/>
              <a:buChar char="-"/>
              <a:tabLst>
                <a:tab pos="189230" algn="l"/>
              </a:tabLst>
            </a:pPr>
            <a:r>
              <a:rPr lang="tr-TR" spc="-50" dirty="0" err="1">
                <a:solidFill>
                  <a:srgbClr val="002060"/>
                </a:solidFill>
                <a:latin typeface="Calibri"/>
                <a:cs typeface="Calibri"/>
              </a:rPr>
              <a:t>Humulin</a:t>
            </a:r>
            <a:r>
              <a:rPr lang="tr-TR" spc="-50" dirty="0">
                <a:solidFill>
                  <a:srgbClr val="002060"/>
                </a:solidFill>
                <a:latin typeface="Calibri"/>
                <a:cs typeface="Calibri"/>
              </a:rPr>
              <a:t> M 70/30</a:t>
            </a:r>
          </a:p>
          <a:p>
            <a:pPr marL="189230" indent="-160020">
              <a:lnSpc>
                <a:spcPct val="100000"/>
              </a:lnSpc>
              <a:spcBef>
                <a:spcPts val="25"/>
              </a:spcBef>
              <a:buFont typeface="Calibri"/>
              <a:buChar char="-"/>
              <a:tabLst>
                <a:tab pos="189230" algn="l"/>
              </a:tabLst>
            </a:pPr>
            <a:r>
              <a:rPr lang="tr-TR" spc="-50" dirty="0" err="1">
                <a:solidFill>
                  <a:srgbClr val="002060"/>
                </a:solidFill>
                <a:latin typeface="Calibri"/>
                <a:cs typeface="Calibri"/>
              </a:rPr>
              <a:t>Mixtard</a:t>
            </a:r>
            <a:r>
              <a:rPr lang="tr-TR" spc="-50" dirty="0">
                <a:solidFill>
                  <a:srgbClr val="002060"/>
                </a:solidFill>
                <a:latin typeface="Calibri"/>
                <a:cs typeface="Calibri"/>
              </a:rPr>
              <a:t> 30 </a:t>
            </a:r>
          </a:p>
          <a:p>
            <a:pPr marL="301625">
              <a:lnSpc>
                <a:spcPct val="100000"/>
              </a:lnSpc>
              <a:spcBef>
                <a:spcPts val="25"/>
              </a:spcBef>
            </a:pPr>
            <a:r>
              <a:rPr lang="tr-TR" b="1" dirty="0">
                <a:solidFill>
                  <a:srgbClr val="FF3300"/>
                </a:solidFill>
                <a:latin typeface="Calibri"/>
                <a:cs typeface="Calibri"/>
              </a:rPr>
              <a:t>!!!</a:t>
            </a:r>
            <a:r>
              <a:rPr lang="tr-TR" b="1" spc="-35" dirty="0">
                <a:solidFill>
                  <a:srgbClr val="FF3300"/>
                </a:solidFill>
                <a:latin typeface="Calibri"/>
                <a:cs typeface="Calibri"/>
              </a:rPr>
              <a:t> </a:t>
            </a:r>
            <a:r>
              <a:rPr lang="tr-TR" b="1" dirty="0">
                <a:solidFill>
                  <a:srgbClr val="FF3300"/>
                </a:solidFill>
                <a:latin typeface="Calibri"/>
                <a:cs typeface="Calibri"/>
              </a:rPr>
              <a:t>30</a:t>
            </a:r>
            <a:r>
              <a:rPr lang="tr-TR" b="1" spc="-60" dirty="0">
                <a:solidFill>
                  <a:srgbClr val="FF3300"/>
                </a:solidFill>
                <a:latin typeface="Calibri"/>
                <a:cs typeface="Calibri"/>
              </a:rPr>
              <a:t> </a:t>
            </a:r>
            <a:r>
              <a:rPr lang="tr-TR" b="1" dirty="0" err="1">
                <a:solidFill>
                  <a:srgbClr val="FF3300"/>
                </a:solidFill>
                <a:latin typeface="Calibri"/>
                <a:cs typeface="Calibri"/>
              </a:rPr>
              <a:t>dk</a:t>
            </a:r>
            <a:r>
              <a:rPr lang="tr-TR" b="1" spc="-45" dirty="0">
                <a:solidFill>
                  <a:srgbClr val="FF3300"/>
                </a:solidFill>
                <a:latin typeface="Calibri"/>
                <a:cs typeface="Calibri"/>
              </a:rPr>
              <a:t> </a:t>
            </a:r>
            <a:r>
              <a:rPr lang="tr-TR" b="1" dirty="0">
                <a:solidFill>
                  <a:srgbClr val="FF3300"/>
                </a:solidFill>
                <a:latin typeface="Calibri"/>
                <a:cs typeface="Calibri"/>
              </a:rPr>
              <a:t>sonra</a:t>
            </a:r>
            <a:r>
              <a:rPr lang="tr-TR" b="1" spc="-55" dirty="0">
                <a:solidFill>
                  <a:srgbClr val="FF3300"/>
                </a:solidFill>
                <a:latin typeface="Calibri"/>
                <a:cs typeface="Calibri"/>
              </a:rPr>
              <a:t> </a:t>
            </a:r>
            <a:r>
              <a:rPr lang="tr-TR" b="1" spc="-30" dirty="0">
                <a:solidFill>
                  <a:srgbClr val="FF3300"/>
                </a:solidFill>
                <a:latin typeface="Calibri"/>
                <a:cs typeface="Calibri"/>
              </a:rPr>
              <a:t>Yemek</a:t>
            </a:r>
            <a:r>
              <a:rPr lang="tr-TR" b="1" spc="-45" dirty="0">
                <a:solidFill>
                  <a:srgbClr val="FF3300"/>
                </a:solidFill>
                <a:latin typeface="Calibri"/>
                <a:cs typeface="Calibri"/>
              </a:rPr>
              <a:t> </a:t>
            </a:r>
            <a:r>
              <a:rPr lang="tr-TR" b="1" spc="-10" dirty="0">
                <a:solidFill>
                  <a:srgbClr val="FF3300"/>
                </a:solidFill>
                <a:latin typeface="Calibri"/>
                <a:cs typeface="Calibri"/>
              </a:rPr>
              <a:t>Yenecek….</a:t>
            </a:r>
          </a:p>
          <a:p>
            <a:pPr marL="301625">
              <a:lnSpc>
                <a:spcPct val="100000"/>
              </a:lnSpc>
              <a:spcBef>
                <a:spcPts val="25"/>
              </a:spcBef>
            </a:pPr>
            <a:endParaRPr lang="tr-TR" dirty="0">
              <a:latin typeface="Calibri"/>
              <a:cs typeface="Calibri"/>
            </a:endParaRPr>
          </a:p>
          <a:p>
            <a:pPr marL="189230" indent="-160020">
              <a:lnSpc>
                <a:spcPct val="100000"/>
              </a:lnSpc>
              <a:spcBef>
                <a:spcPts val="25"/>
              </a:spcBef>
              <a:buFont typeface="Calibri"/>
              <a:buChar char="-"/>
              <a:tabLst>
                <a:tab pos="189230" algn="l"/>
              </a:tabLst>
            </a:pPr>
            <a:r>
              <a:rPr lang="tr-TR" dirty="0" err="1">
                <a:solidFill>
                  <a:srgbClr val="002060"/>
                </a:solidFill>
                <a:latin typeface="Calibri"/>
                <a:cs typeface="Calibri"/>
              </a:rPr>
              <a:t>Humulin</a:t>
            </a:r>
            <a:r>
              <a:rPr lang="tr-TR" spc="-11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tr-TR" spc="-50" dirty="0">
                <a:solidFill>
                  <a:srgbClr val="002060"/>
                </a:solidFill>
                <a:latin typeface="Calibri"/>
                <a:cs typeface="Calibri"/>
              </a:rPr>
              <a:t>N</a:t>
            </a:r>
            <a:endParaRPr lang="tr-TR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89230" indent="-160020">
              <a:lnSpc>
                <a:spcPct val="100000"/>
              </a:lnSpc>
              <a:spcBef>
                <a:spcPts val="25"/>
              </a:spcBef>
              <a:buFont typeface="Calibri"/>
              <a:buChar char="-"/>
              <a:tabLst>
                <a:tab pos="189230" algn="l"/>
              </a:tabLst>
            </a:pPr>
            <a:r>
              <a:rPr lang="tr-TR" spc="-10" dirty="0" err="1">
                <a:solidFill>
                  <a:srgbClr val="002060"/>
                </a:solidFill>
                <a:latin typeface="Calibri"/>
                <a:cs typeface="Calibri"/>
              </a:rPr>
              <a:t>İnsulatard</a:t>
            </a:r>
            <a:endParaRPr lang="tr-TR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65100">
              <a:lnSpc>
                <a:spcPct val="100000"/>
              </a:lnSpc>
              <a:spcBef>
                <a:spcPts val="25"/>
              </a:spcBef>
            </a:pPr>
            <a:r>
              <a:rPr lang="tr-TR" b="1" dirty="0">
                <a:solidFill>
                  <a:srgbClr val="FF0000"/>
                </a:solidFill>
                <a:latin typeface="Calibri"/>
                <a:cs typeface="Calibri"/>
              </a:rPr>
              <a:t>!!!</a:t>
            </a:r>
            <a:r>
              <a:rPr lang="tr-TR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b="1" dirty="0">
                <a:solidFill>
                  <a:srgbClr val="FF0000"/>
                </a:solidFill>
                <a:latin typeface="Calibri"/>
                <a:cs typeface="Calibri"/>
              </a:rPr>
              <a:t>Bu</a:t>
            </a:r>
            <a:r>
              <a:rPr lang="tr-TR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b="1" dirty="0">
                <a:solidFill>
                  <a:srgbClr val="FF0000"/>
                </a:solidFill>
                <a:latin typeface="Calibri"/>
                <a:cs typeface="Calibri"/>
              </a:rPr>
              <a:t>insülinlerle</a:t>
            </a:r>
            <a:r>
              <a:rPr lang="tr-TR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b="1" dirty="0">
                <a:solidFill>
                  <a:srgbClr val="FF0000"/>
                </a:solidFill>
                <a:latin typeface="Calibri"/>
                <a:cs typeface="Calibri"/>
              </a:rPr>
              <a:t>birlikte</a:t>
            </a:r>
            <a:r>
              <a:rPr lang="tr-TR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b="1" dirty="0">
                <a:solidFill>
                  <a:srgbClr val="FF0000"/>
                </a:solidFill>
                <a:latin typeface="Calibri"/>
                <a:cs typeface="Calibri"/>
              </a:rPr>
              <a:t>ara</a:t>
            </a:r>
            <a:r>
              <a:rPr lang="tr-TR" b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b="1" dirty="0">
                <a:solidFill>
                  <a:srgbClr val="FF0000"/>
                </a:solidFill>
                <a:latin typeface="Calibri"/>
                <a:cs typeface="Calibri"/>
              </a:rPr>
              <a:t>öğün</a:t>
            </a:r>
            <a:r>
              <a:rPr lang="tr-TR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b="1" spc="-10" dirty="0">
                <a:solidFill>
                  <a:srgbClr val="FF0000"/>
                </a:solidFill>
                <a:latin typeface="Calibri"/>
                <a:cs typeface="Calibri"/>
              </a:rPr>
              <a:t>alınmalıdır ya da ise öğün öncesi ise 30 </a:t>
            </a:r>
            <a:r>
              <a:rPr lang="tr-TR" b="1" spc="-10" dirty="0" err="1">
                <a:solidFill>
                  <a:srgbClr val="FF0000"/>
                </a:solidFill>
                <a:latin typeface="Calibri"/>
                <a:cs typeface="Calibri"/>
              </a:rPr>
              <a:t>dk</a:t>
            </a:r>
            <a:r>
              <a:rPr lang="tr-TR" b="1" spc="-10" dirty="0">
                <a:solidFill>
                  <a:srgbClr val="FF0000"/>
                </a:solidFill>
                <a:latin typeface="Calibri"/>
                <a:cs typeface="Calibri"/>
              </a:rPr>
              <a:t> sonra yemek yenmelidir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13215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A007E2-2751-4458-A46F-2F0D8DAE9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65127"/>
            <a:ext cx="83312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İnsülini yapabiliyor olmak yeterli mi? 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3C7EA37-670B-4459-9E70-65E7CEDA1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234936"/>
            <a:ext cx="3943350" cy="381819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tr-TR" dirty="0">
                <a:solidFill>
                  <a:schemeClr val="accent1">
                    <a:lumMod val="50000"/>
                  </a:schemeClr>
                </a:solidFill>
              </a:rPr>
              <a:t> «Diyabetik hastanın eğitimi tedavinin bir parçası değil, aslında ta kendisidir.» Dr. </a:t>
            </a:r>
            <a:r>
              <a:rPr lang="tr-TR" dirty="0" err="1">
                <a:solidFill>
                  <a:schemeClr val="accent1">
                    <a:lumMod val="50000"/>
                  </a:schemeClr>
                </a:solidFill>
              </a:rPr>
              <a:t>Elliott</a:t>
            </a:r>
            <a:r>
              <a:rPr lang="tr-TR" dirty="0">
                <a:solidFill>
                  <a:schemeClr val="accent1">
                    <a:lumMod val="50000"/>
                  </a:schemeClr>
                </a:solidFill>
              </a:rPr>
              <a:t> P. Joslin,1920. </a:t>
            </a:r>
          </a:p>
          <a:p>
            <a:pPr algn="just"/>
            <a:endParaRPr lang="tr-T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tr-TR" dirty="0">
                <a:solidFill>
                  <a:schemeClr val="accent1">
                    <a:lumMod val="50000"/>
                  </a:schemeClr>
                </a:solidFill>
              </a:rPr>
              <a:t>Dünyada ve ülkemizde diyabet görülme sıklıklarının artmasıyla birlikte diyabet tedavisindeki gelişmelere karşın diyabet yönetiminde eğitimin yerini hiçbir tedavi alamamıştır.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C60799F-28EA-4645-B2C3-B2266D628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58"/>
          <a:stretch/>
        </p:blipFill>
        <p:spPr>
          <a:xfrm>
            <a:off x="6741862" y="1603250"/>
            <a:ext cx="3621338" cy="452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59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065" y="509092"/>
            <a:ext cx="7493068" cy="627736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İnsülin emilimini etkileyen </a:t>
            </a:r>
            <a:r>
              <a:rPr sz="4000" b="1" spc="-1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faktörler</a:t>
            </a:r>
            <a:r>
              <a:rPr lang="tr-TR" sz="40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81915">
              <a:lnSpc>
                <a:spcPts val="1435"/>
              </a:lnSpc>
            </a:pPr>
            <a:fld id="{81D60167-4931-47E6-BA6A-407CBD079E47}" type="slidenum">
              <a:rPr lang="tr-TR" spc="-50"/>
              <a:pPr marL="81915">
                <a:lnSpc>
                  <a:spcPts val="1435"/>
                </a:lnSpc>
              </a:pPr>
              <a:t>20</a:t>
            </a:fld>
            <a:endParaRPr spc="-25" dirty="0"/>
          </a:p>
        </p:txBody>
      </p:sp>
      <p:grpSp>
        <p:nvGrpSpPr>
          <p:cNvPr id="3" name="object 3"/>
          <p:cNvGrpSpPr/>
          <p:nvPr/>
        </p:nvGrpSpPr>
        <p:grpSpPr>
          <a:xfrm>
            <a:off x="2274888" y="1290574"/>
            <a:ext cx="7102475" cy="4519930"/>
            <a:chOff x="750887" y="1290574"/>
            <a:chExt cx="7102475" cy="4519930"/>
          </a:xfrm>
        </p:grpSpPr>
        <p:sp>
          <p:nvSpPr>
            <p:cNvPr id="4" name="object 4"/>
            <p:cNvSpPr/>
            <p:nvPr/>
          </p:nvSpPr>
          <p:spPr>
            <a:xfrm>
              <a:off x="755650" y="1295336"/>
              <a:ext cx="7092950" cy="4510405"/>
            </a:xfrm>
            <a:custGeom>
              <a:avLst/>
              <a:gdLst/>
              <a:ahLst/>
              <a:cxnLst/>
              <a:rect l="l" t="t" r="r" b="b"/>
              <a:pathLst>
                <a:path w="7092950" h="4510405">
                  <a:moveTo>
                    <a:pt x="7092950" y="0"/>
                  </a:moveTo>
                  <a:lnTo>
                    <a:pt x="0" y="0"/>
                  </a:lnTo>
                  <a:lnTo>
                    <a:pt x="0" y="4510151"/>
                  </a:lnTo>
                  <a:lnTo>
                    <a:pt x="7092950" y="4510151"/>
                  </a:lnTo>
                  <a:lnTo>
                    <a:pt x="70929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5650" y="1295336"/>
              <a:ext cx="7092950" cy="4510405"/>
            </a:xfrm>
            <a:custGeom>
              <a:avLst/>
              <a:gdLst/>
              <a:ahLst/>
              <a:cxnLst/>
              <a:rect l="l" t="t" r="r" b="b"/>
              <a:pathLst>
                <a:path w="7092950" h="4510405">
                  <a:moveTo>
                    <a:pt x="0" y="4510151"/>
                  </a:moveTo>
                  <a:lnTo>
                    <a:pt x="7092950" y="4510151"/>
                  </a:lnTo>
                  <a:lnTo>
                    <a:pt x="7092950" y="0"/>
                  </a:lnTo>
                  <a:lnTo>
                    <a:pt x="0" y="0"/>
                  </a:lnTo>
                  <a:lnTo>
                    <a:pt x="0" y="451015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358644" y="1134550"/>
            <a:ext cx="6755130" cy="429387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85115" indent="-272415">
              <a:spcBef>
                <a:spcPts val="1105"/>
              </a:spcBef>
              <a:buClr>
                <a:srgbClr val="B83C68"/>
              </a:buClr>
              <a:buSzPct val="83928"/>
              <a:buFont typeface="Segoe UI Symbol"/>
              <a:buChar char="⚫"/>
              <a:tabLst>
                <a:tab pos="285115" algn="l"/>
              </a:tabLst>
            </a:pP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Lipohipertrofi</a:t>
            </a:r>
            <a:r>
              <a:rPr sz="2800" spc="-7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/Şişlik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85750" indent="-273050">
              <a:spcBef>
                <a:spcPts val="1015"/>
              </a:spcBef>
              <a:buClr>
                <a:srgbClr val="B83C68"/>
              </a:buClr>
              <a:buSzPct val="83928"/>
              <a:buFont typeface="Segoe UI Symbol"/>
              <a:buChar char="⚫"/>
              <a:tabLst>
                <a:tab pos="285750" algn="l"/>
              </a:tabLst>
            </a:pP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Enjeksiyon</a:t>
            </a:r>
            <a:r>
              <a:rPr sz="2800" spc="-8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dozu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85115" indent="-272415">
              <a:spcBef>
                <a:spcPts val="1005"/>
              </a:spcBef>
              <a:buClr>
                <a:srgbClr val="B83C68"/>
              </a:buClr>
              <a:buSzPct val="83928"/>
              <a:buFont typeface="Segoe UI Symbol"/>
              <a:buChar char="⚫"/>
              <a:tabLst>
                <a:tab pos="285115" algn="l"/>
              </a:tabLst>
            </a:pP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Enjeksiyon</a:t>
            </a:r>
            <a:r>
              <a:rPr sz="2800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yeri</a:t>
            </a:r>
            <a:r>
              <a:rPr sz="2800" spc="-9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ve</a:t>
            </a:r>
            <a:r>
              <a:rPr sz="2800" spc="-8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derinliği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85750" indent="-273050">
              <a:spcBef>
                <a:spcPts val="1010"/>
              </a:spcBef>
              <a:buClr>
                <a:srgbClr val="B83C68"/>
              </a:buClr>
              <a:buSzPct val="83928"/>
              <a:buFont typeface="Segoe UI Symbol"/>
              <a:buChar char="⚫"/>
              <a:tabLst>
                <a:tab pos="285750" algn="l"/>
              </a:tabLst>
            </a:pP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Egzersiz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85115" indent="-272415">
              <a:spcBef>
                <a:spcPts val="1010"/>
              </a:spcBef>
              <a:buClr>
                <a:srgbClr val="B83C68"/>
              </a:buClr>
              <a:buSzPct val="83928"/>
              <a:buFont typeface="Segoe UI Symbol"/>
              <a:buChar char="⚫"/>
              <a:tabLst>
                <a:tab pos="285115" algn="l"/>
              </a:tabLst>
            </a:pP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Ortam</a:t>
            </a:r>
            <a:r>
              <a:rPr sz="2800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ve</a:t>
            </a:r>
            <a:r>
              <a:rPr sz="2800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vücut</a:t>
            </a:r>
            <a:r>
              <a:rPr sz="2800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sıcaklığı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85115" indent="-272415">
              <a:spcBef>
                <a:spcPts val="1010"/>
              </a:spcBef>
              <a:buClr>
                <a:srgbClr val="B83C68"/>
              </a:buClr>
              <a:buSzPct val="83928"/>
              <a:buFont typeface="Segoe UI Symbol"/>
              <a:buChar char="⚫"/>
              <a:tabLst>
                <a:tab pos="285115" algn="l"/>
              </a:tabLst>
            </a:pP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İnsülin</a:t>
            </a:r>
            <a:r>
              <a:rPr sz="2800" spc="-8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türü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84480" marR="5080" indent="-272415">
              <a:lnSpc>
                <a:spcPts val="3020"/>
              </a:lnSpc>
              <a:spcBef>
                <a:spcPts val="1390"/>
              </a:spcBef>
              <a:buClr>
                <a:srgbClr val="B83C68"/>
              </a:buClr>
              <a:buSzPct val="83928"/>
              <a:buFont typeface="Segoe UI Symbol"/>
              <a:buChar char="⚫"/>
              <a:tabLst>
                <a:tab pos="286385" algn="l"/>
              </a:tabLst>
            </a:pPr>
            <a:r>
              <a:rPr sz="2800" spc="-25" dirty="0">
                <a:solidFill>
                  <a:srgbClr val="002060"/>
                </a:solidFill>
                <a:latin typeface="Calibri"/>
                <a:cs typeface="Calibri"/>
              </a:rPr>
              <a:t>Yeterince</a:t>
            </a:r>
            <a:r>
              <a:rPr sz="2800" spc="-1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karıştırılmaması</a:t>
            </a:r>
            <a:r>
              <a:rPr sz="2800" spc="-8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sebebiyle</a:t>
            </a:r>
            <a:r>
              <a:rPr sz="2800" spc="-9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insülin 	yoğunluğunun</a:t>
            </a:r>
            <a:r>
              <a:rPr sz="2800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değişmesi</a:t>
            </a:r>
            <a:r>
              <a:rPr sz="2800" spc="-8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(bulanık</a:t>
            </a:r>
            <a:r>
              <a:rPr sz="2400" spc="-1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insülinler</a:t>
            </a:r>
            <a:r>
              <a:rPr sz="2400" spc="-8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için)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6741" y="1272164"/>
            <a:ext cx="1700784" cy="31203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923037" y="1649353"/>
            <a:ext cx="6598920" cy="4248626"/>
            <a:chOff x="341382" y="1056131"/>
            <a:chExt cx="8798560" cy="566483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382" y="1056131"/>
              <a:ext cx="8798044" cy="56647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7" y="1214424"/>
              <a:ext cx="8285988" cy="52456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8785" y="1701807"/>
            <a:ext cx="7886700" cy="687207"/>
          </a:xfrm>
          <a:prstGeom prst="rect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wrap="square" lIns="0" tIns="10001" rIns="0" bIns="0" rtlCol="0" anchor="ctr">
            <a:spAutoFit/>
          </a:bodyPr>
          <a:lstStyle/>
          <a:p>
            <a:pPr marL="422423">
              <a:lnSpc>
                <a:spcPct val="100000"/>
              </a:lnSpc>
              <a:spcBef>
                <a:spcPts val="79"/>
              </a:spcBef>
            </a:pPr>
            <a:r>
              <a:rPr spc="-15" dirty="0"/>
              <a:t>Yanlış</a:t>
            </a:r>
            <a:r>
              <a:rPr spc="-56" dirty="0"/>
              <a:t> </a:t>
            </a:r>
            <a:r>
              <a:rPr dirty="0"/>
              <a:t>insülin</a:t>
            </a:r>
            <a:r>
              <a:rPr spc="-53" dirty="0"/>
              <a:t> </a:t>
            </a:r>
            <a:r>
              <a:rPr dirty="0"/>
              <a:t>kalemi</a:t>
            </a:r>
            <a:r>
              <a:rPr spc="-68" dirty="0"/>
              <a:t> </a:t>
            </a:r>
            <a:r>
              <a:rPr spc="-8" dirty="0"/>
              <a:t>seçme….!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5153" y="541868"/>
            <a:ext cx="3917204" cy="79992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009380" y="2469807"/>
            <a:ext cx="4899184" cy="2646521"/>
            <a:chOff x="1269483" y="2127488"/>
            <a:chExt cx="6532245" cy="35286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9483" y="2127488"/>
              <a:ext cx="6531880" cy="35280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28750" y="2286000"/>
              <a:ext cx="6017006" cy="301307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317067" y="4938750"/>
            <a:ext cx="4758266" cy="1130918"/>
          </a:xfrm>
          <a:prstGeom prst="rect">
            <a:avLst/>
          </a:prstGeom>
          <a:solidFill>
            <a:srgbClr val="FFCCCC"/>
          </a:solidFill>
        </p:spPr>
        <p:txBody>
          <a:bodyPr vert="horz" wrap="square" lIns="0" tIns="10001" rIns="0" bIns="0" rtlCol="0">
            <a:spAutoFit/>
          </a:bodyPr>
          <a:lstStyle/>
          <a:p>
            <a:pPr marL="9525" marR="3810" indent="1346325">
              <a:spcBef>
                <a:spcPts val="79"/>
              </a:spcBef>
            </a:pP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Unutkanlık! </a:t>
            </a:r>
            <a:endParaRPr lang="tr-TR" sz="2400" b="1" spc="-8" dirty="0">
              <a:solidFill>
                <a:srgbClr val="244060"/>
              </a:solidFill>
              <a:latin typeface="Calibri"/>
              <a:cs typeface="Calibri"/>
            </a:endParaRPr>
          </a:p>
          <a:p>
            <a:pPr marL="9525" marR="3810" indent="1346325">
              <a:spcBef>
                <a:spcPts val="79"/>
              </a:spcBef>
            </a:pPr>
            <a:r>
              <a:rPr sz="2400" b="1" dirty="0" err="1">
                <a:solidFill>
                  <a:srgbClr val="244060"/>
                </a:solidFill>
                <a:latin typeface="Calibri"/>
                <a:cs typeface="Calibri"/>
              </a:rPr>
              <a:t>Görme</a:t>
            </a:r>
            <a:r>
              <a:rPr sz="2400" b="1" spc="-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problemi</a:t>
            </a:r>
            <a:r>
              <a:rPr sz="240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olanlar!</a:t>
            </a:r>
            <a:endParaRPr sz="2400" dirty="0">
              <a:latin typeface="Calibri"/>
              <a:cs typeface="Calibri"/>
            </a:endParaRPr>
          </a:p>
          <a:p>
            <a:pPr marL="1323942"/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Dikkatsizlik!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25342" y="1337541"/>
            <a:ext cx="3295269" cy="31203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34637" y="2602139"/>
            <a:ext cx="2816093" cy="2605842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266217" indent="-256693">
              <a:spcBef>
                <a:spcPts val="540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Son</a:t>
            </a:r>
            <a:r>
              <a:rPr sz="2400" b="1" spc="-6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kullanma</a:t>
            </a:r>
            <a:r>
              <a:rPr sz="2400" b="1" spc="-3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tarihi</a:t>
            </a:r>
            <a:endParaRPr sz="2400" dirty="0">
              <a:latin typeface="Calibri"/>
              <a:cs typeface="Calibri"/>
            </a:endParaRPr>
          </a:p>
          <a:p>
            <a:pPr marL="266217" indent="-256693">
              <a:spcBef>
                <a:spcPts val="469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2400" b="1" spc="-15" dirty="0">
                <a:solidFill>
                  <a:srgbClr val="244060"/>
                </a:solidFill>
                <a:latin typeface="Calibri"/>
                <a:cs typeface="Calibri"/>
              </a:rPr>
              <a:t>Renk</a:t>
            </a:r>
            <a:endParaRPr sz="2400" dirty="0">
              <a:latin typeface="Calibri"/>
              <a:cs typeface="Calibri"/>
            </a:endParaRPr>
          </a:p>
          <a:p>
            <a:pPr marL="266217" indent="-256693">
              <a:spcBef>
                <a:spcPts val="472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2400" b="1" spc="-15" dirty="0">
                <a:solidFill>
                  <a:srgbClr val="244060"/>
                </a:solidFill>
                <a:latin typeface="Calibri"/>
                <a:cs typeface="Calibri"/>
              </a:rPr>
              <a:t>Hava</a:t>
            </a:r>
            <a:endParaRPr sz="2400" dirty="0">
              <a:latin typeface="Calibri"/>
              <a:cs typeface="Calibri"/>
            </a:endParaRPr>
          </a:p>
          <a:p>
            <a:pPr marL="266217" indent="-256693">
              <a:spcBef>
                <a:spcPts val="465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Partikül</a:t>
            </a:r>
            <a:endParaRPr sz="2400" dirty="0">
              <a:latin typeface="Calibri"/>
              <a:cs typeface="Calibri"/>
            </a:endParaRPr>
          </a:p>
          <a:p>
            <a:pPr marL="266217" indent="-256693">
              <a:spcBef>
                <a:spcPts val="469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Kristalleşmiş,</a:t>
            </a:r>
            <a:endParaRPr sz="2400" dirty="0">
              <a:latin typeface="Calibri"/>
              <a:cs typeface="Calibri"/>
            </a:endParaRPr>
          </a:p>
          <a:p>
            <a:pPr marL="266217" indent="-256693">
              <a:spcBef>
                <a:spcPts val="469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Donmuş</a:t>
            </a:r>
            <a:r>
              <a:rPr sz="2400" b="1" spc="-19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insülinler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485767" y="1996822"/>
            <a:ext cx="2690813" cy="3816668"/>
            <a:chOff x="5091684" y="1519427"/>
            <a:chExt cx="3587750" cy="50888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1684" y="1519427"/>
              <a:ext cx="3587496" cy="50886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6375" y="1714449"/>
              <a:ext cx="3000375" cy="45006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8559" y="1272159"/>
            <a:ext cx="4653152" cy="3634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589426" y="2445925"/>
            <a:ext cx="2526506" cy="3139916"/>
            <a:chOff x="2916917" y="1773921"/>
            <a:chExt cx="3368675" cy="418655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16917" y="1773921"/>
              <a:ext cx="3368074" cy="41864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1876" y="1928774"/>
              <a:ext cx="2857500" cy="367588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196939" y="3757615"/>
            <a:ext cx="1616393" cy="1457325"/>
            <a:chOff x="391693" y="4485132"/>
            <a:chExt cx="2155190" cy="19431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693" y="4485132"/>
              <a:ext cx="2154885" cy="19431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0290" y="4643450"/>
              <a:ext cx="1640459" cy="142875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2664128" y="3757614"/>
            <a:ext cx="1522571" cy="1371600"/>
            <a:chOff x="6627876" y="4485132"/>
            <a:chExt cx="2030095" cy="182880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27876" y="4485132"/>
              <a:ext cx="2029968" cy="18288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86626" y="4643450"/>
              <a:ext cx="1514475" cy="131445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987414" y="5677588"/>
            <a:ext cx="13573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19" dirty="0">
                <a:solidFill>
                  <a:srgbClr val="888888"/>
                </a:solidFill>
                <a:latin typeface="Calibri"/>
                <a:cs typeface="Calibri"/>
              </a:rPr>
              <a:t>26</a:t>
            </a:r>
            <a:endParaRPr sz="9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253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40835" y="1217300"/>
            <a:ext cx="4834890" cy="3634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24031" y="1803192"/>
            <a:ext cx="2625090" cy="91034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217" indent="-256693">
              <a:spcBef>
                <a:spcPts val="79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Görme</a:t>
            </a:r>
            <a:r>
              <a:rPr sz="1950" b="1" spc="-19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problemi</a:t>
            </a:r>
            <a:endParaRPr sz="1950" dirty="0">
              <a:latin typeface="Calibri"/>
              <a:cs typeface="Calibri"/>
            </a:endParaRPr>
          </a:p>
          <a:p>
            <a:pPr marL="266217" indent="-256693"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Elde</a:t>
            </a:r>
            <a:r>
              <a:rPr sz="195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titreme</a:t>
            </a:r>
            <a:endParaRPr sz="1950" dirty="0">
              <a:latin typeface="Calibri"/>
              <a:cs typeface="Calibri"/>
            </a:endParaRPr>
          </a:p>
          <a:p>
            <a:pPr marL="266217" indent="-256693"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Kalitesiz</a:t>
            </a:r>
            <a:r>
              <a:rPr sz="1950" b="1" spc="-7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kalem</a:t>
            </a:r>
            <a:r>
              <a:rPr sz="1950" b="1" spc="-53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iğneleri</a:t>
            </a:r>
            <a:endParaRPr sz="19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35072" y="5320168"/>
            <a:ext cx="4834890" cy="1327928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tr-TR" sz="2400" b="1" dirty="0">
                <a:solidFill>
                  <a:srgbClr val="C00000"/>
                </a:solidFill>
                <a:latin typeface="Calibri"/>
                <a:cs typeface="Calibri"/>
              </a:rPr>
              <a:t>Dikkat edilmezse </a:t>
            </a:r>
          </a:p>
          <a:p>
            <a:pPr marL="9525">
              <a:spcBef>
                <a:spcPts val="75"/>
              </a:spcBef>
            </a:pPr>
            <a:endParaRPr lang="tr-TR" sz="1200" b="1" dirty="0">
              <a:solidFill>
                <a:srgbClr val="7030A0"/>
              </a:solidFill>
              <a:latin typeface="Calibri"/>
              <a:cs typeface="Calibri"/>
            </a:endParaRPr>
          </a:p>
          <a:p>
            <a:pPr marL="9525">
              <a:spcBef>
                <a:spcPts val="75"/>
              </a:spcBef>
            </a:pPr>
            <a:r>
              <a:rPr sz="2400" dirty="0" err="1">
                <a:solidFill>
                  <a:srgbClr val="7030A0"/>
                </a:solidFill>
                <a:latin typeface="Calibri"/>
                <a:cs typeface="Calibri"/>
              </a:rPr>
              <a:t>Eksik</a:t>
            </a:r>
            <a:r>
              <a:rPr sz="2400" spc="-4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030A0"/>
                </a:solidFill>
                <a:latin typeface="Calibri"/>
                <a:cs typeface="Calibri"/>
              </a:rPr>
              <a:t>doz</a:t>
            </a:r>
            <a:r>
              <a:rPr sz="2400" spc="-3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030A0"/>
                </a:solidFill>
                <a:latin typeface="Calibri"/>
                <a:cs typeface="Calibri"/>
              </a:rPr>
              <a:t>uygulanabilir</a:t>
            </a:r>
            <a:r>
              <a:rPr sz="2400" spc="-49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030A0"/>
                </a:solidFill>
                <a:latin typeface="Calibri"/>
                <a:cs typeface="Calibri"/>
              </a:rPr>
              <a:t>ya</a:t>
            </a:r>
            <a:r>
              <a:rPr sz="2400" spc="-26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030A0"/>
                </a:solidFill>
                <a:latin typeface="Calibri"/>
                <a:cs typeface="Calibri"/>
              </a:rPr>
              <a:t>da</a:t>
            </a:r>
            <a:r>
              <a:rPr sz="2400" spc="-41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endParaRPr lang="tr-TR" sz="2400" spc="-41" dirty="0">
              <a:solidFill>
                <a:srgbClr val="7030A0"/>
              </a:solidFill>
              <a:latin typeface="Calibri"/>
              <a:cs typeface="Calibri"/>
            </a:endParaRPr>
          </a:p>
          <a:p>
            <a:pPr marL="9525">
              <a:spcBef>
                <a:spcPts val="75"/>
              </a:spcBef>
            </a:pPr>
            <a:r>
              <a:rPr lang="tr-TR" sz="2400" dirty="0">
                <a:solidFill>
                  <a:srgbClr val="7030A0"/>
                </a:solidFill>
                <a:latin typeface="Calibri"/>
                <a:cs typeface="Calibri"/>
              </a:rPr>
              <a:t>hiç</a:t>
            </a:r>
            <a:r>
              <a:rPr lang="tr-TR" sz="2400" spc="-3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tr-TR" sz="2400" dirty="0">
                <a:solidFill>
                  <a:srgbClr val="7030A0"/>
                </a:solidFill>
                <a:latin typeface="Calibri"/>
                <a:cs typeface="Calibri"/>
              </a:rPr>
              <a:t>uygulama</a:t>
            </a:r>
            <a:r>
              <a:rPr lang="tr-TR" sz="2400" spc="-41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tr-TR" sz="2400" spc="-8" dirty="0">
                <a:solidFill>
                  <a:srgbClr val="7030A0"/>
                </a:solidFill>
                <a:latin typeface="Calibri"/>
                <a:cs typeface="Calibri"/>
              </a:rPr>
              <a:t>yapılamaz</a:t>
            </a:r>
            <a:endParaRPr lang="tr-TR" sz="24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724032" y="2858146"/>
            <a:ext cx="4078605" cy="2462213"/>
            <a:chOff x="1769374" y="2699004"/>
            <a:chExt cx="5438140" cy="32829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9374" y="2699004"/>
              <a:ext cx="5437611" cy="32826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28749" y="2857500"/>
              <a:ext cx="4922012" cy="276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8824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1686" y="2051367"/>
            <a:ext cx="4227195" cy="150538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31929" marR="3810" indent="-222880">
              <a:spcBef>
                <a:spcPts val="79"/>
              </a:spcBef>
              <a:buFont typeface="Wingdings"/>
              <a:buChar char=""/>
              <a:tabLst>
                <a:tab pos="231929" algn="l"/>
                <a:tab pos="265742" algn="l"/>
              </a:tabLst>
            </a:pPr>
            <a:r>
              <a:rPr sz="1950" dirty="0">
                <a:solidFill>
                  <a:srgbClr val="C00000"/>
                </a:solidFill>
                <a:latin typeface="Calibri"/>
                <a:cs typeface="Calibri"/>
              </a:rPr>
              <a:t>	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Kalem/kartuşta</a:t>
            </a:r>
            <a:r>
              <a:rPr sz="1950" b="1" spc="-7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ki</a:t>
            </a:r>
            <a:r>
              <a:rPr sz="1950" b="1" spc="-6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hava</a:t>
            </a:r>
            <a:r>
              <a:rPr sz="1950" b="1" spc="-56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kabarcıklarının çıkarılması!</a:t>
            </a:r>
            <a:endParaRPr sz="1950" dirty="0">
              <a:latin typeface="Calibri"/>
              <a:cs typeface="Calibri"/>
            </a:endParaRPr>
          </a:p>
          <a:p>
            <a:pPr marL="266217" indent="-256693">
              <a:spcBef>
                <a:spcPts val="2340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İnsülinin</a:t>
            </a:r>
            <a:r>
              <a:rPr sz="1950" b="1" spc="-6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kalem</a:t>
            </a:r>
            <a:r>
              <a:rPr sz="1950" b="1" spc="-68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iğnesinden</a:t>
            </a:r>
            <a:endParaRPr sz="1950" dirty="0">
              <a:latin typeface="Calibri"/>
              <a:cs typeface="Calibri"/>
            </a:endParaRPr>
          </a:p>
          <a:p>
            <a:pPr marL="231929"/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çıktığını</a:t>
            </a:r>
            <a:r>
              <a:rPr sz="1950" b="1" spc="-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kontrol</a:t>
            </a:r>
            <a:r>
              <a:rPr sz="1950" b="1" spc="-4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etmek(1</a:t>
            </a:r>
            <a:r>
              <a:rPr sz="1950" b="1" spc="-49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U</a:t>
            </a:r>
            <a:r>
              <a:rPr sz="1950" b="1" spc="-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15" dirty="0">
                <a:solidFill>
                  <a:srgbClr val="244060"/>
                </a:solidFill>
                <a:latin typeface="Calibri"/>
                <a:cs typeface="Calibri"/>
              </a:rPr>
              <a:t>ile)</a:t>
            </a:r>
            <a:endParaRPr sz="195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04946" y="3706921"/>
            <a:ext cx="2907030" cy="1583306"/>
            <a:chOff x="1161288" y="3877055"/>
            <a:chExt cx="3876040" cy="27114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1288" y="3877055"/>
              <a:ext cx="3875532" cy="27111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7249" y="4071988"/>
              <a:ext cx="3286125" cy="212267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661161" y="768431"/>
            <a:ext cx="8339156" cy="4993005"/>
            <a:chOff x="630936" y="0"/>
            <a:chExt cx="8513445" cy="66573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3056" y="1376172"/>
              <a:ext cx="2980944" cy="52806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58001" y="1571663"/>
              <a:ext cx="2500376" cy="46926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936" y="0"/>
              <a:ext cx="7740396" cy="187452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976626" y="5711548"/>
            <a:ext cx="3695224" cy="124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953"/>
              </a:lnSpc>
            </a:pPr>
            <a:r>
              <a:rPr sz="825" spc="-19" dirty="0">
                <a:latin typeface="Calibri"/>
                <a:cs typeface="Calibri"/>
              </a:rPr>
              <a:t>.</a:t>
            </a:r>
            <a:endParaRPr sz="825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625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0630" y="2128878"/>
            <a:ext cx="4485373" cy="3011805"/>
            <a:chOff x="1841001" y="1984261"/>
            <a:chExt cx="5767070" cy="40157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41001" y="1984261"/>
              <a:ext cx="5766796" cy="40157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0250" y="2143086"/>
              <a:ext cx="5251831" cy="3501263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00252" y="1363475"/>
            <a:ext cx="5133212" cy="314679"/>
          </a:xfrm>
          <a:prstGeom prst="rect">
            <a:avLst/>
          </a:prstGeom>
        </p:spPr>
      </p:pic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D462D3D0-779E-4E81-A916-BA6C9391F9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9753" y="2286194"/>
            <a:ext cx="3621617" cy="331503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tr-TR" dirty="0"/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 Kontrol edilmezse; </a:t>
            </a:r>
          </a:p>
          <a:p>
            <a:pPr marL="0" indent="0">
              <a:buNone/>
            </a:pPr>
            <a:endParaRPr lang="tr-TR" dirty="0">
              <a:solidFill>
                <a:srgbClr val="C00000"/>
              </a:solidFill>
            </a:endParaRPr>
          </a:p>
          <a:p>
            <a:r>
              <a:rPr lang="tr-TR" dirty="0">
                <a:solidFill>
                  <a:schemeClr val="accent1">
                    <a:lumMod val="50000"/>
                  </a:schemeClr>
                </a:solidFill>
              </a:rPr>
              <a:t>Gerekli dozda insülinin yapılmaması</a:t>
            </a:r>
          </a:p>
          <a:p>
            <a:r>
              <a:rPr lang="tr-TR" dirty="0">
                <a:solidFill>
                  <a:schemeClr val="accent1">
                    <a:lumMod val="50000"/>
                  </a:schemeClr>
                </a:solidFill>
              </a:rPr>
              <a:t>Hiperglisemi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62069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86509" y="2383370"/>
            <a:ext cx="4175760" cy="3225641"/>
            <a:chOff x="1840982" y="1555991"/>
            <a:chExt cx="5567680" cy="43008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40982" y="1555991"/>
              <a:ext cx="5567191" cy="430075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0250" y="1714500"/>
              <a:ext cx="5051933" cy="3786251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12995" y="1316738"/>
            <a:ext cx="2098548" cy="318897"/>
          </a:xfrm>
          <a:prstGeom prst="rect">
            <a:avLst/>
          </a:prstGeom>
        </p:spPr>
      </p:pic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ADF3660B-B015-4036-8CFE-95678D05D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4067" y="1767456"/>
            <a:ext cx="3334941" cy="3803651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tr-TR" dirty="0"/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Yanlış doz ayarlanırsa;</a:t>
            </a:r>
          </a:p>
          <a:p>
            <a:pPr marL="0" indent="0">
              <a:buNone/>
            </a:pPr>
            <a:endParaRPr lang="tr-TR" dirty="0">
              <a:solidFill>
                <a:srgbClr val="FF0000"/>
              </a:solidFill>
            </a:endParaRPr>
          </a:p>
          <a:p>
            <a:r>
              <a:rPr lang="tr-TR" dirty="0">
                <a:solidFill>
                  <a:schemeClr val="accent1">
                    <a:lumMod val="50000"/>
                  </a:schemeClr>
                </a:solidFill>
              </a:rPr>
              <a:t>Hipoglisemi</a:t>
            </a:r>
          </a:p>
          <a:p>
            <a:r>
              <a:rPr lang="tr-TR" dirty="0">
                <a:solidFill>
                  <a:schemeClr val="accent1">
                    <a:lumMod val="50000"/>
                  </a:schemeClr>
                </a:solidFill>
              </a:rPr>
              <a:t>Hiperglisemi </a:t>
            </a:r>
          </a:p>
        </p:txBody>
      </p:sp>
    </p:spTree>
    <p:extLst>
      <p:ext uri="{BB962C8B-B14F-4D97-AF65-F5344CB8AC3E}">
        <p14:creationId xmlns:p14="http://schemas.microsoft.com/office/powerpoint/2010/main" val="2634847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EFAD1CB8-0506-4B34-8988-3D1F53CA311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80036" y="1607172"/>
            <a:ext cx="3251994" cy="3813872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73D5D276-119E-4766-ABEE-FD78EB30C994}"/>
              </a:ext>
            </a:extLst>
          </p:cNvPr>
          <p:cNvSpPr txBox="1"/>
          <p:nvPr/>
        </p:nvSpPr>
        <p:spPr>
          <a:xfrm>
            <a:off x="1949767" y="873340"/>
            <a:ext cx="7355100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İnsulin</a:t>
            </a:r>
            <a:r>
              <a:rPr spc="-26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enjeksiyonunun</a:t>
            </a:r>
            <a:r>
              <a:rPr spc="-26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deri</a:t>
            </a:r>
            <a:r>
              <a:rPr spc="-1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altı</a:t>
            </a:r>
            <a:r>
              <a:rPr spc="-23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yağ</a:t>
            </a:r>
            <a:r>
              <a:rPr spc="-26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dokuya</a:t>
            </a:r>
            <a:r>
              <a:rPr spc="-19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(subkutan)</a:t>
            </a:r>
            <a:r>
              <a:rPr spc="-26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yapılması</a:t>
            </a:r>
            <a:r>
              <a:rPr spc="-19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gerekir.</a:t>
            </a:r>
            <a:endParaRPr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476" algn="ctr"/>
            <a:r>
              <a:rPr spc="-15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Yağ</a:t>
            </a:r>
            <a:r>
              <a:rPr spc="-3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dokusu</a:t>
            </a:r>
            <a:r>
              <a:rPr spc="-23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içine</a:t>
            </a:r>
            <a:r>
              <a:rPr spc="-3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yapılan</a:t>
            </a:r>
            <a:r>
              <a:rPr spc="-3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enjeksiyonda</a:t>
            </a:r>
            <a:r>
              <a:rPr spc="-3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insulin</a:t>
            </a:r>
            <a:r>
              <a:rPr spc="-3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dengeli</a:t>
            </a:r>
            <a:r>
              <a:rPr spc="-3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şekilde</a:t>
            </a:r>
            <a:r>
              <a:rPr spc="-26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emilir.</a:t>
            </a:r>
            <a:endParaRPr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21771029-C9F2-47D9-B1F4-C14B7790FDB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1130" y="2237114"/>
            <a:ext cx="4038906" cy="301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35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25675E-000B-427E-B616-FFB6F971D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447674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150E28-EC5F-45EB-80E6-AE24F872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032934"/>
            <a:ext cx="7886700" cy="5144029"/>
          </a:xfrm>
        </p:spPr>
        <p:txBody>
          <a:bodyPr>
            <a:noAutofit/>
          </a:bodyPr>
          <a:lstStyle/>
          <a:p>
            <a: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  <a:t>Seçilen bir tedavi rejimi diyabetlinin gereksinimlerine göre biçimlendirilir. </a:t>
            </a:r>
          </a:p>
          <a:p>
            <a:pPr marL="0" indent="0">
              <a:buNone/>
            </a:pPr>
            <a: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  <a:t>Buna göre;</a:t>
            </a:r>
            <a:b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</a:br>
            <a: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  <a:t>• Diyabetin tipi,</a:t>
            </a:r>
            <a:b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</a:br>
            <a: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  <a:t>• Kişinin entelektüel düzeyi ‘önerilecek yönteme uyma becerisi’</a:t>
            </a:r>
            <a:b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</a:br>
            <a: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  <a:t>• Kişinin yemek yeme ve egzersiz yapma alışkanlıkları,</a:t>
            </a:r>
            <a:b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</a:br>
            <a: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  <a:t>• Kendi kendine kan şekerini izleme becerisi ve uygulaması,</a:t>
            </a:r>
            <a:b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</a:br>
            <a: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  <a:t>• Kontrol sıklığı,</a:t>
            </a:r>
            <a:b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</a:br>
            <a: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  <a:t>• Kan şekeri sonuçları,</a:t>
            </a:r>
            <a:b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</a:br>
            <a: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  <a:t>• Diyabetlinin yaşı,</a:t>
            </a:r>
            <a:b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</a:br>
            <a: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  <a:t>• Diyabetlinin kendi bakımını yapma becerisi,</a:t>
            </a:r>
            <a:b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</a:br>
            <a: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  <a:t>• Bireyselleştirilmiş kan şekeri hedefleri göz önüne alınarak bireye özgü insülin tedavi yöntemi belirlenir.</a:t>
            </a:r>
          </a:p>
          <a:p>
            <a:pPr marL="0" indent="0">
              <a:buNone/>
            </a:pPr>
            <a:b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</a:br>
            <a: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  <a:t>Hekim, bu özellikleri dikkate alarak hangi</a:t>
            </a:r>
          </a:p>
          <a:p>
            <a:pPr marL="0" indent="0">
              <a:buNone/>
            </a:pPr>
            <a: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  <a:t> insülinin, hangi dozda ve sıklıkta kullanılacağına</a:t>
            </a:r>
          </a:p>
          <a:p>
            <a:pPr marL="0" indent="0">
              <a:buNone/>
            </a:pPr>
            <a:r>
              <a:rPr lang="tr-TR" sz="2000" kern="150" dirty="0">
                <a:solidFill>
                  <a:srgbClr val="003661"/>
                </a:solidFill>
                <a:ea typeface="Noto Sans CJK SC Regular"/>
                <a:cs typeface="FreeSans"/>
              </a:rPr>
              <a:t> dair bir tedavi yöntemi önerir.</a:t>
            </a:r>
            <a:endParaRPr lang="tr-TR" sz="2000" kern="150" dirty="0">
              <a:ea typeface="Noto Sans CJK SC Regular"/>
              <a:cs typeface="FreeSans"/>
            </a:endParaRPr>
          </a:p>
          <a:p>
            <a:endParaRPr lang="tr-TR" sz="20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36905BE-4E59-4B0D-8E9B-0758A8F4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838" y="4715933"/>
            <a:ext cx="2903400" cy="189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40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26573" y="1825883"/>
            <a:ext cx="6763226" cy="4111466"/>
            <a:chOff x="126503" y="1376171"/>
            <a:chExt cx="9017635" cy="54819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503" y="1412747"/>
              <a:ext cx="4802101" cy="54452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4" y="1571650"/>
              <a:ext cx="4286250" cy="50006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3919" y="1376171"/>
              <a:ext cx="4450080" cy="54818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89754" y="1571624"/>
              <a:ext cx="3968623" cy="496201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93503" y="1017266"/>
            <a:ext cx="3034665" cy="31889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85D3BE68-430E-4C4D-9FA1-21D0AD8E623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7565" y="2428007"/>
            <a:ext cx="5520836" cy="2000061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8AAA7FA7-AB2F-42D3-A6AE-FDAEADBA2332}"/>
              </a:ext>
            </a:extLst>
          </p:cNvPr>
          <p:cNvSpPr txBox="1"/>
          <p:nvPr/>
        </p:nvSpPr>
        <p:spPr>
          <a:xfrm>
            <a:off x="2608499" y="1039814"/>
            <a:ext cx="7441434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16212" marR="3810" indent="-207164">
              <a:spcBef>
                <a:spcPts val="75"/>
              </a:spcBef>
            </a:pP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Eğer</a:t>
            </a:r>
            <a:r>
              <a:rPr spc="-26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insülin</a:t>
            </a:r>
            <a:r>
              <a:rPr spc="-45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yağ</a:t>
            </a:r>
            <a:r>
              <a:rPr spc="-4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doku</a:t>
            </a:r>
            <a:r>
              <a:rPr spc="-3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yerine</a:t>
            </a:r>
            <a:r>
              <a:rPr spc="-3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daha</a:t>
            </a:r>
            <a:r>
              <a:rPr b="1" spc="-3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derine</a:t>
            </a:r>
            <a:r>
              <a:rPr b="1" spc="-3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yani</a:t>
            </a:r>
            <a:r>
              <a:rPr b="1" spc="-3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kas</a:t>
            </a:r>
            <a:r>
              <a:rPr b="1" spc="-4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dokuya</a:t>
            </a:r>
            <a:r>
              <a:rPr b="1" spc="-26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yapılırsa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,</a:t>
            </a:r>
            <a:r>
              <a:rPr spc="-3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insülin</a:t>
            </a:r>
            <a:r>
              <a:rPr spc="-45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pc="-19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cok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daha</a:t>
            </a:r>
            <a:r>
              <a:rPr spc="-3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hızlı</a:t>
            </a:r>
            <a:r>
              <a:rPr spc="-3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emilir</a:t>
            </a:r>
            <a:r>
              <a:rPr spc="-26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ve</a:t>
            </a:r>
            <a:r>
              <a:rPr spc="-23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kan</a:t>
            </a:r>
            <a:r>
              <a:rPr spc="-3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şekeri</a:t>
            </a:r>
            <a:r>
              <a:rPr spc="-23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hızla</a:t>
            </a:r>
            <a:r>
              <a:rPr spc="-3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düşerek</a:t>
            </a:r>
            <a:r>
              <a:rPr spc="-26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hipoglisemiye</a:t>
            </a:r>
            <a:r>
              <a:rPr spc="-3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sebep</a:t>
            </a:r>
            <a:r>
              <a:rPr spc="-3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olabilir.</a:t>
            </a:r>
            <a:endParaRPr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7CD745B-092F-4DDB-A95B-25386C2CE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467" y="4504267"/>
            <a:ext cx="7052733" cy="173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6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26566" y="1316736"/>
            <a:ext cx="4615433" cy="3634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70149" y="5058744"/>
            <a:ext cx="7886700" cy="741164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63436" rIns="0" bIns="0" rtlCol="0" anchor="ctr">
            <a:spAutoFit/>
          </a:bodyPr>
          <a:lstStyle/>
          <a:p>
            <a:pPr marL="478143" marR="3810" indent="-323842">
              <a:lnSpc>
                <a:spcPct val="100000"/>
              </a:lnSpc>
              <a:spcBef>
                <a:spcPts val="79"/>
              </a:spcBef>
            </a:pPr>
            <a:r>
              <a:rPr sz="2000" spc="-8" dirty="0"/>
              <a:t>Egzersize</a:t>
            </a:r>
            <a:r>
              <a:rPr sz="2000" spc="-71" dirty="0"/>
              <a:t> </a:t>
            </a:r>
            <a:r>
              <a:rPr sz="2000" dirty="0"/>
              <a:t>mağruz</a:t>
            </a:r>
            <a:r>
              <a:rPr sz="2000" spc="-60" dirty="0"/>
              <a:t> </a:t>
            </a:r>
            <a:r>
              <a:rPr sz="2000" dirty="0"/>
              <a:t>kalacak</a:t>
            </a:r>
            <a:r>
              <a:rPr sz="2000" spc="-71" dirty="0"/>
              <a:t> </a:t>
            </a:r>
            <a:r>
              <a:rPr sz="2000" dirty="0"/>
              <a:t>vücut</a:t>
            </a:r>
            <a:r>
              <a:rPr sz="2000" spc="-71" dirty="0"/>
              <a:t> </a:t>
            </a:r>
            <a:r>
              <a:rPr sz="2000" spc="-8" dirty="0"/>
              <a:t>bölgesine</a:t>
            </a:r>
            <a:r>
              <a:rPr sz="2000" spc="-75" dirty="0"/>
              <a:t> </a:t>
            </a:r>
            <a:r>
              <a:rPr sz="2000" spc="-8" dirty="0"/>
              <a:t>yapılan </a:t>
            </a:r>
            <a:r>
              <a:rPr sz="2000" dirty="0"/>
              <a:t>insülin</a:t>
            </a:r>
            <a:r>
              <a:rPr sz="2000" spc="-49" dirty="0"/>
              <a:t> </a:t>
            </a:r>
            <a:r>
              <a:rPr sz="2000" dirty="0"/>
              <a:t>uygulaması</a:t>
            </a:r>
            <a:r>
              <a:rPr sz="2000" spc="-45" dirty="0"/>
              <a:t> </a:t>
            </a:r>
            <a:r>
              <a:rPr sz="2400" spc="-8" dirty="0"/>
              <a:t>hipoglisemiye</a:t>
            </a:r>
            <a:r>
              <a:rPr sz="2400" spc="-53" dirty="0"/>
              <a:t> </a:t>
            </a:r>
            <a:r>
              <a:rPr sz="2400" dirty="0"/>
              <a:t>neden</a:t>
            </a:r>
            <a:r>
              <a:rPr sz="2400" spc="-34" dirty="0"/>
              <a:t> </a:t>
            </a:r>
            <a:r>
              <a:rPr sz="2400" spc="-8" dirty="0"/>
              <a:t>olur!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324555" y="1956718"/>
            <a:ext cx="2440781" cy="2581275"/>
            <a:chOff x="2842243" y="3198860"/>
            <a:chExt cx="3254375" cy="34417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2243" y="3198860"/>
              <a:ext cx="3253775" cy="34412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00374" y="3357499"/>
              <a:ext cx="2743200" cy="29258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6673" y="743246"/>
            <a:ext cx="2527173" cy="3188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85542" y="1988340"/>
            <a:ext cx="2969419" cy="177981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03354" indent="-196210">
              <a:spcBef>
                <a:spcPts val="79"/>
              </a:spcBef>
              <a:buClr>
                <a:srgbClr val="C00000"/>
              </a:buClr>
              <a:buSzPct val="96153"/>
              <a:buFont typeface="Wingdings"/>
              <a:buChar char=""/>
              <a:tabLst>
                <a:tab pos="203354" algn="l"/>
              </a:tabLst>
            </a:pP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Kullanılan</a:t>
            </a:r>
            <a:r>
              <a:rPr sz="1950" b="1" spc="-4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insülin</a:t>
            </a:r>
            <a:r>
              <a:rPr sz="1950" b="1" spc="-3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15" dirty="0">
                <a:solidFill>
                  <a:srgbClr val="244060"/>
                </a:solidFill>
                <a:latin typeface="Calibri"/>
                <a:cs typeface="Calibri"/>
              </a:rPr>
              <a:t>tipi,</a:t>
            </a:r>
            <a:endParaRPr sz="1950" dirty="0">
              <a:latin typeface="Calibri"/>
              <a:cs typeface="Calibri"/>
            </a:endParaRPr>
          </a:p>
          <a:p>
            <a:pPr marL="203354" indent="-196686">
              <a:spcBef>
                <a:spcPts val="2340"/>
              </a:spcBef>
              <a:buClr>
                <a:srgbClr val="C00000"/>
              </a:buClr>
              <a:buSzPct val="96153"/>
              <a:buFont typeface="Wingdings"/>
              <a:buChar char=""/>
              <a:tabLst>
                <a:tab pos="203354" algn="l"/>
              </a:tabLst>
            </a:pPr>
            <a:r>
              <a:rPr sz="1950" b="1" spc="-34" dirty="0">
                <a:solidFill>
                  <a:srgbClr val="244060"/>
                </a:solidFill>
                <a:latin typeface="Calibri"/>
                <a:cs typeface="Calibri"/>
              </a:rPr>
              <a:t>Tedavi</a:t>
            </a:r>
            <a:r>
              <a:rPr sz="1950" b="1" spc="-4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rejimi,</a:t>
            </a:r>
            <a:endParaRPr sz="1950" dirty="0">
              <a:latin typeface="Calibri"/>
              <a:cs typeface="Calibri"/>
            </a:endParaRPr>
          </a:p>
          <a:p>
            <a:pPr marL="203354" indent="-196210">
              <a:spcBef>
                <a:spcPts val="2340"/>
              </a:spcBef>
              <a:buClr>
                <a:srgbClr val="C00000"/>
              </a:buClr>
              <a:buSzPct val="96153"/>
              <a:buFont typeface="Wingdings"/>
              <a:buChar char=""/>
              <a:tabLst>
                <a:tab pos="203354" algn="l"/>
              </a:tabLst>
            </a:pPr>
            <a:r>
              <a:rPr sz="1950" b="1" spc="-15" dirty="0">
                <a:solidFill>
                  <a:srgbClr val="244060"/>
                </a:solidFill>
                <a:latin typeface="Calibri"/>
                <a:cs typeface="Calibri"/>
              </a:rPr>
              <a:t>Hastaya</a:t>
            </a:r>
            <a:r>
              <a:rPr sz="1950" b="1" spc="-49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ait</a:t>
            </a:r>
            <a:r>
              <a:rPr sz="195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özelliklere</a:t>
            </a:r>
            <a:r>
              <a:rPr sz="1950" b="1" spc="-23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15" dirty="0">
                <a:solidFill>
                  <a:srgbClr val="244060"/>
                </a:solidFill>
                <a:latin typeface="Calibri"/>
                <a:cs typeface="Calibri"/>
              </a:rPr>
              <a:t>göre</a:t>
            </a:r>
            <a:endParaRPr sz="1950" dirty="0">
              <a:latin typeface="Calibri"/>
              <a:cs typeface="Calibri"/>
            </a:endParaRPr>
          </a:p>
          <a:p>
            <a:pPr marL="231929">
              <a:spcBef>
                <a:spcPts val="1050"/>
              </a:spcBef>
            </a:pPr>
            <a:r>
              <a:rPr sz="900" b="1" dirty="0">
                <a:solidFill>
                  <a:srgbClr val="244060"/>
                </a:solidFill>
                <a:latin typeface="Calibri"/>
                <a:cs typeface="Calibri"/>
              </a:rPr>
              <a:t>(EL</a:t>
            </a:r>
            <a:r>
              <a:rPr sz="900" b="1" spc="-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900" b="1" spc="-8" dirty="0">
                <a:solidFill>
                  <a:srgbClr val="244060"/>
                </a:solidFill>
                <a:latin typeface="Calibri"/>
                <a:cs typeface="Calibri"/>
              </a:rPr>
              <a:t>BECERİSİ)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AF487F3-E67C-4042-8C34-47FD28C75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961" y="1158304"/>
            <a:ext cx="5286375" cy="52197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6169" y="935948"/>
            <a:ext cx="5393817" cy="4594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48911" y="1826303"/>
            <a:ext cx="5053440" cy="115656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693" marR="282886" indent="-257168">
              <a:spcBef>
                <a:spcPts val="79"/>
              </a:spcBef>
              <a:buClr>
                <a:srgbClr val="C00000"/>
              </a:buClr>
              <a:buFont typeface="Wingdings"/>
              <a:buChar char=""/>
              <a:tabLst>
                <a:tab pos="266693" algn="l"/>
              </a:tabLst>
            </a:pPr>
            <a:r>
              <a:rPr sz="2800" b="1" dirty="0" err="1">
                <a:solidFill>
                  <a:srgbClr val="00B0F0"/>
                </a:solidFill>
                <a:latin typeface="Calibri"/>
                <a:cs typeface="Calibri"/>
              </a:rPr>
              <a:t>Aynı</a:t>
            </a:r>
            <a:r>
              <a:rPr sz="2800" b="1" spc="-75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B0F0"/>
                </a:solidFill>
                <a:latin typeface="Calibri"/>
                <a:cs typeface="Calibri"/>
              </a:rPr>
              <a:t>doz/aynı</a:t>
            </a:r>
            <a:r>
              <a:rPr sz="2800" b="1" spc="-64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B0F0"/>
                </a:solidFill>
                <a:latin typeface="Calibri"/>
                <a:cs typeface="Calibri"/>
              </a:rPr>
              <a:t>saat/ </a:t>
            </a:r>
            <a:r>
              <a:rPr sz="2800" b="1" dirty="0">
                <a:solidFill>
                  <a:srgbClr val="00B0F0"/>
                </a:solidFill>
                <a:latin typeface="Calibri"/>
                <a:cs typeface="Calibri"/>
              </a:rPr>
              <a:t>aynı</a:t>
            </a:r>
            <a:r>
              <a:rPr sz="2800" b="1" spc="-83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B0F0"/>
                </a:solidFill>
                <a:latin typeface="Calibri"/>
                <a:cs typeface="Calibri"/>
              </a:rPr>
              <a:t>bölge</a:t>
            </a:r>
            <a:endParaRPr sz="2800" dirty="0">
              <a:solidFill>
                <a:srgbClr val="00B0F0"/>
              </a:solidFill>
              <a:latin typeface="Calibri"/>
              <a:cs typeface="Calibri"/>
            </a:endParaRPr>
          </a:p>
          <a:p>
            <a:pPr>
              <a:spcBef>
                <a:spcPts val="896"/>
              </a:spcBef>
              <a:buClr>
                <a:srgbClr val="C00000"/>
              </a:buClr>
              <a:buFont typeface="Wingdings"/>
              <a:buChar char=""/>
            </a:pPr>
            <a:endParaRPr sz="1950" dirty="0">
              <a:latin typeface="Calibri"/>
              <a:cs typeface="Calibri"/>
            </a:endParaRPr>
          </a:p>
          <a:p>
            <a:pPr marL="266217" indent="-256693"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Bölgeyi</a:t>
            </a:r>
            <a:r>
              <a:rPr sz="1950" b="1" spc="-4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en</a:t>
            </a:r>
            <a:r>
              <a:rPr sz="1950" b="1" spc="-26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az</a:t>
            </a:r>
            <a:r>
              <a:rPr sz="195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 err="1">
                <a:solidFill>
                  <a:srgbClr val="244060"/>
                </a:solidFill>
                <a:latin typeface="Calibri"/>
                <a:cs typeface="Calibri"/>
              </a:rPr>
              <a:t>bir</a:t>
            </a:r>
            <a:r>
              <a:rPr sz="195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15" dirty="0" err="1">
                <a:solidFill>
                  <a:srgbClr val="244060"/>
                </a:solidFill>
                <a:latin typeface="Calibri"/>
                <a:cs typeface="Calibri"/>
              </a:rPr>
              <a:t>hafta</a:t>
            </a:r>
            <a:r>
              <a:rPr lang="tr-TR" sz="1950" dirty="0">
                <a:latin typeface="Calibri"/>
                <a:cs typeface="Calibri"/>
              </a:rPr>
              <a:t> </a:t>
            </a:r>
            <a:r>
              <a:rPr sz="1950" b="1" spc="-8" dirty="0" err="1">
                <a:solidFill>
                  <a:srgbClr val="244060"/>
                </a:solidFill>
                <a:latin typeface="Calibri"/>
                <a:cs typeface="Calibri"/>
              </a:rPr>
              <a:t>kullanmak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.</a:t>
            </a:r>
            <a:endParaRPr sz="195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429198" y="1679761"/>
            <a:ext cx="3575685" cy="3974306"/>
            <a:chOff x="4376928" y="1376172"/>
            <a:chExt cx="4767580" cy="529907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6928" y="1376172"/>
              <a:ext cx="4767072" cy="52989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0" y="1571561"/>
              <a:ext cx="4315586" cy="4710430"/>
            </a:xfrm>
            <a:prstGeom prst="rect">
              <a:avLst/>
            </a:prstGeom>
          </p:spPr>
        </p:pic>
      </p:grpSp>
      <p:pic>
        <p:nvPicPr>
          <p:cNvPr id="7" name="Resim 6">
            <a:extLst>
              <a:ext uri="{FF2B5EF4-FFF2-40B4-BE49-F238E27FC236}">
                <a16:creationId xmlns:a16="http://schemas.microsoft.com/office/drawing/2014/main" id="{D43BDC56-5F69-4968-9E39-1AE1AABC86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1291"/>
          <a:stretch/>
        </p:blipFill>
        <p:spPr>
          <a:xfrm>
            <a:off x="1187117" y="3783406"/>
            <a:ext cx="2455609" cy="305278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66666" y="1316736"/>
            <a:ext cx="2942082" cy="3634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52650" y="1915867"/>
            <a:ext cx="7886700" cy="853407"/>
          </a:xfrm>
          <a:prstGeom prst="rect">
            <a:avLst/>
          </a:prstGeom>
        </p:spPr>
        <p:txBody>
          <a:bodyPr vert="horz" wrap="square" lIns="0" tIns="241268" rIns="0" bIns="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79"/>
              </a:spcBef>
            </a:pPr>
            <a:r>
              <a:rPr dirty="0"/>
              <a:t>Birbirini</a:t>
            </a:r>
            <a:r>
              <a:rPr spc="-79" dirty="0"/>
              <a:t> </a:t>
            </a:r>
            <a:r>
              <a:rPr dirty="0"/>
              <a:t>izleyen</a:t>
            </a:r>
            <a:r>
              <a:rPr spc="-79" dirty="0"/>
              <a:t> </a:t>
            </a:r>
            <a:r>
              <a:rPr dirty="0"/>
              <a:t>enjeksiyon</a:t>
            </a:r>
            <a:r>
              <a:rPr spc="-75" dirty="0"/>
              <a:t> </a:t>
            </a:r>
            <a:r>
              <a:rPr dirty="0"/>
              <a:t>noktaları</a:t>
            </a:r>
            <a:r>
              <a:rPr spc="-86" dirty="0"/>
              <a:t> </a:t>
            </a:r>
            <a:r>
              <a:rPr spc="-8" dirty="0"/>
              <a:t>arasında</a:t>
            </a:r>
            <a:r>
              <a:rPr spc="-79" dirty="0"/>
              <a:t> </a:t>
            </a:r>
            <a:r>
              <a:rPr spc="-8" dirty="0"/>
              <a:t>yaklaşık</a:t>
            </a: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pc="-8" dirty="0">
                <a:solidFill>
                  <a:srgbClr val="33CC33"/>
                </a:solidFill>
              </a:rPr>
              <a:t>2-</a:t>
            </a:r>
            <a:r>
              <a:rPr dirty="0">
                <a:solidFill>
                  <a:srgbClr val="33CC33"/>
                </a:solidFill>
              </a:rPr>
              <a:t>3</a:t>
            </a:r>
            <a:r>
              <a:rPr spc="-45" dirty="0">
                <a:solidFill>
                  <a:srgbClr val="33CC33"/>
                </a:solidFill>
              </a:rPr>
              <a:t> </a:t>
            </a:r>
            <a:r>
              <a:rPr dirty="0">
                <a:solidFill>
                  <a:srgbClr val="33CC33"/>
                </a:solidFill>
              </a:rPr>
              <a:t>cm</a:t>
            </a:r>
            <a:r>
              <a:rPr spc="-26" dirty="0">
                <a:solidFill>
                  <a:srgbClr val="33CC33"/>
                </a:solidFill>
              </a:rPr>
              <a:t> </a:t>
            </a:r>
            <a:r>
              <a:rPr dirty="0"/>
              <a:t>mesafe</a:t>
            </a:r>
            <a:r>
              <a:rPr spc="-34" dirty="0"/>
              <a:t> </a:t>
            </a:r>
            <a:r>
              <a:rPr spc="-8" dirty="0"/>
              <a:t>bırakılmalıdır.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904999" y="2827773"/>
            <a:ext cx="2636996" cy="3050858"/>
            <a:chOff x="2983992" y="2627361"/>
            <a:chExt cx="3515995" cy="40678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3992" y="2627361"/>
              <a:ext cx="3515868" cy="40675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3250" y="2786087"/>
              <a:ext cx="3000375" cy="35526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92857" y="542407"/>
            <a:ext cx="6244481" cy="77495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698486" y="2570686"/>
            <a:ext cx="1992226" cy="2778645"/>
          </a:xfrm>
          <a:prstGeom prst="rect">
            <a:avLst/>
          </a:prstGeom>
        </p:spPr>
        <p:txBody>
          <a:bodyPr vert="horz" wrap="square" lIns="0" tIns="39052" rIns="0" bIns="0" rtlCol="0">
            <a:spAutoFit/>
          </a:bodyPr>
          <a:lstStyle/>
          <a:p>
            <a:pPr marL="266217" indent="-256693">
              <a:spcBef>
                <a:spcPts val="307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2400" b="1" spc="-15" dirty="0">
                <a:solidFill>
                  <a:srgbClr val="244060"/>
                </a:solidFill>
                <a:latin typeface="Calibri"/>
                <a:cs typeface="Calibri"/>
              </a:rPr>
              <a:t>Ödem</a:t>
            </a:r>
            <a:endParaRPr sz="2400" dirty="0">
              <a:latin typeface="Calibri"/>
              <a:cs typeface="Calibri"/>
            </a:endParaRPr>
          </a:p>
          <a:p>
            <a:pPr marL="321461" indent="-311936">
              <a:spcBef>
                <a:spcPts val="233"/>
              </a:spcBef>
              <a:buClr>
                <a:srgbClr val="C00000"/>
              </a:buClr>
              <a:buFont typeface="Wingdings"/>
              <a:buChar char=""/>
              <a:tabLst>
                <a:tab pos="321461" algn="l"/>
              </a:tabLst>
            </a:pPr>
            <a:r>
              <a:rPr sz="2400" b="1" spc="-15" dirty="0">
                <a:solidFill>
                  <a:srgbClr val="244060"/>
                </a:solidFill>
                <a:latin typeface="Calibri"/>
                <a:cs typeface="Calibri"/>
              </a:rPr>
              <a:t>Kist</a:t>
            </a:r>
            <a:endParaRPr sz="2400" dirty="0">
              <a:latin typeface="Calibri"/>
              <a:cs typeface="Calibri"/>
            </a:endParaRPr>
          </a:p>
          <a:p>
            <a:pPr marL="321461" indent="-311936">
              <a:spcBef>
                <a:spcPts val="236"/>
              </a:spcBef>
              <a:buClr>
                <a:srgbClr val="C00000"/>
              </a:buClr>
              <a:buFont typeface="Wingdings"/>
              <a:buChar char=""/>
              <a:tabLst>
                <a:tab pos="321461" algn="l"/>
              </a:tabLst>
            </a:pPr>
            <a:r>
              <a:rPr sz="2400" b="1" spc="-8" dirty="0" err="1">
                <a:solidFill>
                  <a:srgbClr val="244060"/>
                </a:solidFill>
                <a:latin typeface="Calibri"/>
                <a:cs typeface="Calibri"/>
              </a:rPr>
              <a:t>Nekroz</a:t>
            </a:r>
            <a:r>
              <a:rPr lang="tr-TR" sz="2400" b="1" spc="-8" dirty="0">
                <a:solidFill>
                  <a:srgbClr val="244060"/>
                </a:solidFill>
                <a:latin typeface="Calibri"/>
                <a:cs typeface="Calibri"/>
              </a:rPr>
              <a:t>, yara</a:t>
            </a:r>
            <a:endParaRPr sz="2400" dirty="0">
              <a:latin typeface="Calibri"/>
              <a:cs typeface="Calibri"/>
            </a:endParaRPr>
          </a:p>
          <a:p>
            <a:pPr marL="321461" indent="-311936">
              <a:spcBef>
                <a:spcPts val="236"/>
              </a:spcBef>
              <a:buClr>
                <a:srgbClr val="C00000"/>
              </a:buClr>
              <a:buFont typeface="Wingdings"/>
              <a:buChar char=""/>
              <a:tabLst>
                <a:tab pos="321461" algn="l"/>
              </a:tabLst>
            </a:pP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Kızarıklık</a:t>
            </a:r>
            <a:endParaRPr sz="2400" dirty="0">
              <a:latin typeface="Calibri"/>
              <a:cs typeface="Calibri"/>
            </a:endParaRPr>
          </a:p>
          <a:p>
            <a:pPr marL="321461" indent="-311936">
              <a:spcBef>
                <a:spcPts val="233"/>
              </a:spcBef>
              <a:buClr>
                <a:srgbClr val="C00000"/>
              </a:buClr>
              <a:buFont typeface="Wingdings"/>
              <a:buChar char=""/>
              <a:tabLst>
                <a:tab pos="321461" algn="l"/>
              </a:tabLst>
            </a:pP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Kaşıntı</a:t>
            </a:r>
            <a:endParaRPr sz="2400" dirty="0">
              <a:latin typeface="Calibri"/>
              <a:cs typeface="Calibri"/>
            </a:endParaRPr>
          </a:p>
          <a:p>
            <a:pPr marL="321461" indent="-311936">
              <a:spcBef>
                <a:spcPts val="233"/>
              </a:spcBef>
              <a:buClr>
                <a:srgbClr val="C00000"/>
              </a:buClr>
              <a:buFont typeface="Wingdings"/>
              <a:buChar char=""/>
              <a:tabLst>
                <a:tab pos="321461" algn="l"/>
              </a:tabLst>
            </a:pPr>
            <a:r>
              <a:rPr lang="tr-TR" sz="2400" b="1" spc="-8" dirty="0">
                <a:solidFill>
                  <a:srgbClr val="244060"/>
                </a:solidFill>
                <a:latin typeface="Calibri"/>
                <a:cs typeface="Calibri"/>
              </a:rPr>
              <a:t>Morarma</a:t>
            </a:r>
            <a:endParaRPr sz="2400" dirty="0">
              <a:latin typeface="Calibri"/>
              <a:cs typeface="Calibri"/>
            </a:endParaRPr>
          </a:p>
          <a:p>
            <a:pPr marL="321461" indent="-311936">
              <a:spcBef>
                <a:spcPts val="236"/>
              </a:spcBef>
              <a:buClr>
                <a:srgbClr val="C00000"/>
              </a:buClr>
              <a:buFont typeface="Wingdings"/>
              <a:buChar char=""/>
              <a:tabLst>
                <a:tab pos="321461" algn="l"/>
              </a:tabLst>
            </a:pPr>
            <a:r>
              <a:rPr sz="2400" b="1" spc="-8" dirty="0" err="1">
                <a:solidFill>
                  <a:srgbClr val="244060"/>
                </a:solidFill>
                <a:latin typeface="Calibri"/>
                <a:cs typeface="Calibri"/>
              </a:rPr>
              <a:t>Lipodistrofi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279902" y="2399157"/>
            <a:ext cx="4213817" cy="3462628"/>
            <a:chOff x="3483864" y="2055876"/>
            <a:chExt cx="5248910" cy="36576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83864" y="2055876"/>
              <a:ext cx="5248656" cy="3657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43249" y="2214626"/>
              <a:ext cx="4732528" cy="3143250"/>
            </a:xfrm>
            <a:prstGeom prst="rect">
              <a:avLst/>
            </a:prstGeom>
          </p:spPr>
        </p:pic>
      </p:grpSp>
      <p:sp>
        <p:nvSpPr>
          <p:cNvPr id="3" name="Metin kutusu 2">
            <a:extLst>
              <a:ext uri="{FF2B5EF4-FFF2-40B4-BE49-F238E27FC236}">
                <a16:creationId xmlns:a16="http://schemas.microsoft.com/office/drawing/2014/main" id="{D0BCEE69-4676-400D-B600-E1EC091EEBE3}"/>
              </a:ext>
            </a:extLst>
          </p:cNvPr>
          <p:cNvSpPr txBox="1"/>
          <p:nvPr/>
        </p:nvSpPr>
        <p:spPr>
          <a:xfrm>
            <a:off x="3522334" y="1801335"/>
            <a:ext cx="446667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tr-TR" b="1" u="sng" dirty="0">
                <a:solidFill>
                  <a:srgbClr val="FF0000"/>
                </a:solidFill>
              </a:rPr>
              <a:t>Giysi üzerinden asla insülin yapılmamalıdır!!!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47774" y="759016"/>
            <a:ext cx="3864482" cy="8144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90292" y="2160461"/>
            <a:ext cx="5969321" cy="3344057"/>
          </a:xfrm>
          <a:prstGeom prst="rect">
            <a:avLst/>
          </a:prstGeom>
        </p:spPr>
        <p:txBody>
          <a:bodyPr vert="horz" wrap="square" lIns="0" tIns="50483" rIns="0" bIns="0" rtlCol="0">
            <a:spAutoFit/>
          </a:bodyPr>
          <a:lstStyle/>
          <a:p>
            <a:pPr marL="9524">
              <a:spcBef>
                <a:spcPts val="398"/>
              </a:spcBef>
              <a:buClr>
                <a:srgbClr val="C00000"/>
              </a:buClr>
              <a:tabLst>
                <a:tab pos="266217" algn="l"/>
              </a:tabLst>
            </a:pPr>
            <a:r>
              <a:rPr lang="tr-TR" sz="2800" b="1" spc="-8" dirty="0">
                <a:solidFill>
                  <a:schemeClr val="accent1">
                    <a:lumMod val="50000"/>
                  </a:schemeClr>
                </a:solidFill>
              </a:rPr>
              <a:t>1-</a:t>
            </a:r>
            <a:r>
              <a:rPr lang="tr-TR" sz="2800" b="1" dirty="0">
                <a:solidFill>
                  <a:schemeClr val="accent1">
                    <a:lumMod val="50000"/>
                  </a:schemeClr>
                </a:solidFill>
              </a:rPr>
              <a:t>Uygulama</a:t>
            </a:r>
            <a:r>
              <a:rPr lang="tr-TR" sz="2800" b="1" spc="-4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2800" b="1" dirty="0">
                <a:solidFill>
                  <a:schemeClr val="accent1">
                    <a:lumMod val="50000"/>
                  </a:schemeClr>
                </a:solidFill>
              </a:rPr>
              <a:t>ile ilgili</a:t>
            </a:r>
            <a:r>
              <a:rPr lang="tr-TR" sz="2800" b="1" spc="-34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2800" b="1" spc="-15" dirty="0">
                <a:solidFill>
                  <a:schemeClr val="accent1">
                    <a:lumMod val="50000"/>
                  </a:schemeClr>
                </a:solidFill>
              </a:rPr>
              <a:t>nedenler.</a:t>
            </a:r>
            <a:endParaRPr lang="tr-TR" sz="2800" b="1" i="1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marL="266217" indent="-256693">
              <a:spcBef>
                <a:spcPts val="398"/>
              </a:spcBef>
              <a:buClr>
                <a:srgbClr val="C00000"/>
              </a:buClr>
              <a:buFont typeface="Wingdings"/>
              <a:buChar char=""/>
              <a:tabLst>
                <a:tab pos="266217" algn="l"/>
              </a:tabLst>
            </a:pPr>
            <a:r>
              <a:rPr sz="2800" i="1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Aynı</a:t>
            </a:r>
            <a:r>
              <a:rPr sz="2800" i="1" spc="-49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sz="2800" i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bölgeye</a:t>
            </a:r>
            <a:r>
              <a:rPr sz="2800" i="1" spc="-19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sz="2800" i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sık</a:t>
            </a:r>
            <a:r>
              <a:rPr sz="2800" i="1" spc="-23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sz="2800" i="1" spc="-8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enjeksiyon</a:t>
            </a:r>
            <a:endParaRPr sz="2800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marL="266217" indent="-256693">
              <a:spcBef>
                <a:spcPts val="326"/>
              </a:spcBef>
              <a:buClr>
                <a:srgbClr val="C00000"/>
              </a:buClr>
              <a:buFont typeface="Wingdings"/>
              <a:buChar char=""/>
              <a:tabLst>
                <a:tab pos="266217" algn="l"/>
              </a:tabLst>
            </a:pPr>
            <a:r>
              <a:rPr sz="2800" i="1" spc="-8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Yanlış</a:t>
            </a:r>
            <a:r>
              <a:rPr sz="2800" i="1" spc="-49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sz="2800" i="1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enjeksiyon</a:t>
            </a:r>
            <a:r>
              <a:rPr sz="2800" i="1" spc="-45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sz="2800" i="1" spc="-8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tekniği</a:t>
            </a:r>
            <a:endParaRPr lang="tr-TR" sz="2800" i="1" spc="-8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marL="9524">
              <a:spcBef>
                <a:spcPts val="326"/>
              </a:spcBef>
              <a:buClr>
                <a:srgbClr val="C00000"/>
              </a:buClr>
              <a:tabLst>
                <a:tab pos="266217" algn="l"/>
              </a:tabLst>
            </a:pPr>
            <a:endParaRPr sz="2800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marL="9525" marR="3810">
              <a:lnSpc>
                <a:spcPts val="2805"/>
              </a:lnSpc>
              <a:spcBef>
                <a:spcPts val="49"/>
              </a:spcBef>
            </a:pPr>
            <a:r>
              <a:rPr sz="2800" b="1" spc="-8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2-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İnsülinin</a:t>
            </a:r>
            <a:r>
              <a:rPr sz="2800" b="1" spc="-7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yağ</a:t>
            </a:r>
            <a:r>
              <a:rPr sz="2800" b="1" spc="-7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dokusu</a:t>
            </a:r>
            <a:r>
              <a:rPr sz="2800" b="1" spc="-64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sz="2800" b="1" spc="-8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üzerindeki</a:t>
            </a:r>
            <a:r>
              <a:rPr sz="2800" b="1" spc="-49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lipojenik</a:t>
            </a:r>
            <a:r>
              <a:rPr sz="2800" b="1" spc="-53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sz="2800" b="1" spc="-8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etkisi. </a:t>
            </a:r>
            <a:endParaRPr lang="tr-TR" sz="2800" b="1" spc="-8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marL="9525" marR="3810">
              <a:lnSpc>
                <a:spcPts val="2805"/>
              </a:lnSpc>
              <a:spcBef>
                <a:spcPts val="49"/>
              </a:spcBef>
            </a:pPr>
            <a:endParaRPr lang="tr-TR" sz="2800" b="1" spc="-8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marL="9525" marR="3810">
              <a:lnSpc>
                <a:spcPts val="2805"/>
              </a:lnSpc>
              <a:spcBef>
                <a:spcPts val="49"/>
              </a:spcBef>
            </a:pPr>
            <a:r>
              <a:rPr sz="2800" b="1" spc="-8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3-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İnsülin</a:t>
            </a:r>
            <a:r>
              <a:rPr sz="2800" b="1" spc="-34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sz="2800" b="1" spc="-8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antikorları</a:t>
            </a:r>
            <a:endParaRPr sz="2800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5352" y="723254"/>
            <a:ext cx="6857082" cy="636540"/>
          </a:xfrm>
          <a:prstGeom prst="rect">
            <a:avLst/>
          </a:prstGeom>
        </p:spPr>
        <p:txBody>
          <a:bodyPr vert="horz" wrap="square" lIns="0" tIns="43199" rIns="0" bIns="0" rtlCol="0">
            <a:spAutoFit/>
          </a:bodyPr>
          <a:lstStyle/>
          <a:p>
            <a:pPr marL="127331">
              <a:spcBef>
                <a:spcPts val="66"/>
              </a:spcBef>
            </a:pPr>
            <a:r>
              <a:rPr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Lipohipertrofi</a:t>
            </a:r>
            <a:r>
              <a:rPr spc="-59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içine</a:t>
            </a:r>
            <a:r>
              <a:rPr spc="-59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enjeksiyon</a:t>
            </a:r>
            <a:r>
              <a:rPr spc="-7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yapmak</a:t>
            </a:r>
            <a:r>
              <a:rPr spc="-63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</a:t>
            </a:r>
            <a:r>
              <a:rPr spc="-59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7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yaratır</a:t>
            </a:r>
            <a:r>
              <a:rPr spc="-59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pc="-17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mı</a:t>
            </a:r>
            <a:r>
              <a:rPr spc="-17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tr-TR" spc="-17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spc="-17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85081" y="4156366"/>
            <a:ext cx="1210235" cy="121023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90882" y="4156366"/>
            <a:ext cx="1210235" cy="12102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96683" y="4156367"/>
            <a:ext cx="1210235" cy="121023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216369" y="2321645"/>
            <a:ext cx="8969496" cy="759975"/>
          </a:xfrm>
          <a:prstGeom prst="rect">
            <a:avLst/>
          </a:prstGeom>
        </p:spPr>
        <p:txBody>
          <a:bodyPr vert="horz" wrap="square" lIns="0" tIns="8405" rIns="0" bIns="0" rtlCol="0">
            <a:spAutoFit/>
          </a:bodyPr>
          <a:lstStyle/>
          <a:p>
            <a:pPr marL="1610752" marR="3362" indent="-1602767" defTabSz="605135">
              <a:spcBef>
                <a:spcPts val="66"/>
              </a:spcBef>
            </a:pPr>
            <a:r>
              <a:rPr lang="tr-TR" sz="2400" kern="0" dirty="0" err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Lipohipertrofi</a:t>
            </a:r>
            <a:r>
              <a:rPr lang="tr-TR" sz="2400" kern="0" spc="-26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400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içine</a:t>
            </a:r>
            <a:r>
              <a:rPr lang="tr-TR" sz="2400" kern="0" spc="-4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400" kern="0" spc="-7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enjeksiyon</a:t>
            </a:r>
            <a:r>
              <a:rPr lang="tr-TR" sz="2400" kern="0" spc="-3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400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yapılması</a:t>
            </a:r>
            <a:r>
              <a:rPr lang="tr-TR" sz="2400" kern="0" spc="-4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400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dokunun</a:t>
            </a:r>
            <a:r>
              <a:rPr lang="tr-TR" sz="2400" kern="0" spc="-33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400" kern="0" spc="-7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gittikçe</a:t>
            </a:r>
          </a:p>
          <a:p>
            <a:pPr marL="1610752" marR="3362" indent="-1602767" defTabSz="605135">
              <a:spcBef>
                <a:spcPts val="66"/>
              </a:spcBef>
            </a:pPr>
            <a:r>
              <a:rPr lang="tr-TR" sz="2400" kern="0" spc="-3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400" kern="0" spc="-7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büyümesine </a:t>
            </a:r>
            <a:r>
              <a:rPr lang="tr-TR" sz="2400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neden</a:t>
            </a:r>
            <a:r>
              <a:rPr lang="tr-TR" sz="2400" kern="0" spc="-23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400" kern="0" spc="-7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olur.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55796" y="1382268"/>
            <a:ext cx="5476399" cy="3766185"/>
            <a:chOff x="1056132" y="1056142"/>
            <a:chExt cx="7301865" cy="50215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132" y="1056142"/>
              <a:ext cx="7301483" cy="502155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4412" y="1214373"/>
              <a:ext cx="6786626" cy="4507230"/>
            </a:xfrm>
            <a:prstGeom prst="rect">
              <a:avLst/>
            </a:prstGeom>
          </p:spPr>
        </p:pic>
      </p:grpSp>
      <p:pic>
        <p:nvPicPr>
          <p:cNvPr id="5" name="Resim 4">
            <a:extLst>
              <a:ext uri="{FF2B5EF4-FFF2-40B4-BE49-F238E27FC236}">
                <a16:creationId xmlns:a16="http://schemas.microsoft.com/office/drawing/2014/main" id="{0066CDB0-6465-4ABC-B22C-55114BFDA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254" y="932690"/>
            <a:ext cx="2609314" cy="2847079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A8DDB9AE-EA8A-41D0-A51F-2D4F985D438B}"/>
              </a:ext>
            </a:extLst>
          </p:cNvPr>
          <p:cNvSpPr txBox="1"/>
          <p:nvPr/>
        </p:nvSpPr>
        <p:spPr>
          <a:xfrm>
            <a:off x="7303312" y="5532441"/>
            <a:ext cx="232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>
                <a:solidFill>
                  <a:srgbClr val="C00000"/>
                </a:solidFill>
              </a:rPr>
              <a:t>Lipohipertrofi</a:t>
            </a:r>
            <a:r>
              <a:rPr lang="tr-TR" b="1" dirty="0">
                <a:solidFill>
                  <a:srgbClr val="C00000"/>
                </a:solidFill>
              </a:rPr>
              <a:t> (yumru)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88D0EDAA-F727-4B29-B3A9-88E596718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074" y="3974872"/>
            <a:ext cx="3133616" cy="23471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BE13F5-72B7-4DDA-A7B6-02D949AB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045" y="448734"/>
            <a:ext cx="7886700" cy="990600"/>
          </a:xfrm>
        </p:spPr>
        <p:txBody>
          <a:bodyPr>
            <a:normAutofit fontScale="90000"/>
          </a:bodyPr>
          <a:lstStyle/>
          <a:p>
            <a:br>
              <a:rPr lang="tr-TR" b="1" i="1" kern="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Noto Sans CJK SC Regular"/>
                <a:cs typeface="FreeSans"/>
              </a:rPr>
            </a:br>
            <a:br>
              <a:rPr lang="tr-TR" b="1" i="1" kern="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Noto Sans CJK SC Regular"/>
                <a:cs typeface="FreeSans"/>
              </a:rPr>
            </a:br>
            <a:br>
              <a:rPr lang="tr-TR" b="1" i="1" kern="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Noto Sans CJK SC Regular"/>
                <a:cs typeface="FreeSans"/>
              </a:rPr>
            </a:br>
            <a:r>
              <a:rPr lang="tr-TR" b="1" i="1" kern="1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Noto Sans CJK SC Regular"/>
                <a:cs typeface="FreeSans"/>
              </a:rPr>
              <a:t>İNSÜLİN TEDAVİSİ UYGULAYAN DİYABETLİLER NELERİ BİLMELİ?</a:t>
            </a:r>
            <a:br>
              <a:rPr lang="tr-TR" b="1" i="1" kern="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Noto Sans CJK SC Regular"/>
                <a:cs typeface="FreeSans"/>
              </a:rPr>
            </a:br>
            <a:br>
              <a:rPr lang="tr-TR" b="1" i="1" kern="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Noto Sans CJK SC Regular"/>
                <a:cs typeface="FreeSans"/>
              </a:rPr>
            </a:br>
            <a:br>
              <a:rPr lang="tr-TR" b="1" i="1" kern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Noto Sans CJK SC Regular"/>
                <a:cs typeface="FreeSans"/>
              </a:rPr>
            </a:br>
            <a:endParaRPr lang="tr-T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C607B0A-38CD-427E-B932-DE250B360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lnSpc>
                <a:spcPct val="115000"/>
              </a:lnSpc>
              <a:spcAft>
                <a:spcPts val="844"/>
              </a:spcAft>
              <a:buFont typeface="Wingdings" panose="05000000000000000000" pitchFamily="2" charset="2"/>
              <a:buChar char="Ø"/>
            </a:pPr>
            <a:r>
              <a:rPr lang="tr-TR" sz="4650" kern="150" dirty="0">
                <a:solidFill>
                  <a:srgbClr val="002060"/>
                </a:solidFill>
                <a:ea typeface="OpenSymbol"/>
                <a:cs typeface="FreeSans"/>
              </a:rPr>
              <a:t>İnsülinlerin çeşitleri ve etki süreleri nelerdir?</a:t>
            </a:r>
            <a:endParaRPr lang="tr-TR" sz="4650" kern="150" dirty="0">
              <a:solidFill>
                <a:srgbClr val="002060"/>
              </a:solidFill>
              <a:ea typeface="OpenSymbol"/>
              <a:cs typeface="OpenSymbol"/>
            </a:endParaRPr>
          </a:p>
          <a:p>
            <a:pPr>
              <a:lnSpc>
                <a:spcPct val="115000"/>
              </a:lnSpc>
              <a:spcAft>
                <a:spcPts val="844"/>
              </a:spcAft>
              <a:buFont typeface="Wingdings" panose="05000000000000000000" pitchFamily="2" charset="2"/>
              <a:buChar char="Ø"/>
            </a:pPr>
            <a:r>
              <a:rPr lang="tr-TR" sz="4650" kern="150" dirty="0">
                <a:solidFill>
                  <a:srgbClr val="002060"/>
                </a:solidFill>
                <a:ea typeface="OpenSymbol"/>
                <a:cs typeface="FreeSans"/>
              </a:rPr>
              <a:t>İnsülin ihtiyacını etkileyen faktörler nelerdir?</a:t>
            </a:r>
          </a:p>
          <a:p>
            <a:pPr>
              <a:lnSpc>
                <a:spcPct val="115000"/>
              </a:lnSpc>
              <a:spcAft>
                <a:spcPts val="844"/>
              </a:spcAft>
              <a:buFont typeface="Wingdings" panose="05000000000000000000" pitchFamily="2" charset="2"/>
              <a:buChar char="Ø"/>
            </a:pPr>
            <a:r>
              <a:rPr lang="tr-TR" sz="4650" kern="150" dirty="0">
                <a:solidFill>
                  <a:srgbClr val="002060"/>
                </a:solidFill>
                <a:ea typeface="OpenSymbol"/>
                <a:cs typeface="FreeSans"/>
              </a:rPr>
              <a:t>İnsülin satın alırken nelere dikkat edilmeli?</a:t>
            </a:r>
            <a:endParaRPr lang="tr-TR" sz="4650" kern="150" dirty="0">
              <a:solidFill>
                <a:srgbClr val="002060"/>
              </a:solidFill>
              <a:ea typeface="OpenSymbol"/>
              <a:cs typeface="OpenSymbol"/>
            </a:endParaRPr>
          </a:p>
          <a:p>
            <a:pPr>
              <a:lnSpc>
                <a:spcPct val="115000"/>
              </a:lnSpc>
              <a:spcAft>
                <a:spcPts val="844"/>
              </a:spcAft>
              <a:buFont typeface="Wingdings" panose="05000000000000000000" pitchFamily="2" charset="2"/>
              <a:buChar char="Ø"/>
            </a:pPr>
            <a:r>
              <a:rPr lang="tr-TR" sz="4650" kern="150" dirty="0">
                <a:solidFill>
                  <a:srgbClr val="002060"/>
                </a:solidFill>
                <a:ea typeface="OpenSymbol"/>
                <a:cs typeface="FreeSans"/>
              </a:rPr>
              <a:t>İnsülin saklama koşullarında nelere dikkat edilmeli?</a:t>
            </a:r>
            <a:endParaRPr lang="tr-TR" sz="4650" kern="150" dirty="0">
              <a:solidFill>
                <a:srgbClr val="002060"/>
              </a:solidFill>
              <a:ea typeface="OpenSymbol"/>
              <a:cs typeface="OpenSymbol"/>
            </a:endParaRPr>
          </a:p>
          <a:p>
            <a:pPr>
              <a:lnSpc>
                <a:spcPct val="115000"/>
              </a:lnSpc>
              <a:spcAft>
                <a:spcPts val="844"/>
              </a:spcAft>
              <a:buFont typeface="Wingdings" panose="05000000000000000000" pitchFamily="2" charset="2"/>
              <a:buChar char="Ø"/>
            </a:pPr>
            <a:r>
              <a:rPr lang="tr-TR" sz="4650" kern="150" dirty="0">
                <a:solidFill>
                  <a:srgbClr val="002060"/>
                </a:solidFill>
                <a:ea typeface="OpenSymbol"/>
                <a:cs typeface="FreeSans"/>
              </a:rPr>
              <a:t>Doğru ve etkili insülin uygulaması nasıl olur?</a:t>
            </a:r>
          </a:p>
          <a:p>
            <a:pPr>
              <a:lnSpc>
                <a:spcPct val="115000"/>
              </a:lnSpc>
              <a:spcAft>
                <a:spcPts val="844"/>
              </a:spcAft>
              <a:buFont typeface="Wingdings" panose="05000000000000000000" pitchFamily="2" charset="2"/>
              <a:buChar char="Ø"/>
            </a:pPr>
            <a:r>
              <a:rPr lang="tr-TR" sz="4650" kern="150" dirty="0">
                <a:solidFill>
                  <a:srgbClr val="002060"/>
                </a:solidFill>
                <a:ea typeface="OpenSymbol"/>
                <a:cs typeface="FreeSans"/>
              </a:rPr>
              <a:t>Ağrılı insülin enjeksiyonu nasıl önlenir?</a:t>
            </a:r>
            <a:endParaRPr lang="tr-TR" sz="4650" kern="150" dirty="0">
              <a:solidFill>
                <a:srgbClr val="002060"/>
              </a:solidFill>
              <a:ea typeface="OpenSymbol"/>
              <a:cs typeface="OpenSymbol"/>
            </a:endParaRPr>
          </a:p>
          <a:p>
            <a:pPr>
              <a:lnSpc>
                <a:spcPct val="115000"/>
              </a:lnSpc>
              <a:spcAft>
                <a:spcPts val="844"/>
              </a:spcAft>
              <a:buFont typeface="Wingdings" panose="05000000000000000000" pitchFamily="2" charset="2"/>
              <a:buChar char="Ø"/>
            </a:pPr>
            <a:r>
              <a:rPr lang="tr-TR" sz="4650" kern="150" dirty="0">
                <a:solidFill>
                  <a:srgbClr val="002060"/>
                </a:solidFill>
                <a:ea typeface="OpenSymbol"/>
                <a:cs typeface="FreeSans"/>
              </a:rPr>
              <a:t>Kan şekeri değerlerine göre insülin tedavi doz değişikliği nasıl yapılır?</a:t>
            </a:r>
            <a:endParaRPr lang="tr-TR" sz="4650" kern="150" dirty="0">
              <a:solidFill>
                <a:srgbClr val="002060"/>
              </a:solidFill>
              <a:ea typeface="OpenSymbol"/>
              <a:cs typeface="OpenSymbol"/>
            </a:endParaRPr>
          </a:p>
          <a:p>
            <a:pPr>
              <a:lnSpc>
                <a:spcPct val="115000"/>
              </a:lnSpc>
              <a:spcAft>
                <a:spcPts val="844"/>
              </a:spcAft>
              <a:buFont typeface="Wingdings" panose="05000000000000000000" pitchFamily="2" charset="2"/>
              <a:buChar char="Ø"/>
            </a:pPr>
            <a:r>
              <a:rPr lang="tr-TR" sz="4650" kern="150" dirty="0">
                <a:solidFill>
                  <a:srgbClr val="002060"/>
                </a:solidFill>
                <a:ea typeface="OpenSymbol"/>
                <a:cs typeface="FreeSans"/>
              </a:rPr>
              <a:t>İnsülin iğne uçları ve kalemleri nasıl imha edilmeli?</a:t>
            </a:r>
            <a:endParaRPr lang="tr-TR" sz="4650" kern="150" dirty="0">
              <a:solidFill>
                <a:srgbClr val="002060"/>
              </a:solidFill>
              <a:ea typeface="OpenSymbol"/>
              <a:cs typeface="OpenSymbol"/>
            </a:endParaRPr>
          </a:p>
          <a:p>
            <a:endParaRPr lang="tr-T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702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66D6BF4-F553-4540-A50A-7456537B6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3473" y="1141964"/>
            <a:ext cx="5805055" cy="541123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64395" y="807683"/>
            <a:ext cx="4336557" cy="3178683"/>
            <a:chOff x="1912610" y="1412747"/>
            <a:chExt cx="5782075" cy="423824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12610" y="1412747"/>
              <a:ext cx="5782075" cy="42382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 rotWithShape="1">
            <a:blip r:embed="rId3" cstate="print"/>
            <a:srcRect b="28548"/>
            <a:stretch/>
          </p:blipFill>
          <p:spPr>
            <a:xfrm>
              <a:off x="2170047" y="1412747"/>
              <a:ext cx="5267198" cy="2659713"/>
            </a:xfrm>
            <a:prstGeom prst="rect">
              <a:avLst/>
            </a:prstGeom>
          </p:spPr>
        </p:pic>
      </p:grpSp>
      <p:pic>
        <p:nvPicPr>
          <p:cNvPr id="8" name="Resim 7">
            <a:extLst>
              <a:ext uri="{FF2B5EF4-FFF2-40B4-BE49-F238E27FC236}">
                <a16:creationId xmlns:a16="http://schemas.microsoft.com/office/drawing/2014/main" id="{2FB22A68-3089-4A68-B948-54A39FAAF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960" y="3283598"/>
            <a:ext cx="2548349" cy="2926334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6FC899AB-61CA-4D19-8327-6702FD6D4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126" y="3130390"/>
            <a:ext cx="3853006" cy="2895851"/>
          </a:xfrm>
          <a:prstGeom prst="rect">
            <a:avLst/>
          </a:prstGeom>
        </p:spPr>
      </p:pic>
      <p:sp>
        <p:nvSpPr>
          <p:cNvPr id="16" name="Metin kutusu 15">
            <a:extLst>
              <a:ext uri="{FF2B5EF4-FFF2-40B4-BE49-F238E27FC236}">
                <a16:creationId xmlns:a16="http://schemas.microsoft.com/office/drawing/2014/main" id="{7020943B-2F3A-4297-8C0A-5666D07A552D}"/>
              </a:ext>
            </a:extLst>
          </p:cNvPr>
          <p:cNvSpPr txBox="1"/>
          <p:nvPr/>
        </p:nvSpPr>
        <p:spPr>
          <a:xfrm>
            <a:off x="8114629" y="2554762"/>
            <a:ext cx="193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>
                <a:solidFill>
                  <a:srgbClr val="C00000"/>
                </a:solidFill>
              </a:rPr>
              <a:t>Lipoatrofi</a:t>
            </a:r>
            <a:r>
              <a:rPr lang="tr-TR" b="1" dirty="0">
                <a:solidFill>
                  <a:srgbClr val="C00000"/>
                </a:solidFill>
              </a:rPr>
              <a:t> (çökme)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82800" y="1163518"/>
            <a:ext cx="7972034" cy="443503"/>
          </a:xfrm>
          <a:prstGeom prst="rect">
            <a:avLst/>
          </a:prstGeom>
        </p:spPr>
        <p:txBody>
          <a:bodyPr vert="horz" wrap="square" lIns="0" tIns="73454" rIns="0" bIns="0" rtlCol="0">
            <a:spAutoFit/>
          </a:bodyPr>
          <a:lstStyle/>
          <a:p>
            <a:pPr marL="174397">
              <a:spcBef>
                <a:spcPts val="66"/>
              </a:spcBef>
            </a:pPr>
            <a:r>
              <a:rPr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Lipohipertrofi</a:t>
            </a:r>
            <a:r>
              <a:rPr sz="2400" spc="-76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</a:t>
            </a:r>
            <a:r>
              <a:rPr sz="2400" spc="-56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şekeri</a:t>
            </a:r>
            <a:r>
              <a:rPr sz="2400" spc="-59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400" spc="-7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kontrolünü</a:t>
            </a:r>
            <a:r>
              <a:rPr sz="2400" spc="-8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etkiler</a:t>
            </a:r>
            <a:r>
              <a:rPr sz="2400" spc="-59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400" spc="-17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38426" y="2249190"/>
            <a:ext cx="8584042" cy="37552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wrap="square" lIns="0" tIns="7985" rIns="0" bIns="0" rtlCol="0">
            <a:spAutoFit/>
          </a:bodyPr>
          <a:lstStyle/>
          <a:p>
            <a:pPr marL="8405" defTabSz="605135">
              <a:spcBef>
                <a:spcPts val="63"/>
              </a:spcBef>
            </a:pPr>
            <a:endParaRPr lang="tr-TR" sz="2400" b="1" i="1" kern="0" spc="-7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8405" defTabSz="605135">
              <a:spcBef>
                <a:spcPts val="63"/>
              </a:spcBef>
            </a:pPr>
            <a:r>
              <a:rPr sz="2400" b="1" i="1" kern="0" spc="-7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Lip</a:t>
            </a:r>
            <a:r>
              <a:rPr lang="tr-TR" sz="2400" b="1" i="1" kern="0" spc="-7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</a:t>
            </a:r>
            <a:r>
              <a:rPr sz="2400" b="1" i="1" kern="0" spc="-7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hipertrofi</a:t>
            </a:r>
            <a:r>
              <a:rPr sz="2400" b="1" i="1" kern="0" spc="-4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2400" b="1" i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içine</a:t>
            </a:r>
            <a:r>
              <a:rPr sz="2400" b="1" i="1" kern="0" spc="-33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2400" b="1" i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enjekte</a:t>
            </a:r>
            <a:r>
              <a:rPr sz="2400" b="1" i="1" kern="0" spc="-4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2400" b="1" i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edilen</a:t>
            </a:r>
            <a:r>
              <a:rPr sz="2400" b="1" i="1" kern="0" spc="-3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2400" b="1" i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insülin</a:t>
            </a:r>
            <a:r>
              <a:rPr sz="2400" b="1" i="1" kern="0" spc="-3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2400" b="1" i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beklenen</a:t>
            </a:r>
            <a:r>
              <a:rPr sz="2400" b="1" i="1" kern="0" spc="-3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2400" b="1" i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şekilde</a:t>
            </a:r>
            <a:r>
              <a:rPr sz="2400" b="1" i="1" kern="0" spc="-3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2400" b="1" i="1" kern="0" spc="-7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emilmez</a:t>
            </a:r>
            <a:r>
              <a:rPr sz="2400" kern="0" spc="-7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endParaRPr sz="2400" kern="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8405" defTabSz="605135">
              <a:spcBef>
                <a:spcPts val="1589"/>
              </a:spcBef>
            </a:pPr>
            <a:r>
              <a:rPr sz="2400" kern="0" spc="-7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Lipohipertrofi</a:t>
            </a:r>
            <a:r>
              <a:rPr sz="2400" kern="0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içine</a:t>
            </a:r>
            <a:r>
              <a:rPr sz="2400" kern="0" spc="-3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enjeksiyon:</a:t>
            </a:r>
            <a:endParaRPr sz="2400" kern="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197509" indent="-189105" defTabSz="605135">
              <a:spcBef>
                <a:spcPts val="1589"/>
              </a:spcBef>
              <a:buClr>
                <a:srgbClr val="E46C0A"/>
              </a:buClr>
              <a:buFont typeface="Arial MT"/>
              <a:buChar char="•"/>
              <a:tabLst>
                <a:tab pos="197509" algn="l"/>
              </a:tabLst>
            </a:pPr>
            <a:r>
              <a:rPr sz="2400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Kan</a:t>
            </a:r>
            <a:r>
              <a:rPr sz="2400" kern="0" spc="-63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şekeri</a:t>
            </a:r>
            <a:r>
              <a:rPr sz="2400" kern="0" spc="-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dalgalanmalarına</a:t>
            </a:r>
            <a:endParaRPr sz="2400" kern="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197089" indent="-188684" defTabSz="605135">
              <a:buClr>
                <a:srgbClr val="E46C0A"/>
              </a:buClr>
              <a:buFont typeface="Arial MT"/>
              <a:buChar char="•"/>
              <a:tabLst>
                <a:tab pos="197089" algn="l"/>
              </a:tabLst>
            </a:pPr>
            <a:r>
              <a:rPr sz="2400" kern="0" spc="-7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Hipoglisemilere</a:t>
            </a:r>
            <a:endParaRPr sz="2400" kern="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197089" indent="-188684" defTabSz="605135">
              <a:buClr>
                <a:srgbClr val="E46C0A"/>
              </a:buClr>
              <a:buFont typeface="Arial MT"/>
              <a:buChar char="•"/>
              <a:tabLst>
                <a:tab pos="197089" algn="l"/>
              </a:tabLst>
            </a:pPr>
            <a:r>
              <a:rPr sz="2400" kern="0" spc="-7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Hiperglisemilere</a:t>
            </a:r>
            <a:endParaRPr sz="2400" kern="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197089" indent="-188684" defTabSz="605135">
              <a:buClr>
                <a:srgbClr val="E46C0A"/>
              </a:buClr>
              <a:buFont typeface="Arial MT"/>
              <a:buChar char="•"/>
              <a:tabLst>
                <a:tab pos="197089" algn="l"/>
              </a:tabLst>
            </a:pPr>
            <a:r>
              <a:rPr sz="2400" kern="0" spc="-1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Yüksek</a:t>
            </a:r>
            <a:r>
              <a:rPr sz="2400" kern="0" spc="-3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doz</a:t>
            </a:r>
            <a:r>
              <a:rPr sz="2400" kern="0" spc="-47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insülin</a:t>
            </a:r>
            <a:r>
              <a:rPr sz="2400" kern="0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kullanımına</a:t>
            </a:r>
            <a:endParaRPr sz="2400" kern="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197089" indent="-188684" defTabSz="605135">
              <a:buClr>
                <a:srgbClr val="E46C0A"/>
              </a:buClr>
              <a:buFont typeface="Arial MT"/>
              <a:buChar char="•"/>
              <a:tabLst>
                <a:tab pos="197089" algn="l"/>
              </a:tabLst>
            </a:pPr>
            <a:r>
              <a:rPr sz="2400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Kilo</a:t>
            </a:r>
            <a:r>
              <a:rPr sz="2400" kern="0" spc="-23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kern="0" spc="-1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kontolünün</a:t>
            </a:r>
            <a:r>
              <a:rPr sz="2400" kern="0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zorlaşmasına </a:t>
            </a:r>
            <a:r>
              <a:rPr sz="2400" kern="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neden</a:t>
            </a:r>
            <a:r>
              <a:rPr sz="2400" kern="0" spc="-17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kern="0" spc="-7" dirty="0" err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olur</a:t>
            </a:r>
            <a:r>
              <a:rPr sz="2400" kern="0" spc="-7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endParaRPr lang="tr-TR" sz="2400" kern="0" spc="-7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197089" indent="-188684" defTabSz="605135">
              <a:buClr>
                <a:srgbClr val="E46C0A"/>
              </a:buClr>
              <a:buFont typeface="Arial MT"/>
              <a:buChar char="•"/>
              <a:tabLst>
                <a:tab pos="197089" algn="l"/>
              </a:tabLst>
            </a:pPr>
            <a:endParaRPr sz="2400" kern="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8784" y="1316736"/>
            <a:ext cx="5654421" cy="3634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70668" y="2473739"/>
            <a:ext cx="3263637" cy="26415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0" tIns="10001" rIns="0" bIns="0" rtlCol="0">
            <a:spAutoFit/>
          </a:bodyPr>
          <a:lstStyle/>
          <a:p>
            <a:pPr marL="266217" indent="-256693">
              <a:spcBef>
                <a:spcPts val="79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Rotasyon</a:t>
            </a:r>
            <a:endParaRPr sz="1950" dirty="0">
              <a:latin typeface="Calibri"/>
              <a:cs typeface="Calibri"/>
            </a:endParaRPr>
          </a:p>
          <a:p>
            <a:pPr>
              <a:spcBef>
                <a:spcPts val="896"/>
              </a:spcBef>
              <a:buClr>
                <a:srgbClr val="C00000"/>
              </a:buClr>
              <a:buFont typeface="Wingdings"/>
              <a:buChar char=""/>
            </a:pPr>
            <a:endParaRPr sz="1950" dirty="0">
              <a:latin typeface="Calibri"/>
              <a:cs typeface="Calibri"/>
            </a:endParaRPr>
          </a:p>
          <a:p>
            <a:pPr marL="266217" indent="-256693"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İğneleri</a:t>
            </a:r>
            <a:r>
              <a:rPr sz="195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bir</a:t>
            </a:r>
            <a:r>
              <a:rPr sz="195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15" dirty="0">
                <a:solidFill>
                  <a:srgbClr val="244060"/>
                </a:solidFill>
                <a:latin typeface="Calibri"/>
                <a:cs typeface="Calibri"/>
              </a:rPr>
              <a:t>defa</a:t>
            </a:r>
            <a:endParaRPr sz="1950" dirty="0">
              <a:latin typeface="Calibri"/>
              <a:cs typeface="Calibri"/>
            </a:endParaRPr>
          </a:p>
          <a:p>
            <a:pPr marL="266693"/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kullanmak</a:t>
            </a:r>
            <a:endParaRPr sz="1950" dirty="0">
              <a:latin typeface="Calibri"/>
              <a:cs typeface="Calibri"/>
            </a:endParaRPr>
          </a:p>
          <a:p>
            <a:pPr>
              <a:spcBef>
                <a:spcPts val="896"/>
              </a:spcBef>
            </a:pPr>
            <a:endParaRPr sz="1950" dirty="0">
              <a:latin typeface="Calibri"/>
              <a:cs typeface="Calibri"/>
            </a:endParaRPr>
          </a:p>
          <a:p>
            <a:pPr marL="266217" indent="-256693"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1950" b="1" spc="-38" dirty="0">
                <a:solidFill>
                  <a:srgbClr val="244060"/>
                </a:solidFill>
                <a:latin typeface="Calibri"/>
                <a:cs typeface="Calibri"/>
              </a:rPr>
              <a:t>Yara</a:t>
            </a:r>
            <a:r>
              <a:rPr sz="1950" b="1" spc="-6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izlerinin</a:t>
            </a:r>
            <a:endParaRPr sz="1950" dirty="0">
              <a:latin typeface="Calibri"/>
              <a:cs typeface="Calibri"/>
            </a:endParaRPr>
          </a:p>
          <a:p>
            <a:pPr marL="266693"/>
            <a:r>
              <a:rPr lang="tr-TR" sz="1950" b="1" spc="-8" dirty="0">
                <a:solidFill>
                  <a:srgbClr val="244060"/>
                </a:solidFill>
                <a:latin typeface="Calibri"/>
                <a:cs typeface="Calibri"/>
              </a:rPr>
              <a:t>Ü</a:t>
            </a:r>
            <a:r>
              <a:rPr sz="1950" b="1" spc="-8" dirty="0" err="1">
                <a:solidFill>
                  <a:srgbClr val="244060"/>
                </a:solidFill>
                <a:latin typeface="Calibri"/>
                <a:cs typeface="Calibri"/>
              </a:rPr>
              <a:t>zerine</a:t>
            </a:r>
            <a:r>
              <a:rPr lang="tr-TR" sz="1950" b="1" spc="-8" dirty="0">
                <a:solidFill>
                  <a:srgbClr val="244060"/>
                </a:solidFill>
                <a:latin typeface="Calibri"/>
                <a:cs typeface="Calibri"/>
              </a:rPr>
              <a:t> veya </a:t>
            </a:r>
            <a:r>
              <a:rPr sz="1950" b="1" spc="-8" dirty="0" err="1">
                <a:solidFill>
                  <a:srgbClr val="244060"/>
                </a:solidFill>
                <a:latin typeface="Calibri"/>
                <a:cs typeface="Calibri"/>
              </a:rPr>
              <a:t>yakınına</a:t>
            </a:r>
            <a:endParaRPr sz="1950" dirty="0">
              <a:latin typeface="Calibri"/>
              <a:cs typeface="Calibri"/>
            </a:endParaRPr>
          </a:p>
          <a:p>
            <a:pPr marL="266693"/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enjeksiyon</a:t>
            </a:r>
            <a:r>
              <a:rPr sz="1950" b="1" spc="-109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yapmamak.</a:t>
            </a:r>
            <a:endParaRPr sz="195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30854" y="2024257"/>
            <a:ext cx="3494246" cy="3573304"/>
            <a:chOff x="4485132" y="1556003"/>
            <a:chExt cx="4658995" cy="47644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5132" y="1556003"/>
              <a:ext cx="4658868" cy="47640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43501" y="1714499"/>
              <a:ext cx="4245483" cy="42485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0300" y="2438400"/>
            <a:ext cx="1719326" cy="12890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16425" y="2438400"/>
            <a:ext cx="1693926" cy="1270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56350" y="2438401"/>
            <a:ext cx="1630426" cy="12223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29600" y="2438400"/>
            <a:ext cx="1600200" cy="120015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763419" y="3833241"/>
            <a:ext cx="1125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 MT"/>
                <a:cs typeface="Arial MT"/>
              </a:rPr>
              <a:t>1.</a:t>
            </a:r>
            <a:r>
              <a:rPr spc="-10" dirty="0">
                <a:latin typeface="Arial MT"/>
                <a:cs typeface="Arial MT"/>
              </a:rPr>
              <a:t> kullanım</a:t>
            </a:r>
            <a:endParaRPr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08399" y="3819525"/>
            <a:ext cx="2997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84045" algn="l"/>
              </a:tabLst>
            </a:pPr>
            <a:r>
              <a:rPr dirty="0">
                <a:latin typeface="Arial MT"/>
                <a:cs typeface="Arial MT"/>
              </a:rPr>
              <a:t>2.</a:t>
            </a:r>
            <a:r>
              <a:rPr spc="-10" dirty="0">
                <a:latin typeface="Arial MT"/>
                <a:cs typeface="Arial MT"/>
              </a:rPr>
              <a:t> kullanım</a:t>
            </a:r>
            <a:r>
              <a:rPr dirty="0">
                <a:latin typeface="Arial MT"/>
                <a:cs typeface="Arial MT"/>
              </a:rPr>
              <a:t>	3.</a:t>
            </a:r>
            <a:r>
              <a:rPr spc="-10" dirty="0">
                <a:latin typeface="Arial MT"/>
                <a:cs typeface="Arial MT"/>
              </a:rPr>
              <a:t> kullanım</a:t>
            </a:r>
            <a:endParaRPr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54009" y="3761613"/>
            <a:ext cx="1125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 MT"/>
                <a:cs typeface="Arial MT"/>
              </a:rPr>
              <a:t>4.</a:t>
            </a:r>
            <a:r>
              <a:rPr spc="-10" dirty="0">
                <a:latin typeface="Arial MT"/>
                <a:cs typeface="Arial MT"/>
              </a:rPr>
              <a:t> kullanım</a:t>
            </a:r>
            <a:endParaRPr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67968" rIns="0" bIns="0" rtlCol="0" anchor="ctr">
            <a:spAutoFit/>
          </a:bodyPr>
          <a:lstStyle/>
          <a:p>
            <a:pPr marL="62484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0000"/>
                </a:solidFill>
              </a:rPr>
              <a:t>İnsülin</a:t>
            </a:r>
            <a:r>
              <a:rPr sz="2800" b="1" spc="-55" dirty="0">
                <a:solidFill>
                  <a:srgbClr val="FF0000"/>
                </a:solidFill>
              </a:rPr>
              <a:t> </a:t>
            </a:r>
            <a:r>
              <a:rPr sz="2800" b="1" dirty="0">
                <a:solidFill>
                  <a:srgbClr val="FF0000"/>
                </a:solidFill>
              </a:rPr>
              <a:t>enjektörleri</a:t>
            </a:r>
            <a:r>
              <a:rPr sz="2800" b="1" spc="-65" dirty="0">
                <a:solidFill>
                  <a:srgbClr val="FF0000"/>
                </a:solidFill>
              </a:rPr>
              <a:t> </a:t>
            </a:r>
            <a:r>
              <a:rPr sz="2800" b="1" dirty="0">
                <a:solidFill>
                  <a:srgbClr val="FF0000"/>
                </a:solidFill>
              </a:rPr>
              <a:t>ve</a:t>
            </a:r>
            <a:r>
              <a:rPr sz="2800" b="1" spc="-65" dirty="0">
                <a:solidFill>
                  <a:srgbClr val="FF0000"/>
                </a:solidFill>
              </a:rPr>
              <a:t> </a:t>
            </a:r>
            <a:r>
              <a:rPr sz="2800" b="1" dirty="0">
                <a:solidFill>
                  <a:srgbClr val="FF0000"/>
                </a:solidFill>
              </a:rPr>
              <a:t>iğne</a:t>
            </a:r>
            <a:r>
              <a:rPr sz="2800" b="1" spc="-60" dirty="0">
                <a:solidFill>
                  <a:srgbClr val="FF0000"/>
                </a:solidFill>
              </a:rPr>
              <a:t> </a:t>
            </a:r>
            <a:r>
              <a:rPr sz="2800" b="1" dirty="0">
                <a:solidFill>
                  <a:srgbClr val="FF0000"/>
                </a:solidFill>
              </a:rPr>
              <a:t>uçları</a:t>
            </a:r>
            <a:r>
              <a:rPr sz="2800" b="1" spc="-65" dirty="0">
                <a:solidFill>
                  <a:srgbClr val="FF0000"/>
                </a:solidFill>
              </a:rPr>
              <a:t> </a:t>
            </a:r>
            <a:r>
              <a:rPr sz="2800" b="1" dirty="0">
                <a:solidFill>
                  <a:srgbClr val="FF0000"/>
                </a:solidFill>
              </a:rPr>
              <a:t>tek</a:t>
            </a:r>
            <a:r>
              <a:rPr sz="2800" b="1" spc="-70" dirty="0">
                <a:solidFill>
                  <a:srgbClr val="FF0000"/>
                </a:solidFill>
              </a:rPr>
              <a:t> </a:t>
            </a:r>
            <a:r>
              <a:rPr sz="2800" b="1" spc="-10" dirty="0">
                <a:solidFill>
                  <a:srgbClr val="FF0000"/>
                </a:solidFill>
              </a:rPr>
              <a:t>kullanımlıktır!!!</a:t>
            </a:r>
            <a:endParaRPr sz="2800" b="1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81915">
              <a:lnSpc>
                <a:spcPts val="1435"/>
              </a:lnSpc>
            </a:pPr>
            <a:fld id="{81D60167-4931-47E6-BA6A-407CBD079E47}" type="slidenum">
              <a:rPr lang="tr-TR" spc="-50"/>
              <a:pPr marL="81915">
                <a:lnSpc>
                  <a:spcPts val="1435"/>
                </a:lnSpc>
              </a:pPr>
              <a:t>44</a:t>
            </a:fld>
            <a:endParaRPr spc="-25" dirty="0"/>
          </a:p>
        </p:txBody>
      </p:sp>
      <p:sp>
        <p:nvSpPr>
          <p:cNvPr id="10" name="object 10"/>
          <p:cNvSpPr txBox="1"/>
          <p:nvPr/>
        </p:nvSpPr>
        <p:spPr>
          <a:xfrm>
            <a:off x="3561970" y="4383988"/>
            <a:ext cx="5217795" cy="85725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393825" marR="5080" indent="-1381125">
              <a:lnSpc>
                <a:spcPts val="3190"/>
              </a:lnSpc>
              <a:spcBef>
                <a:spcPts val="345"/>
              </a:spcBef>
            </a:pP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Her</a:t>
            </a:r>
            <a:r>
              <a:rPr sz="2800" b="1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enjeksiyon</a:t>
            </a:r>
            <a:r>
              <a:rPr sz="2800" b="1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sonrasında</a:t>
            </a:r>
            <a:r>
              <a:rPr sz="2800" b="1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iğne</a:t>
            </a:r>
            <a:r>
              <a:rPr sz="2800" b="1" spc="-10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FF0000"/>
                </a:solidFill>
                <a:latin typeface="Calibri"/>
                <a:cs typeface="Calibri"/>
              </a:rPr>
              <a:t>ucu 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değiştirilmelidir!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26579" y="1374269"/>
            <a:ext cx="2596991" cy="294323"/>
            <a:chOff x="2746100" y="689355"/>
            <a:chExt cx="3462654" cy="3924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6100" y="871727"/>
              <a:ext cx="3450618" cy="1828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09315" y="689355"/>
              <a:ext cx="3298825" cy="392176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444591" y="2296468"/>
            <a:ext cx="2972887" cy="3621405"/>
            <a:chOff x="2770617" y="1556003"/>
            <a:chExt cx="3729354" cy="482854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70617" y="1556003"/>
              <a:ext cx="3729257" cy="48280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8873" y="1714449"/>
              <a:ext cx="3214751" cy="4313047"/>
            </a:xfrm>
            <a:prstGeom prst="rect">
              <a:avLst/>
            </a:prstGeom>
          </p:spPr>
        </p:pic>
      </p:grpSp>
      <p:sp>
        <p:nvSpPr>
          <p:cNvPr id="12" name="İçerik Yer Tutucusu 11">
            <a:extLst>
              <a:ext uri="{FF2B5EF4-FFF2-40B4-BE49-F238E27FC236}">
                <a16:creationId xmlns:a16="http://schemas.microsoft.com/office/drawing/2014/main" id="{468CC117-0CBD-4E3B-97FC-3B115A083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2961" y="1931502"/>
            <a:ext cx="5181600" cy="435133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endParaRPr lang="tr-TR" dirty="0"/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Kalem doğru açı ve şekilde tutulmazsa; 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>
                <a:solidFill>
                  <a:schemeClr val="accent1">
                    <a:lumMod val="50000"/>
                  </a:schemeClr>
                </a:solidFill>
              </a:rPr>
              <a:t>İğnenin vücutta hareketi, acı hissi</a:t>
            </a:r>
          </a:p>
          <a:p>
            <a:r>
              <a:rPr lang="tr-TR" dirty="0">
                <a:solidFill>
                  <a:schemeClr val="accent1">
                    <a:lumMod val="50000"/>
                  </a:schemeClr>
                </a:solidFill>
              </a:rPr>
              <a:t>Morarma</a:t>
            </a:r>
          </a:p>
          <a:p>
            <a:r>
              <a:rPr lang="tr-TR" dirty="0">
                <a:solidFill>
                  <a:schemeClr val="accent1">
                    <a:lumMod val="50000"/>
                  </a:schemeClr>
                </a:solidFill>
              </a:rPr>
              <a:t>Doku hasarı</a:t>
            </a:r>
          </a:p>
          <a:p>
            <a:r>
              <a:rPr lang="tr-TR" dirty="0" err="1">
                <a:solidFill>
                  <a:schemeClr val="accent1">
                    <a:lumMod val="50000"/>
                  </a:schemeClr>
                </a:solidFill>
              </a:rPr>
              <a:t>Lipohipertrofi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tr-TR" dirty="0"/>
          </a:p>
        </p:txBody>
      </p:sp>
      <p:sp>
        <p:nvSpPr>
          <p:cNvPr id="16" name="Çarpım İşareti 15">
            <a:extLst>
              <a:ext uri="{FF2B5EF4-FFF2-40B4-BE49-F238E27FC236}">
                <a16:creationId xmlns:a16="http://schemas.microsoft.com/office/drawing/2014/main" id="{7BD6937D-49D9-4A0E-8C07-EBD468D2BE8A}"/>
              </a:ext>
            </a:extLst>
          </p:cNvPr>
          <p:cNvSpPr/>
          <p:nvPr/>
        </p:nvSpPr>
        <p:spPr>
          <a:xfrm>
            <a:off x="2505874" y="3604328"/>
            <a:ext cx="1769533" cy="2446866"/>
          </a:xfrm>
          <a:prstGeom prst="mathMultiply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41454" y="2024249"/>
            <a:ext cx="4490085" cy="3366611"/>
            <a:chOff x="1699269" y="1555991"/>
            <a:chExt cx="5986780" cy="44888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9269" y="1555991"/>
              <a:ext cx="5986253" cy="44882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7374" y="1714449"/>
              <a:ext cx="5471286" cy="397281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58690" y="1316738"/>
            <a:ext cx="2606040" cy="31889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7541" y="1357884"/>
            <a:ext cx="2640330" cy="32232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691244" y="2131688"/>
            <a:ext cx="2797016" cy="3712845"/>
            <a:chOff x="2698989" y="1699248"/>
            <a:chExt cx="3729354" cy="49504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8989" y="1699248"/>
              <a:ext cx="3729257" cy="49499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7499" y="1857362"/>
              <a:ext cx="3214751" cy="44357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27590" y="2041191"/>
            <a:ext cx="5047774" cy="3494246"/>
            <a:chOff x="1269491" y="1556003"/>
            <a:chExt cx="6730365" cy="46589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9491" y="1556003"/>
              <a:ext cx="6729983" cy="46588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8749" y="1714512"/>
              <a:ext cx="6215126" cy="414337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96973" y="1258448"/>
            <a:ext cx="2640329" cy="32232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0194" y="1539621"/>
            <a:ext cx="6076187" cy="36004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6326" y="2794234"/>
            <a:ext cx="4158139" cy="733534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266217" indent="-256693">
              <a:spcBef>
                <a:spcPts val="540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  <a:tab pos="1843042" algn="l"/>
              </a:tabLst>
            </a:pP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%70’lik</a:t>
            </a:r>
            <a:r>
              <a:rPr sz="1950" b="1" spc="-3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alkolle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	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silmek.</a:t>
            </a:r>
            <a:endParaRPr sz="1950" dirty="0">
              <a:latin typeface="Calibri"/>
              <a:cs typeface="Calibri"/>
            </a:endParaRPr>
          </a:p>
          <a:p>
            <a:pPr marL="266217" indent="-256693">
              <a:spcBef>
                <a:spcPts val="472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Cilt</a:t>
            </a:r>
            <a:r>
              <a:rPr sz="1950" b="1" spc="-83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kuruyunca</a:t>
            </a:r>
            <a:r>
              <a:rPr sz="1950" b="1" spc="-53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enjeksiyon</a:t>
            </a:r>
            <a:r>
              <a:rPr sz="1950" b="1" spc="-6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uygulamak.</a:t>
            </a:r>
            <a:endParaRPr sz="19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276E83-DD3B-ACD4-C3FC-37293EDBE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913341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Normal İnsülin Salınımı</a:t>
            </a:r>
            <a:endParaRPr lang="tr-T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ADD01A3-1901-4460-DB4B-0C0EE2D90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2668" y="3022725"/>
            <a:ext cx="4180742" cy="3263504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tr-TR" b="1" dirty="0">
                <a:solidFill>
                  <a:schemeClr val="accent1">
                    <a:lumMod val="50000"/>
                  </a:schemeClr>
                </a:solidFill>
                <a:effectLst/>
                <a:cs typeface="Times New Roman" panose="02020603050405020304" pitchFamily="18" charset="0"/>
              </a:rPr>
              <a:t>Bazal insülin: </a:t>
            </a:r>
            <a:r>
              <a:rPr lang="tr-TR" dirty="0">
                <a:solidFill>
                  <a:schemeClr val="accent1">
                    <a:lumMod val="50000"/>
                  </a:schemeClr>
                </a:solidFill>
                <a:effectLst/>
                <a:cs typeface="Times New Roman" panose="02020603050405020304" pitchFamily="18" charset="0"/>
              </a:rPr>
              <a:t>Öğün dışındaki saatlerde ve gece ihtiyaç duyulan insülin.</a:t>
            </a:r>
          </a:p>
          <a:p>
            <a:pPr algn="just">
              <a:lnSpc>
                <a:spcPct val="150000"/>
              </a:lnSpc>
            </a:pPr>
            <a:r>
              <a:rPr lang="tr-TR" b="1" dirty="0">
                <a:solidFill>
                  <a:schemeClr val="accent1">
                    <a:lumMod val="50000"/>
                  </a:schemeClr>
                </a:solidFill>
                <a:effectLst/>
                <a:cs typeface="Times New Roman" panose="02020603050405020304" pitchFamily="18" charset="0"/>
              </a:rPr>
              <a:t>Bolus insülin:</a:t>
            </a:r>
            <a:r>
              <a:rPr lang="tr-TR" dirty="0">
                <a:solidFill>
                  <a:schemeClr val="accent1">
                    <a:lumMod val="50000"/>
                  </a:schemeClr>
                </a:solidFill>
                <a:effectLst/>
                <a:cs typeface="Times New Roman" panose="02020603050405020304" pitchFamily="18" charset="0"/>
              </a:rPr>
              <a:t> Yemeği takiben kan şeker yükselmesini önlemek için ihtiyaç duyulan insülindir.</a:t>
            </a:r>
          </a:p>
          <a:p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E29FE21-1F67-4F66-BFB5-3378A4C5D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592" y="3184452"/>
            <a:ext cx="4000500" cy="266752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EF91FBA-FC5B-4FAD-8881-7E3586432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109" y="1251679"/>
            <a:ext cx="6648450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623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56767" y="1755666"/>
            <a:ext cx="6259354" cy="3757136"/>
            <a:chOff x="519683" y="1197882"/>
            <a:chExt cx="8345805" cy="50095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70522" y="1197882"/>
              <a:ext cx="2872702" cy="28727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9000" y="1357248"/>
              <a:ext cx="2357501" cy="23575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8172" y="3233927"/>
              <a:ext cx="2916935" cy="29169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43624" y="3428936"/>
              <a:ext cx="2328926" cy="2328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9683" y="3305555"/>
              <a:ext cx="2901695" cy="29016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4349" y="3500462"/>
              <a:ext cx="2314575" cy="2314575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81500" y="1155578"/>
            <a:ext cx="3394710" cy="267461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51883" y="1374267"/>
            <a:ext cx="3380423" cy="257175"/>
            <a:chOff x="2246506" y="689355"/>
            <a:chExt cx="4507230" cy="342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46506" y="871727"/>
              <a:ext cx="4495561" cy="1600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40" y="689355"/>
              <a:ext cx="4376293" cy="31584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3565410" y="2238008"/>
            <a:ext cx="5316379" cy="3159443"/>
            <a:chOff x="1197871" y="1841005"/>
            <a:chExt cx="7088505" cy="42125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7871" y="1841005"/>
              <a:ext cx="7088108" cy="421230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7248" y="2000186"/>
              <a:ext cx="6572250" cy="36969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64279" y="1467619"/>
            <a:ext cx="2369820" cy="150019"/>
            <a:chOff x="1463039" y="813816"/>
            <a:chExt cx="3159760" cy="2000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3039" y="872801"/>
              <a:ext cx="603504" cy="11343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5459" y="813816"/>
              <a:ext cx="1740408" cy="1996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6372" y="813816"/>
              <a:ext cx="1645920" cy="19964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21055" y="1288900"/>
            <a:ext cx="3304848" cy="378950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2400" dirty="0">
                <a:solidFill>
                  <a:srgbClr val="C00000"/>
                </a:solidFill>
              </a:rPr>
              <a:t>Cildi</a:t>
            </a:r>
            <a:r>
              <a:rPr sz="2400" spc="-38" dirty="0">
                <a:solidFill>
                  <a:srgbClr val="C00000"/>
                </a:solidFill>
              </a:rPr>
              <a:t> </a:t>
            </a:r>
            <a:r>
              <a:rPr sz="2400" dirty="0">
                <a:solidFill>
                  <a:srgbClr val="C00000"/>
                </a:solidFill>
              </a:rPr>
              <a:t>Kaldırma</a:t>
            </a:r>
            <a:r>
              <a:rPr sz="2400" spc="-38" dirty="0">
                <a:solidFill>
                  <a:srgbClr val="C00000"/>
                </a:solidFill>
              </a:rPr>
              <a:t> </a:t>
            </a:r>
            <a:r>
              <a:rPr sz="2400" spc="-19" dirty="0">
                <a:solidFill>
                  <a:srgbClr val="C00000"/>
                </a:solidFill>
              </a:rPr>
              <a:t>Yöntemi</a:t>
            </a:r>
            <a:endParaRPr sz="2400" dirty="0"/>
          </a:p>
        </p:txBody>
      </p:sp>
      <p:sp>
        <p:nvSpPr>
          <p:cNvPr id="7" name="object 7"/>
          <p:cNvSpPr txBox="1"/>
          <p:nvPr/>
        </p:nvSpPr>
        <p:spPr>
          <a:xfrm>
            <a:off x="3208408" y="1778610"/>
            <a:ext cx="4794409" cy="98039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217" indent="-256693">
              <a:spcBef>
                <a:spcPts val="75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1575" b="1" dirty="0">
                <a:solidFill>
                  <a:srgbClr val="244060"/>
                </a:solidFill>
                <a:latin typeface="Calibri"/>
                <a:cs typeface="Calibri"/>
              </a:rPr>
              <a:t>Kalem</a:t>
            </a:r>
            <a:r>
              <a:rPr sz="1575" b="1" spc="-3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75" b="1" dirty="0">
                <a:solidFill>
                  <a:srgbClr val="244060"/>
                </a:solidFill>
                <a:latin typeface="Calibri"/>
                <a:cs typeface="Calibri"/>
              </a:rPr>
              <a:t>iğnesinin</a:t>
            </a:r>
            <a:r>
              <a:rPr sz="1575" b="1" spc="-4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75" b="1" dirty="0">
                <a:solidFill>
                  <a:srgbClr val="244060"/>
                </a:solidFill>
                <a:latin typeface="Calibri"/>
                <a:cs typeface="Calibri"/>
              </a:rPr>
              <a:t>boyutuna,</a:t>
            </a:r>
            <a:r>
              <a:rPr sz="1575" b="1" spc="-3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75" b="1" dirty="0">
                <a:solidFill>
                  <a:srgbClr val="244060"/>
                </a:solidFill>
                <a:latin typeface="Calibri"/>
                <a:cs typeface="Calibri"/>
              </a:rPr>
              <a:t>giriş</a:t>
            </a:r>
            <a:r>
              <a:rPr sz="1575" b="1" spc="-38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75" b="1" spc="-8" dirty="0">
                <a:solidFill>
                  <a:srgbClr val="244060"/>
                </a:solidFill>
                <a:latin typeface="Calibri"/>
                <a:cs typeface="Calibri"/>
              </a:rPr>
              <a:t>açısına,</a:t>
            </a:r>
            <a:endParaRPr sz="1575" dirty="0">
              <a:latin typeface="Calibri"/>
              <a:cs typeface="Calibri"/>
            </a:endParaRPr>
          </a:p>
          <a:p>
            <a:pPr marL="9525" marR="3810" indent="256693">
              <a:spcBef>
                <a:spcPts val="1890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1575" b="1" spc="-8" dirty="0">
                <a:solidFill>
                  <a:srgbClr val="244060"/>
                </a:solidFill>
                <a:latin typeface="Calibri"/>
                <a:cs typeface="Calibri"/>
              </a:rPr>
              <a:t>Enjeksiyon</a:t>
            </a:r>
            <a:r>
              <a:rPr sz="1575" b="1" spc="-4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75" b="1" spc="-8" dirty="0">
                <a:solidFill>
                  <a:srgbClr val="244060"/>
                </a:solidFill>
                <a:latin typeface="Calibri"/>
                <a:cs typeface="Calibri"/>
              </a:rPr>
              <a:t>bölgesinde</a:t>
            </a:r>
            <a:r>
              <a:rPr sz="1575" b="1" spc="-19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75" b="1" dirty="0">
                <a:solidFill>
                  <a:srgbClr val="244060"/>
                </a:solidFill>
                <a:latin typeface="Calibri"/>
                <a:cs typeface="Calibri"/>
              </a:rPr>
              <a:t>ki</a:t>
            </a:r>
            <a:r>
              <a:rPr sz="1575" b="1" spc="-26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75" b="1" dirty="0">
                <a:solidFill>
                  <a:srgbClr val="244060"/>
                </a:solidFill>
                <a:latin typeface="Calibri"/>
                <a:cs typeface="Calibri"/>
              </a:rPr>
              <a:t>SC</a:t>
            </a:r>
            <a:r>
              <a:rPr sz="1575" b="1" spc="-23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75" b="1" dirty="0">
                <a:solidFill>
                  <a:srgbClr val="244060"/>
                </a:solidFill>
                <a:latin typeface="Calibri"/>
                <a:cs typeface="Calibri"/>
              </a:rPr>
              <a:t>yağ</a:t>
            </a:r>
            <a:r>
              <a:rPr sz="1575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75" b="1" dirty="0">
                <a:solidFill>
                  <a:srgbClr val="244060"/>
                </a:solidFill>
                <a:latin typeface="Calibri"/>
                <a:cs typeface="Calibri"/>
              </a:rPr>
              <a:t>dokusunun</a:t>
            </a:r>
            <a:r>
              <a:rPr sz="1575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75" b="1" spc="-8" dirty="0">
                <a:solidFill>
                  <a:srgbClr val="244060"/>
                </a:solidFill>
                <a:latin typeface="Calibri"/>
                <a:cs typeface="Calibri"/>
              </a:rPr>
              <a:t>kalınIığına, </a:t>
            </a:r>
            <a:r>
              <a:rPr sz="1575" b="1" dirty="0">
                <a:solidFill>
                  <a:srgbClr val="244060"/>
                </a:solidFill>
                <a:latin typeface="Calibri"/>
                <a:cs typeface="Calibri"/>
              </a:rPr>
              <a:t>göre</a:t>
            </a:r>
            <a:r>
              <a:rPr sz="1575" b="1" spc="-68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75" b="1" spc="-8" dirty="0">
                <a:solidFill>
                  <a:srgbClr val="244060"/>
                </a:solidFill>
                <a:latin typeface="Calibri"/>
                <a:cs typeface="Calibri"/>
              </a:rPr>
              <a:t>değişir.</a:t>
            </a:r>
            <a:endParaRPr sz="1575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15936" y="5475963"/>
            <a:ext cx="277177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i="1" dirty="0">
                <a:solidFill>
                  <a:srgbClr val="6F2F9F"/>
                </a:solidFill>
                <a:latin typeface="Calibri"/>
                <a:cs typeface="Calibri"/>
              </a:rPr>
              <a:t>Öneriler</a:t>
            </a:r>
            <a:r>
              <a:rPr b="1" i="1" spc="-41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b="1" i="1" dirty="0">
                <a:solidFill>
                  <a:srgbClr val="6F2F9F"/>
                </a:solidFill>
                <a:latin typeface="Calibri"/>
                <a:cs typeface="Calibri"/>
              </a:rPr>
              <a:t>kişiye</a:t>
            </a:r>
            <a:r>
              <a:rPr b="1" i="1" spc="-41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b="1" i="1" dirty="0">
                <a:solidFill>
                  <a:srgbClr val="6F2F9F"/>
                </a:solidFill>
                <a:latin typeface="Calibri"/>
                <a:cs typeface="Calibri"/>
              </a:rPr>
              <a:t>özel</a:t>
            </a:r>
            <a:r>
              <a:rPr b="1" i="1" spc="-38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b="1" i="1" spc="-8" dirty="0">
                <a:solidFill>
                  <a:srgbClr val="6F2F9F"/>
                </a:solidFill>
                <a:latin typeface="Calibri"/>
                <a:cs typeface="Calibri"/>
              </a:rPr>
              <a:t>olmalıdır!</a:t>
            </a:r>
            <a:endParaRPr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680718" y="3256396"/>
            <a:ext cx="6844665" cy="2235994"/>
            <a:chOff x="18288" y="3198855"/>
            <a:chExt cx="9126220" cy="298132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6772" y="3198855"/>
              <a:ext cx="4587227" cy="258626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14874" y="3357499"/>
              <a:ext cx="4143375" cy="207175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288" y="3590544"/>
              <a:ext cx="5018532" cy="25892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375" y="3786200"/>
              <a:ext cx="4429125" cy="200025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519174" y="4749291"/>
              <a:ext cx="1951355" cy="579120"/>
            </a:xfrm>
            <a:custGeom>
              <a:avLst/>
              <a:gdLst/>
              <a:ahLst/>
              <a:cxnLst/>
              <a:rect l="l" t="t" r="r" b="b"/>
              <a:pathLst>
                <a:path w="1951354" h="579120">
                  <a:moveTo>
                    <a:pt x="110617" y="131826"/>
                  </a:moveTo>
                  <a:lnTo>
                    <a:pt x="66281" y="55880"/>
                  </a:lnTo>
                  <a:lnTo>
                    <a:pt x="55245" y="36957"/>
                  </a:lnTo>
                  <a:lnTo>
                    <a:pt x="0" y="131826"/>
                  </a:lnTo>
                  <a:lnTo>
                    <a:pt x="1524" y="137668"/>
                  </a:lnTo>
                  <a:lnTo>
                    <a:pt x="6096" y="140335"/>
                  </a:lnTo>
                  <a:lnTo>
                    <a:pt x="10541" y="143002"/>
                  </a:lnTo>
                  <a:lnTo>
                    <a:pt x="16383" y="141478"/>
                  </a:lnTo>
                  <a:lnTo>
                    <a:pt x="45720" y="91198"/>
                  </a:lnTo>
                  <a:lnTo>
                    <a:pt x="45720" y="524637"/>
                  </a:lnTo>
                  <a:lnTo>
                    <a:pt x="16383" y="474345"/>
                  </a:lnTo>
                  <a:lnTo>
                    <a:pt x="10541" y="472821"/>
                  </a:lnTo>
                  <a:lnTo>
                    <a:pt x="6096" y="475488"/>
                  </a:lnTo>
                  <a:lnTo>
                    <a:pt x="1524" y="478167"/>
                  </a:lnTo>
                  <a:lnTo>
                    <a:pt x="0" y="483997"/>
                  </a:lnTo>
                  <a:lnTo>
                    <a:pt x="55245" y="578866"/>
                  </a:lnTo>
                  <a:lnTo>
                    <a:pt x="66281" y="559943"/>
                  </a:lnTo>
                  <a:lnTo>
                    <a:pt x="110617" y="483997"/>
                  </a:lnTo>
                  <a:lnTo>
                    <a:pt x="109093" y="478167"/>
                  </a:lnTo>
                  <a:lnTo>
                    <a:pt x="99949" y="472821"/>
                  </a:lnTo>
                  <a:lnTo>
                    <a:pt x="94234" y="474345"/>
                  </a:lnTo>
                  <a:lnTo>
                    <a:pt x="64770" y="524865"/>
                  </a:lnTo>
                  <a:lnTo>
                    <a:pt x="64770" y="90970"/>
                  </a:lnTo>
                  <a:lnTo>
                    <a:pt x="94234" y="141478"/>
                  </a:lnTo>
                  <a:lnTo>
                    <a:pt x="99949" y="143002"/>
                  </a:lnTo>
                  <a:lnTo>
                    <a:pt x="109093" y="137668"/>
                  </a:lnTo>
                  <a:lnTo>
                    <a:pt x="110617" y="131826"/>
                  </a:lnTo>
                  <a:close/>
                </a:path>
                <a:path w="1951354" h="579120">
                  <a:moveTo>
                    <a:pt x="1950974" y="94742"/>
                  </a:moveTo>
                  <a:lnTo>
                    <a:pt x="1948307" y="90297"/>
                  </a:lnTo>
                  <a:lnTo>
                    <a:pt x="1906663" y="18796"/>
                  </a:lnTo>
                  <a:lnTo>
                    <a:pt x="1895729" y="0"/>
                  </a:lnTo>
                  <a:lnTo>
                    <a:pt x="1843024" y="90297"/>
                  </a:lnTo>
                  <a:lnTo>
                    <a:pt x="1840357" y="94742"/>
                  </a:lnTo>
                  <a:lnTo>
                    <a:pt x="1841881" y="100584"/>
                  </a:lnTo>
                  <a:lnTo>
                    <a:pt x="1851025" y="105918"/>
                  </a:lnTo>
                  <a:lnTo>
                    <a:pt x="1856740" y="104394"/>
                  </a:lnTo>
                  <a:lnTo>
                    <a:pt x="1886077" y="54102"/>
                  </a:lnTo>
                  <a:lnTo>
                    <a:pt x="1886204" y="18796"/>
                  </a:lnTo>
                  <a:lnTo>
                    <a:pt x="1886204" y="53886"/>
                  </a:lnTo>
                  <a:lnTo>
                    <a:pt x="1886204" y="253758"/>
                  </a:lnTo>
                  <a:lnTo>
                    <a:pt x="1865033" y="217678"/>
                  </a:lnTo>
                  <a:lnTo>
                    <a:pt x="1856740" y="203454"/>
                  </a:lnTo>
                  <a:lnTo>
                    <a:pt x="1851025" y="201930"/>
                  </a:lnTo>
                  <a:lnTo>
                    <a:pt x="1841881" y="207264"/>
                  </a:lnTo>
                  <a:lnTo>
                    <a:pt x="1840357" y="213106"/>
                  </a:lnTo>
                  <a:lnTo>
                    <a:pt x="1895729" y="307975"/>
                  </a:lnTo>
                  <a:lnTo>
                    <a:pt x="1906739" y="289052"/>
                  </a:lnTo>
                  <a:lnTo>
                    <a:pt x="1950974" y="213106"/>
                  </a:lnTo>
                  <a:lnTo>
                    <a:pt x="1949450" y="207264"/>
                  </a:lnTo>
                  <a:lnTo>
                    <a:pt x="1944878" y="204597"/>
                  </a:lnTo>
                  <a:lnTo>
                    <a:pt x="1940433" y="201930"/>
                  </a:lnTo>
                  <a:lnTo>
                    <a:pt x="1934591" y="203454"/>
                  </a:lnTo>
                  <a:lnTo>
                    <a:pt x="1905254" y="253758"/>
                  </a:lnTo>
                  <a:lnTo>
                    <a:pt x="1905254" y="253974"/>
                  </a:lnTo>
                  <a:lnTo>
                    <a:pt x="1895665" y="270192"/>
                  </a:lnTo>
                  <a:lnTo>
                    <a:pt x="1905127" y="253974"/>
                  </a:lnTo>
                  <a:lnTo>
                    <a:pt x="1905254" y="53886"/>
                  </a:lnTo>
                  <a:lnTo>
                    <a:pt x="1905127" y="53682"/>
                  </a:lnTo>
                  <a:lnTo>
                    <a:pt x="1905254" y="23622"/>
                  </a:lnTo>
                  <a:lnTo>
                    <a:pt x="1905254" y="53886"/>
                  </a:lnTo>
                  <a:lnTo>
                    <a:pt x="1905254" y="54102"/>
                  </a:lnTo>
                  <a:lnTo>
                    <a:pt x="1934591" y="104394"/>
                  </a:lnTo>
                  <a:lnTo>
                    <a:pt x="1940433" y="105918"/>
                  </a:lnTo>
                  <a:lnTo>
                    <a:pt x="1944878" y="103251"/>
                  </a:lnTo>
                  <a:lnTo>
                    <a:pt x="1949450" y="100584"/>
                  </a:lnTo>
                  <a:lnTo>
                    <a:pt x="1950974" y="94742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193483" y="5833038"/>
            <a:ext cx="4863941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89533" indent="-80008">
              <a:spcBef>
                <a:spcPts val="71"/>
              </a:spcBef>
              <a:buClr>
                <a:srgbClr val="FF0000"/>
              </a:buClr>
              <a:buSzPct val="105000"/>
              <a:buFont typeface="Arial"/>
              <a:buChar char="●"/>
              <a:tabLst>
                <a:tab pos="89533" algn="l"/>
              </a:tabLst>
            </a:pPr>
            <a:r>
              <a:rPr sz="750" i="1" spc="-8" dirty="0">
                <a:latin typeface="Calibri"/>
                <a:cs typeface="Calibri"/>
              </a:rPr>
              <a:t>Wilkinson</a:t>
            </a:r>
            <a:r>
              <a:rPr sz="750" i="1" spc="-38" dirty="0">
                <a:latin typeface="Calibri"/>
                <a:cs typeface="Calibri"/>
              </a:rPr>
              <a:t> </a:t>
            </a:r>
            <a:r>
              <a:rPr sz="750" i="1" dirty="0">
                <a:latin typeface="Calibri"/>
                <a:cs typeface="Calibri"/>
              </a:rPr>
              <a:t>MJ,</a:t>
            </a:r>
            <a:r>
              <a:rPr sz="750" i="1" spc="-4" dirty="0">
                <a:latin typeface="Calibri"/>
                <a:cs typeface="Calibri"/>
              </a:rPr>
              <a:t> </a:t>
            </a:r>
            <a:r>
              <a:rPr sz="750" i="1" dirty="0">
                <a:latin typeface="Calibri"/>
                <a:cs typeface="Calibri"/>
              </a:rPr>
              <a:t>Treas</a:t>
            </a:r>
            <a:r>
              <a:rPr sz="750" i="1" spc="-8" dirty="0">
                <a:latin typeface="Calibri"/>
                <a:cs typeface="Calibri"/>
              </a:rPr>
              <a:t> </a:t>
            </a:r>
            <a:r>
              <a:rPr sz="750" i="1" dirty="0">
                <a:latin typeface="Calibri"/>
                <a:cs typeface="Calibri"/>
              </a:rPr>
              <a:t>LS.</a:t>
            </a:r>
            <a:r>
              <a:rPr sz="750" i="1" spc="-11" dirty="0">
                <a:latin typeface="Calibri"/>
                <a:cs typeface="Calibri"/>
              </a:rPr>
              <a:t> </a:t>
            </a:r>
            <a:r>
              <a:rPr sz="750" i="1" dirty="0">
                <a:latin typeface="Calibri"/>
                <a:cs typeface="Calibri"/>
              </a:rPr>
              <a:t>(2012).</a:t>
            </a:r>
            <a:r>
              <a:rPr sz="750" i="1" spc="8" dirty="0">
                <a:latin typeface="Calibri"/>
                <a:cs typeface="Calibri"/>
              </a:rPr>
              <a:t> </a:t>
            </a:r>
            <a:r>
              <a:rPr sz="750" i="1" dirty="0">
                <a:latin typeface="Calibri"/>
                <a:cs typeface="Calibri"/>
              </a:rPr>
              <a:t>Pocket</a:t>
            </a:r>
            <a:r>
              <a:rPr sz="750" i="1" spc="-23" dirty="0">
                <a:latin typeface="Calibri"/>
                <a:cs typeface="Calibri"/>
              </a:rPr>
              <a:t> </a:t>
            </a:r>
            <a:r>
              <a:rPr sz="750" i="1" dirty="0">
                <a:latin typeface="Calibri"/>
                <a:cs typeface="Calibri"/>
              </a:rPr>
              <a:t>Skills</a:t>
            </a:r>
            <a:r>
              <a:rPr sz="750" i="1" spc="-34" dirty="0">
                <a:latin typeface="Calibri"/>
                <a:cs typeface="Calibri"/>
              </a:rPr>
              <a:t> </a:t>
            </a:r>
            <a:r>
              <a:rPr sz="750" i="1" dirty="0">
                <a:latin typeface="Calibri"/>
                <a:cs typeface="Calibri"/>
              </a:rPr>
              <a:t>Nursing,</a:t>
            </a:r>
            <a:r>
              <a:rPr sz="750" i="1" spc="-15" dirty="0">
                <a:latin typeface="Calibri"/>
                <a:cs typeface="Calibri"/>
              </a:rPr>
              <a:t> </a:t>
            </a:r>
            <a:r>
              <a:rPr sz="750" i="1" dirty="0">
                <a:latin typeface="Calibri"/>
                <a:cs typeface="Calibri"/>
              </a:rPr>
              <a:t>What</a:t>
            </a:r>
            <a:r>
              <a:rPr sz="750" i="1" spc="-19" dirty="0">
                <a:latin typeface="Calibri"/>
                <a:cs typeface="Calibri"/>
              </a:rPr>
              <a:t> </a:t>
            </a:r>
            <a:r>
              <a:rPr sz="750" i="1" dirty="0">
                <a:latin typeface="Calibri"/>
                <a:cs typeface="Calibri"/>
              </a:rPr>
              <a:t>You</a:t>
            </a:r>
            <a:r>
              <a:rPr sz="750" i="1" spc="-11" dirty="0">
                <a:latin typeface="Calibri"/>
                <a:cs typeface="Calibri"/>
              </a:rPr>
              <a:t> </a:t>
            </a:r>
            <a:r>
              <a:rPr sz="750" i="1" dirty="0">
                <a:latin typeface="Calibri"/>
                <a:cs typeface="Calibri"/>
              </a:rPr>
              <a:t>Need</a:t>
            </a:r>
            <a:r>
              <a:rPr sz="750" i="1" spc="-15" dirty="0">
                <a:latin typeface="Calibri"/>
                <a:cs typeface="Calibri"/>
              </a:rPr>
              <a:t> </a:t>
            </a:r>
            <a:r>
              <a:rPr sz="750" i="1" dirty="0">
                <a:latin typeface="Calibri"/>
                <a:cs typeface="Calibri"/>
              </a:rPr>
              <a:t>to</a:t>
            </a:r>
            <a:r>
              <a:rPr sz="750" i="1" spc="-15" dirty="0">
                <a:latin typeface="Calibri"/>
                <a:cs typeface="Calibri"/>
              </a:rPr>
              <a:t> </a:t>
            </a:r>
            <a:r>
              <a:rPr sz="750" i="1" dirty="0">
                <a:latin typeface="Calibri"/>
                <a:cs typeface="Calibri"/>
              </a:rPr>
              <a:t>Know</a:t>
            </a:r>
            <a:r>
              <a:rPr sz="750" i="1" spc="-8" dirty="0">
                <a:latin typeface="Calibri"/>
                <a:cs typeface="Calibri"/>
              </a:rPr>
              <a:t> </a:t>
            </a:r>
            <a:r>
              <a:rPr sz="750" i="1" dirty="0">
                <a:latin typeface="Calibri"/>
                <a:cs typeface="Calibri"/>
              </a:rPr>
              <a:t>Now.</a:t>
            </a:r>
            <a:r>
              <a:rPr sz="750" i="1" spc="-8" dirty="0">
                <a:latin typeface="Calibri"/>
                <a:cs typeface="Calibri"/>
              </a:rPr>
              <a:t> </a:t>
            </a:r>
            <a:r>
              <a:rPr sz="750" i="1" dirty="0">
                <a:latin typeface="Calibri"/>
                <a:cs typeface="Calibri"/>
              </a:rPr>
              <a:t>FA</a:t>
            </a:r>
            <a:r>
              <a:rPr sz="750" i="1" spc="-15" dirty="0">
                <a:latin typeface="Calibri"/>
                <a:cs typeface="Calibri"/>
              </a:rPr>
              <a:t> </a:t>
            </a:r>
            <a:r>
              <a:rPr sz="750" i="1" dirty="0">
                <a:latin typeface="Calibri"/>
                <a:cs typeface="Calibri"/>
              </a:rPr>
              <a:t>Davis</a:t>
            </a:r>
            <a:r>
              <a:rPr sz="750" i="1" spc="-19" dirty="0">
                <a:latin typeface="Calibri"/>
                <a:cs typeface="Calibri"/>
              </a:rPr>
              <a:t> </a:t>
            </a:r>
            <a:r>
              <a:rPr sz="750" i="1" dirty="0">
                <a:latin typeface="Calibri"/>
                <a:cs typeface="Calibri"/>
              </a:rPr>
              <a:t>Company,</a:t>
            </a:r>
            <a:r>
              <a:rPr sz="750" i="1" spc="11" dirty="0">
                <a:latin typeface="Calibri"/>
                <a:cs typeface="Calibri"/>
              </a:rPr>
              <a:t> </a:t>
            </a:r>
            <a:r>
              <a:rPr sz="750" i="1" spc="-8" dirty="0">
                <a:latin typeface="Calibri"/>
                <a:cs typeface="Calibri"/>
              </a:rPr>
              <a:t>Philedelphia,</a:t>
            </a:r>
            <a:r>
              <a:rPr sz="750" i="1" spc="-34" dirty="0">
                <a:latin typeface="Calibri"/>
                <a:cs typeface="Calibri"/>
              </a:rPr>
              <a:t> </a:t>
            </a:r>
            <a:r>
              <a:rPr sz="750" i="1" dirty="0">
                <a:latin typeface="Calibri"/>
                <a:cs typeface="Calibri"/>
              </a:rPr>
              <a:t>p.</a:t>
            </a:r>
            <a:r>
              <a:rPr sz="750" i="1" spc="-15" dirty="0">
                <a:latin typeface="Calibri"/>
                <a:cs typeface="Calibri"/>
              </a:rPr>
              <a:t> 105.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1950" y="458559"/>
            <a:ext cx="8407400" cy="1138696"/>
          </a:xfrm>
          <a:prstGeom prst="rect">
            <a:avLst/>
          </a:prstGeom>
        </p:spPr>
        <p:txBody>
          <a:bodyPr vert="horz" wrap="square" lIns="0" tIns="304723" rIns="0" bIns="0" rtlCol="0" anchor="ctr">
            <a:spAutoFit/>
          </a:bodyPr>
          <a:lstStyle/>
          <a:p>
            <a:pPr marL="1704975">
              <a:lnSpc>
                <a:spcPct val="100000"/>
              </a:lnSpc>
              <a:spcBef>
                <a:spcPts val="105"/>
              </a:spcBef>
            </a:pPr>
            <a:r>
              <a:rPr sz="2900" dirty="0" err="1">
                <a:solidFill>
                  <a:srgbClr val="C00000"/>
                </a:solidFill>
              </a:rPr>
              <a:t>İğne</a:t>
            </a:r>
            <a:r>
              <a:rPr sz="2900" spc="-65" dirty="0">
                <a:solidFill>
                  <a:srgbClr val="C00000"/>
                </a:solidFill>
              </a:rPr>
              <a:t> </a:t>
            </a:r>
            <a:r>
              <a:rPr sz="2900" spc="-10" dirty="0" err="1">
                <a:solidFill>
                  <a:srgbClr val="C00000"/>
                </a:solidFill>
              </a:rPr>
              <a:t>uçları</a:t>
            </a:r>
            <a:br>
              <a:rPr lang="tr-TR" sz="2900" spc="-10" dirty="0"/>
            </a:br>
            <a:r>
              <a:rPr sz="2500" dirty="0">
                <a:solidFill>
                  <a:srgbClr val="C00000"/>
                </a:solidFill>
              </a:rPr>
              <a:t>4,</a:t>
            </a:r>
            <a:r>
              <a:rPr sz="2500" spc="-30" dirty="0">
                <a:solidFill>
                  <a:srgbClr val="C00000"/>
                </a:solidFill>
              </a:rPr>
              <a:t> </a:t>
            </a:r>
            <a:r>
              <a:rPr sz="2500" dirty="0">
                <a:solidFill>
                  <a:srgbClr val="C00000"/>
                </a:solidFill>
              </a:rPr>
              <a:t>5,</a:t>
            </a:r>
            <a:r>
              <a:rPr lang="tr-TR" sz="2500" dirty="0">
                <a:solidFill>
                  <a:srgbClr val="C00000"/>
                </a:solidFill>
              </a:rPr>
              <a:t> </a:t>
            </a:r>
            <a:r>
              <a:rPr sz="2500" dirty="0">
                <a:solidFill>
                  <a:srgbClr val="C00000"/>
                </a:solidFill>
              </a:rPr>
              <a:t>6,</a:t>
            </a:r>
            <a:r>
              <a:rPr lang="tr-TR" sz="2500" dirty="0">
                <a:solidFill>
                  <a:srgbClr val="C00000"/>
                </a:solidFill>
              </a:rPr>
              <a:t> </a:t>
            </a:r>
            <a:r>
              <a:rPr sz="2500" dirty="0">
                <a:solidFill>
                  <a:srgbClr val="C00000"/>
                </a:solidFill>
              </a:rPr>
              <a:t>8,</a:t>
            </a:r>
            <a:r>
              <a:rPr lang="tr-TR" sz="2500" dirty="0">
                <a:solidFill>
                  <a:srgbClr val="C00000"/>
                </a:solidFill>
              </a:rPr>
              <a:t> </a:t>
            </a:r>
            <a:r>
              <a:rPr sz="2500" dirty="0">
                <a:solidFill>
                  <a:srgbClr val="C00000"/>
                </a:solidFill>
              </a:rPr>
              <a:t>12.7</a:t>
            </a:r>
            <a:r>
              <a:rPr sz="2500" spc="-10" dirty="0">
                <a:solidFill>
                  <a:srgbClr val="C00000"/>
                </a:solidFill>
              </a:rPr>
              <a:t> </a:t>
            </a:r>
            <a:r>
              <a:rPr sz="2500" spc="-25" dirty="0">
                <a:solidFill>
                  <a:srgbClr val="C00000"/>
                </a:solidFill>
              </a:rPr>
              <a:t>mm</a:t>
            </a:r>
            <a:endParaRPr sz="2500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1950" y="1628711"/>
            <a:ext cx="9036050" cy="460857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57EEF76-E284-40E2-9649-951AE929B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975" y="47902"/>
            <a:ext cx="4140200" cy="158081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1365" y="1213871"/>
            <a:ext cx="5421249" cy="69265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726572" y="2131687"/>
            <a:ext cx="4887754" cy="3869531"/>
            <a:chOff x="1412756" y="1699240"/>
            <a:chExt cx="6517005" cy="51593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2756" y="1699240"/>
              <a:ext cx="6516607" cy="2764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1625" y="1857374"/>
              <a:ext cx="6000750" cy="225031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5556" y="4233671"/>
              <a:ext cx="2732531" cy="26243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00374" y="4429188"/>
              <a:ext cx="2145283" cy="22144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3721" y="1217300"/>
            <a:ext cx="4392549" cy="3634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93056" y="4295738"/>
            <a:ext cx="2138363" cy="121042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61912" marR="3810" indent="-52863" algn="just">
              <a:spcBef>
                <a:spcPts val="79"/>
              </a:spcBef>
            </a:pPr>
            <a:r>
              <a:rPr sz="1950" b="1" dirty="0">
                <a:solidFill>
                  <a:srgbClr val="6F2F9F"/>
                </a:solidFill>
                <a:latin typeface="Calibri"/>
                <a:cs typeface="Calibri"/>
              </a:rPr>
              <a:t>Enjeksiyon</a:t>
            </a:r>
            <a:r>
              <a:rPr sz="1950" b="1" spc="-9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6F2F9F"/>
                </a:solidFill>
                <a:latin typeface="Calibri"/>
                <a:cs typeface="Calibri"/>
              </a:rPr>
              <a:t>süresince </a:t>
            </a:r>
            <a:r>
              <a:rPr sz="1950" b="1" dirty="0">
                <a:solidFill>
                  <a:srgbClr val="6F2F9F"/>
                </a:solidFill>
                <a:latin typeface="Calibri"/>
                <a:cs typeface="Calibri"/>
              </a:rPr>
              <a:t>ve</a:t>
            </a:r>
            <a:r>
              <a:rPr sz="1950" b="1" spc="-6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6F2F9F"/>
                </a:solidFill>
                <a:latin typeface="Calibri"/>
                <a:cs typeface="Calibri"/>
              </a:rPr>
              <a:t>iğne</a:t>
            </a:r>
            <a:r>
              <a:rPr sz="1950" b="1" spc="-23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6F2F9F"/>
                </a:solidFill>
                <a:latin typeface="Calibri"/>
                <a:cs typeface="Calibri"/>
              </a:rPr>
              <a:t>çıkarılıncaya </a:t>
            </a:r>
            <a:r>
              <a:rPr sz="1950" b="1" dirty="0">
                <a:solidFill>
                  <a:srgbClr val="6F2F9F"/>
                </a:solidFill>
                <a:latin typeface="Calibri"/>
                <a:cs typeface="Calibri"/>
              </a:rPr>
              <a:t>kadar</a:t>
            </a:r>
            <a:r>
              <a:rPr sz="1950" b="1" spc="-6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6F2F9F"/>
                </a:solidFill>
                <a:latin typeface="Calibri"/>
                <a:cs typeface="Calibri"/>
              </a:rPr>
              <a:t>deri</a:t>
            </a:r>
            <a:r>
              <a:rPr sz="1950" b="1" spc="-6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6F2F9F"/>
                </a:solidFill>
                <a:latin typeface="Calibri"/>
                <a:cs typeface="Calibri"/>
              </a:rPr>
              <a:t>kıvrımı</a:t>
            </a:r>
            <a:endParaRPr sz="1950" dirty="0">
              <a:latin typeface="Calibri"/>
              <a:cs typeface="Calibri"/>
            </a:endParaRPr>
          </a:p>
          <a:p>
            <a:pPr marL="522910"/>
            <a:r>
              <a:rPr sz="1950" b="1" spc="-8" dirty="0">
                <a:solidFill>
                  <a:srgbClr val="6F2F9F"/>
                </a:solidFill>
                <a:latin typeface="Calibri"/>
                <a:cs typeface="Calibri"/>
              </a:rPr>
              <a:t>bırakılmaz.</a:t>
            </a:r>
            <a:endParaRPr sz="195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99152" y="1580773"/>
            <a:ext cx="2264569" cy="2606040"/>
            <a:chOff x="769638" y="1127760"/>
            <a:chExt cx="3019425" cy="34747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638" y="1127760"/>
              <a:ext cx="3019007" cy="34747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8662" y="1285875"/>
              <a:ext cx="2504059" cy="296087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8230727" y="3150809"/>
            <a:ext cx="2399348" cy="2691765"/>
            <a:chOff x="5663184" y="2947416"/>
            <a:chExt cx="3199130" cy="358902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63184" y="2947416"/>
              <a:ext cx="3198875" cy="35890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57875" y="3143262"/>
              <a:ext cx="2610611" cy="3000375"/>
            </a:xfrm>
            <a:prstGeom prst="rect">
              <a:avLst/>
            </a:prstGeom>
          </p:spPr>
        </p:pic>
      </p:grp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084DBA19-DFF5-4F87-B034-F5CB5638291F}"/>
              </a:ext>
            </a:extLst>
          </p:cNvPr>
          <p:cNvSpPr txBox="1"/>
          <p:nvPr/>
        </p:nvSpPr>
        <p:spPr>
          <a:xfrm>
            <a:off x="1091331" y="4002147"/>
            <a:ext cx="357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10 ünite üzerindeki dozlarda 20 sn.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CB511F-F243-4CC4-9C30-DBC92C7E7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447674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556B08C-459D-47F8-AFC2-969D38FDB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351492"/>
            <a:ext cx="4655128" cy="435133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Enjeksiyon sonrası yeterli beklenmemesi/hızlı saymak</a:t>
            </a:r>
          </a:p>
          <a:p>
            <a:pPr marL="0" indent="0">
              <a:buNone/>
            </a:pPr>
            <a:endParaRPr lang="tr-TR" dirty="0">
              <a:solidFill>
                <a:srgbClr val="FF0000"/>
              </a:solidFill>
            </a:endParaRPr>
          </a:p>
          <a:p>
            <a:r>
              <a:rPr lang="tr-TR" dirty="0">
                <a:solidFill>
                  <a:srgbClr val="002060"/>
                </a:solidFill>
              </a:rPr>
              <a:t>Dışarıya insülin sızıntısı</a:t>
            </a:r>
          </a:p>
          <a:p>
            <a:r>
              <a:rPr lang="tr-TR" dirty="0">
                <a:solidFill>
                  <a:srgbClr val="002060"/>
                </a:solidFill>
              </a:rPr>
              <a:t>Tam doz insülinin enjekte edilememesi</a:t>
            </a:r>
          </a:p>
          <a:p>
            <a:r>
              <a:rPr lang="tr-TR" dirty="0">
                <a:solidFill>
                  <a:srgbClr val="002060"/>
                </a:solidFill>
              </a:rPr>
              <a:t>Hiperglisemi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190DFFF-5FB1-48A4-AFF4-7A5532120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778" y="1743343"/>
            <a:ext cx="2742622" cy="3155489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21EAF88-217A-4433-AF58-B25549C938AD}"/>
              </a:ext>
            </a:extLst>
          </p:cNvPr>
          <p:cNvSpPr txBox="1"/>
          <p:nvPr/>
        </p:nvSpPr>
        <p:spPr>
          <a:xfrm>
            <a:off x="6981524" y="4714165"/>
            <a:ext cx="357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tx2">
                    <a:lumMod val="75000"/>
                  </a:schemeClr>
                </a:solidFill>
              </a:rPr>
              <a:t>10 ünite üzerindeki dozlarda 20 sn.</a:t>
            </a:r>
          </a:p>
        </p:txBody>
      </p:sp>
    </p:spTree>
    <p:extLst>
      <p:ext uri="{BB962C8B-B14F-4D97-AF65-F5344CB8AC3E}">
        <p14:creationId xmlns:p14="http://schemas.microsoft.com/office/powerpoint/2010/main" val="25614767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28261" y="1211395"/>
            <a:ext cx="8181474" cy="20114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43339" rIns="0" bIns="0" rtlCol="0">
            <a:spAutoFit/>
          </a:bodyPr>
          <a:lstStyle/>
          <a:p>
            <a:pPr marL="266693" marR="129537" indent="-257168">
              <a:lnSpc>
                <a:spcPts val="2108"/>
              </a:lnSpc>
              <a:spcBef>
                <a:spcPts val="341"/>
              </a:spcBef>
              <a:buClr>
                <a:srgbClr val="C00000"/>
              </a:buClr>
              <a:buFont typeface="Wingdings"/>
              <a:buChar char=""/>
              <a:tabLst>
                <a:tab pos="266693" algn="l"/>
              </a:tabLst>
            </a:pP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Cilde</a:t>
            </a:r>
            <a:r>
              <a:rPr sz="2400" b="1" spc="-6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girerken</a:t>
            </a:r>
            <a:r>
              <a:rPr sz="2400" b="1" spc="-53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ve</a:t>
            </a:r>
            <a:r>
              <a:rPr sz="2400" b="1" spc="-56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ciltten</a:t>
            </a:r>
            <a:r>
              <a:rPr sz="2400" b="1" spc="-49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çıkarırken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iğnenin</a:t>
            </a:r>
            <a:r>
              <a:rPr sz="2400" b="1" spc="-3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açısı</a:t>
            </a:r>
            <a:r>
              <a:rPr sz="2400" b="1" spc="-49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değiştirilmez.</a:t>
            </a:r>
            <a:endParaRPr sz="2400" dirty="0">
              <a:latin typeface="Calibri"/>
              <a:cs typeface="Calibri"/>
            </a:endParaRPr>
          </a:p>
          <a:p>
            <a:pPr>
              <a:spcBef>
                <a:spcPts val="398"/>
              </a:spcBef>
              <a:buClr>
                <a:srgbClr val="C00000"/>
              </a:buClr>
              <a:buFont typeface="Wingdings"/>
              <a:buChar char=""/>
            </a:pPr>
            <a:endParaRPr sz="2400" dirty="0">
              <a:latin typeface="Calibri"/>
              <a:cs typeface="Calibri"/>
            </a:endParaRPr>
          </a:p>
          <a:p>
            <a:pPr marL="266217" indent="-256693">
              <a:lnSpc>
                <a:spcPts val="2224"/>
              </a:lnSpc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Enjeksiyondan</a:t>
            </a:r>
            <a:r>
              <a:rPr sz="2400" b="1" spc="-56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sonra</a:t>
            </a:r>
            <a:r>
              <a:rPr sz="2400" b="1" spc="-49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 err="1">
                <a:solidFill>
                  <a:srgbClr val="244060"/>
                </a:solidFill>
                <a:latin typeface="Calibri"/>
                <a:cs typeface="Calibri"/>
              </a:rPr>
              <a:t>cilde</a:t>
            </a:r>
            <a:r>
              <a:rPr sz="2400" b="1" spc="-56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8" dirty="0" err="1">
                <a:solidFill>
                  <a:srgbClr val="244060"/>
                </a:solidFill>
                <a:latin typeface="Calibri"/>
                <a:cs typeface="Calibri"/>
              </a:rPr>
              <a:t>masaj</a:t>
            </a:r>
            <a:r>
              <a:rPr lang="tr-TR" sz="2400" dirty="0">
                <a:latin typeface="Calibri"/>
                <a:cs typeface="Calibri"/>
              </a:rPr>
              <a:t> </a:t>
            </a:r>
            <a:r>
              <a:rPr sz="2400" b="1" spc="-8" dirty="0" err="1">
                <a:solidFill>
                  <a:srgbClr val="244060"/>
                </a:solidFill>
                <a:latin typeface="Calibri"/>
                <a:cs typeface="Calibri"/>
              </a:rPr>
              <a:t>yapılmaz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>
              <a:spcBef>
                <a:spcPts val="428"/>
              </a:spcBef>
            </a:pPr>
            <a:endParaRPr sz="2400" dirty="0">
              <a:latin typeface="Calibri"/>
              <a:cs typeface="Calibri"/>
            </a:endParaRPr>
          </a:p>
          <a:p>
            <a:pPr marL="266217" indent="-256693">
              <a:lnSpc>
                <a:spcPts val="2224"/>
              </a:lnSpc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Ağrı</a:t>
            </a:r>
            <a:r>
              <a:rPr sz="2400" b="1" spc="-6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olursa,</a:t>
            </a:r>
            <a:r>
              <a:rPr sz="2400" b="1" spc="-6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kan</a:t>
            </a:r>
            <a:r>
              <a:rPr sz="2400" b="1" spc="-49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yada</a:t>
            </a:r>
            <a:r>
              <a:rPr sz="2400" b="1" spc="-53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berrak</a:t>
            </a:r>
            <a:r>
              <a:rPr sz="2400" b="1" spc="-49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 err="1">
                <a:solidFill>
                  <a:srgbClr val="244060"/>
                </a:solidFill>
                <a:latin typeface="Calibri"/>
                <a:cs typeface="Calibri"/>
              </a:rPr>
              <a:t>bir</a:t>
            </a:r>
            <a:r>
              <a:rPr sz="2400" b="1" spc="-53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15" dirty="0" err="1">
                <a:solidFill>
                  <a:srgbClr val="244060"/>
                </a:solidFill>
                <a:latin typeface="Calibri"/>
                <a:cs typeface="Calibri"/>
              </a:rPr>
              <a:t>sıvı</a:t>
            </a:r>
            <a:r>
              <a:rPr lang="tr-TR" sz="2400" spc="-15" dirty="0">
                <a:latin typeface="Calibri"/>
                <a:cs typeface="Calibri"/>
              </a:rPr>
              <a:t> </a:t>
            </a:r>
            <a:r>
              <a:rPr sz="2400" b="1" dirty="0" err="1">
                <a:solidFill>
                  <a:srgbClr val="244060"/>
                </a:solidFill>
                <a:latin typeface="Calibri"/>
                <a:cs typeface="Calibri"/>
              </a:rPr>
              <a:t>gelirse</a:t>
            </a:r>
            <a:r>
              <a:rPr sz="2400" b="1" spc="-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5-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8</a:t>
            </a:r>
            <a:r>
              <a:rPr sz="2400" b="1" spc="-49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sn</a:t>
            </a:r>
            <a:r>
              <a:rPr sz="2400" b="1" spc="-4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basınç</a:t>
            </a:r>
            <a:r>
              <a:rPr sz="2400" b="1" spc="-3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uygulanabilir.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87414" y="5677588"/>
            <a:ext cx="13573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endParaRPr sz="9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288921" y="3623128"/>
            <a:ext cx="3584734" cy="2209800"/>
            <a:chOff x="2162555" y="3662171"/>
            <a:chExt cx="4779645" cy="29464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2555" y="3662171"/>
              <a:ext cx="4779264" cy="29458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7373" y="3857574"/>
              <a:ext cx="4191000" cy="23575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2124" y="1248156"/>
            <a:ext cx="2492882" cy="31546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619123" y="2077968"/>
            <a:ext cx="5160644" cy="3071336"/>
            <a:chOff x="1269491" y="1627618"/>
            <a:chExt cx="6880859" cy="40951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9491" y="1627618"/>
              <a:ext cx="6880859" cy="409501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749" y="1785874"/>
              <a:ext cx="6365875" cy="35808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0659" y="2571752"/>
            <a:ext cx="1187005" cy="8524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2517" y="2571757"/>
            <a:ext cx="1169194" cy="84058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01824" y="2571702"/>
            <a:ext cx="1125093" cy="80843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95127" y="2571706"/>
            <a:ext cx="1104900" cy="79414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726182" y="3489868"/>
            <a:ext cx="80486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dirty="0">
                <a:solidFill>
                  <a:srgbClr val="C00000"/>
                </a:solidFill>
                <a:latin typeface="Calibri"/>
                <a:cs typeface="Calibri"/>
              </a:rPr>
              <a:t>1.</a:t>
            </a:r>
            <a:r>
              <a:rPr sz="135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rgbClr val="C00000"/>
                </a:solidFill>
                <a:latin typeface="Calibri"/>
                <a:cs typeface="Calibri"/>
              </a:rPr>
              <a:t>kullanım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69018" y="3479581"/>
            <a:ext cx="80486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dirty="0">
                <a:solidFill>
                  <a:srgbClr val="C00000"/>
                </a:solidFill>
                <a:latin typeface="Calibri"/>
                <a:cs typeface="Calibri"/>
              </a:rPr>
              <a:t>2.</a:t>
            </a:r>
            <a:r>
              <a:rPr sz="135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rgbClr val="C00000"/>
                </a:solidFill>
                <a:latin typeface="Calibri"/>
                <a:cs typeface="Calibri"/>
              </a:rPr>
              <a:t>kullanım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61274" y="3479581"/>
            <a:ext cx="80486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dirty="0">
                <a:solidFill>
                  <a:srgbClr val="C00000"/>
                </a:solidFill>
                <a:latin typeface="Calibri"/>
                <a:cs typeface="Calibri"/>
              </a:rPr>
              <a:t>3.</a:t>
            </a:r>
            <a:r>
              <a:rPr sz="135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rgbClr val="C00000"/>
                </a:solidFill>
                <a:latin typeface="Calibri"/>
                <a:cs typeface="Calibri"/>
              </a:rPr>
              <a:t>kullanım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54675" y="3442528"/>
            <a:ext cx="80486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dirty="0">
                <a:solidFill>
                  <a:srgbClr val="C00000"/>
                </a:solidFill>
                <a:latin typeface="Calibri"/>
                <a:cs typeface="Calibri"/>
              </a:rPr>
              <a:t>4.</a:t>
            </a:r>
            <a:r>
              <a:rPr sz="135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rgbClr val="C00000"/>
                </a:solidFill>
                <a:latin typeface="Calibri"/>
                <a:cs typeface="Calibri"/>
              </a:rPr>
              <a:t>kullanım</a:t>
            </a:r>
            <a:endParaRPr sz="13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91153" y="1323599"/>
            <a:ext cx="4423410" cy="363473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2854169" y="4170650"/>
            <a:ext cx="3507105" cy="2141220"/>
            <a:chOff x="2412480" y="3913649"/>
            <a:chExt cx="4676140" cy="285496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12480" y="3913649"/>
              <a:ext cx="4675655" cy="285441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750" y="4071937"/>
              <a:ext cx="4160011" cy="2339975"/>
            </a:xfrm>
            <a:prstGeom prst="rect">
              <a:avLst/>
            </a:prstGeom>
          </p:spPr>
        </p:pic>
      </p:grpSp>
      <p:sp>
        <p:nvSpPr>
          <p:cNvPr id="17" name="object 14">
            <a:extLst>
              <a:ext uri="{FF2B5EF4-FFF2-40B4-BE49-F238E27FC236}">
                <a16:creationId xmlns:a16="http://schemas.microsoft.com/office/drawing/2014/main" id="{3368B86B-8275-42BA-8A4B-47D1AA910F68}"/>
              </a:ext>
            </a:extLst>
          </p:cNvPr>
          <p:cNvSpPr txBox="1"/>
          <p:nvPr/>
        </p:nvSpPr>
        <p:spPr>
          <a:xfrm>
            <a:off x="7148345" y="3759339"/>
            <a:ext cx="3302113" cy="2805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0" tIns="9525" rIns="0" bIns="0" rtlCol="0">
            <a:spAutoFit/>
          </a:bodyPr>
          <a:lstStyle/>
          <a:p>
            <a:pPr marL="7145">
              <a:spcBef>
                <a:spcPts val="75"/>
              </a:spcBef>
              <a:buClr>
                <a:srgbClr val="C00000"/>
              </a:buClr>
              <a:buSzPct val="94444"/>
              <a:tabLst>
                <a:tab pos="144301" algn="l"/>
              </a:tabLst>
            </a:pPr>
            <a:r>
              <a:rPr lang="tr-TR" sz="2000" b="1" spc="-15" dirty="0">
                <a:solidFill>
                  <a:srgbClr val="244060"/>
                </a:solidFill>
                <a:latin typeface="Calibri"/>
                <a:cs typeface="Calibri"/>
              </a:rPr>
              <a:t>  </a:t>
            </a:r>
            <a:r>
              <a:rPr lang="tr-TR" sz="2000" b="1" spc="-15" dirty="0">
                <a:solidFill>
                  <a:srgbClr val="FF0000"/>
                </a:solidFill>
                <a:latin typeface="Calibri"/>
                <a:cs typeface="Calibri"/>
              </a:rPr>
              <a:t>İğne  ucu  bir kereden fazla kullanılırsa; </a:t>
            </a:r>
          </a:p>
          <a:p>
            <a:pPr marL="7145">
              <a:spcBef>
                <a:spcPts val="75"/>
              </a:spcBef>
              <a:buClr>
                <a:srgbClr val="C00000"/>
              </a:buClr>
              <a:buSzPct val="94444"/>
              <a:tabLst>
                <a:tab pos="144301" algn="l"/>
              </a:tabLst>
            </a:pPr>
            <a:endParaRPr lang="tr-TR" sz="1600" b="1" spc="-15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44301" indent="-137156">
              <a:spcBef>
                <a:spcPts val="75"/>
              </a:spcBef>
              <a:buClr>
                <a:srgbClr val="C00000"/>
              </a:buClr>
              <a:buSzPct val="94444"/>
              <a:buFont typeface="Wingdings"/>
              <a:buChar char=""/>
              <a:tabLst>
                <a:tab pos="144301" algn="l"/>
              </a:tabLst>
            </a:pPr>
            <a:r>
              <a:rPr sz="2000" b="1" spc="-15" dirty="0" err="1">
                <a:solidFill>
                  <a:srgbClr val="244060"/>
                </a:solidFill>
                <a:latin typeface="Calibri"/>
                <a:cs typeface="Calibri"/>
              </a:rPr>
              <a:t>Ağrı</a:t>
            </a:r>
            <a:endParaRPr sz="2000" dirty="0">
              <a:latin typeface="Calibri"/>
              <a:cs typeface="Calibri"/>
            </a:endParaRPr>
          </a:p>
          <a:p>
            <a:pPr marL="143825" indent="-136681">
              <a:buClr>
                <a:srgbClr val="C00000"/>
              </a:buClr>
              <a:buSzPct val="94444"/>
              <a:buFont typeface="Wingdings"/>
              <a:buChar char=""/>
              <a:tabLst>
                <a:tab pos="143825" algn="l"/>
              </a:tabLst>
            </a:pPr>
            <a:r>
              <a:rPr lang="tr-TR" sz="2000" b="1" spc="-8" dirty="0">
                <a:solidFill>
                  <a:srgbClr val="244060"/>
                </a:solidFill>
                <a:latin typeface="Calibri"/>
                <a:cs typeface="Calibri"/>
              </a:rPr>
              <a:t>Kanama, morarma</a:t>
            </a:r>
          </a:p>
          <a:p>
            <a:pPr marL="143825" indent="-136681">
              <a:buClr>
                <a:srgbClr val="C00000"/>
              </a:buClr>
              <a:buSzPct val="94444"/>
              <a:buFont typeface="Wingdings"/>
              <a:buChar char=""/>
              <a:tabLst>
                <a:tab pos="143825" algn="l"/>
              </a:tabLst>
            </a:pPr>
            <a:r>
              <a:rPr lang="tr-TR" sz="2000" b="1" spc="-8" dirty="0" err="1">
                <a:solidFill>
                  <a:srgbClr val="244060"/>
                </a:solidFill>
                <a:latin typeface="Calibri"/>
                <a:cs typeface="Calibri"/>
              </a:rPr>
              <a:t>Lipohipertrofi</a:t>
            </a:r>
            <a:endParaRPr lang="tr-TR" sz="2000" b="1" spc="-8" dirty="0">
              <a:solidFill>
                <a:srgbClr val="244060"/>
              </a:solidFill>
              <a:latin typeface="Calibri"/>
              <a:cs typeface="Calibri"/>
            </a:endParaRPr>
          </a:p>
          <a:p>
            <a:pPr marL="143825" indent="-136681">
              <a:buClr>
                <a:srgbClr val="C00000"/>
              </a:buClr>
              <a:buSzPct val="94444"/>
              <a:buFont typeface="Wingdings"/>
              <a:buChar char=""/>
              <a:tabLst>
                <a:tab pos="143825" algn="l"/>
              </a:tabLst>
            </a:pPr>
            <a:r>
              <a:rPr sz="2000" b="1" spc="-8" dirty="0" err="1">
                <a:solidFill>
                  <a:srgbClr val="244060"/>
                </a:solidFill>
                <a:latin typeface="Calibri"/>
                <a:cs typeface="Calibri"/>
              </a:rPr>
              <a:t>Tıkanma</a:t>
            </a:r>
            <a:endParaRPr lang="tr-TR" sz="2000" b="1" spc="-8" dirty="0">
              <a:solidFill>
                <a:srgbClr val="244060"/>
              </a:solidFill>
              <a:latin typeface="Calibri"/>
              <a:cs typeface="Calibri"/>
            </a:endParaRPr>
          </a:p>
          <a:p>
            <a:pPr marL="143825" indent="-136681">
              <a:buClr>
                <a:srgbClr val="C00000"/>
              </a:buClr>
              <a:buSzPct val="94444"/>
              <a:buFont typeface="Wingdings"/>
              <a:buChar char=""/>
              <a:tabLst>
                <a:tab pos="143825" algn="l"/>
              </a:tabLst>
            </a:pPr>
            <a:r>
              <a:rPr lang="tr-TR" sz="2000" b="1" spc="-8" dirty="0">
                <a:solidFill>
                  <a:srgbClr val="244060"/>
                </a:solidFill>
                <a:latin typeface="Calibri"/>
                <a:cs typeface="Calibri"/>
              </a:rPr>
              <a:t>Etkisiz insülin</a:t>
            </a:r>
          </a:p>
          <a:p>
            <a:pPr marL="143825" indent="-136681">
              <a:buClr>
                <a:srgbClr val="C00000"/>
              </a:buClr>
              <a:buSzPct val="94444"/>
              <a:buFont typeface="Wingdings"/>
              <a:buChar char=""/>
              <a:tabLst>
                <a:tab pos="143825" algn="l"/>
              </a:tabLst>
            </a:pPr>
            <a:r>
              <a:rPr lang="tr-TR" sz="2000" b="1" spc="-8" dirty="0">
                <a:solidFill>
                  <a:srgbClr val="244060"/>
                </a:solidFill>
                <a:latin typeface="Calibri"/>
                <a:cs typeface="Calibri"/>
              </a:rPr>
              <a:t>İğne ucunun kırılması riski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173996-2735-D673-5292-E431E623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04860106-7128-8300-0456-28321D37C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747" y="365125"/>
            <a:ext cx="11039602" cy="600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034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3164" y="1490296"/>
            <a:ext cx="4207383" cy="35929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26330" y="2206208"/>
            <a:ext cx="4089083" cy="222609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217" marR="3810" indent="-257168">
              <a:spcBef>
                <a:spcPts val="79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Kalemin</a:t>
            </a:r>
            <a:r>
              <a:rPr sz="1950" b="1" spc="-6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ucundan</a:t>
            </a:r>
            <a:r>
              <a:rPr sz="1950" b="1" spc="-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iğne</a:t>
            </a:r>
            <a:r>
              <a:rPr sz="1950" b="1" spc="-56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çıkarılırken</a:t>
            </a:r>
            <a:r>
              <a:rPr sz="1950" b="1" spc="-53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19" dirty="0">
                <a:solidFill>
                  <a:srgbClr val="244060"/>
                </a:solidFill>
                <a:latin typeface="Calibri"/>
                <a:cs typeface="Calibri"/>
              </a:rPr>
              <a:t>dış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koruyucu</a:t>
            </a:r>
            <a:r>
              <a:rPr sz="1950" b="1" spc="-6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kapağı</a:t>
            </a:r>
            <a:r>
              <a:rPr sz="1950" b="1" spc="-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takılmalıdır.</a:t>
            </a:r>
            <a:endParaRPr sz="1950" dirty="0">
              <a:latin typeface="Calibri"/>
              <a:cs typeface="Calibri"/>
            </a:endParaRPr>
          </a:p>
          <a:p>
            <a:pPr>
              <a:spcBef>
                <a:spcPts val="896"/>
              </a:spcBef>
              <a:buClr>
                <a:srgbClr val="C00000"/>
              </a:buClr>
              <a:buFont typeface="Wingdings"/>
              <a:buChar char=""/>
            </a:pPr>
            <a:endParaRPr sz="1950" dirty="0">
              <a:solidFill>
                <a:srgbClr val="C00000"/>
              </a:solidFill>
              <a:latin typeface="Calibri"/>
              <a:cs typeface="Calibri"/>
            </a:endParaRPr>
          </a:p>
          <a:p>
            <a:pPr marL="266217" indent="-256693"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1950" b="1" dirty="0">
                <a:solidFill>
                  <a:srgbClr val="C00000"/>
                </a:solidFill>
                <a:latin typeface="Calibri"/>
                <a:cs typeface="Calibri"/>
              </a:rPr>
              <a:t>İğnenin</a:t>
            </a:r>
            <a:r>
              <a:rPr sz="1950" b="1" spc="-5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C00000"/>
                </a:solidFill>
                <a:latin typeface="Calibri"/>
                <a:cs typeface="Calibri"/>
              </a:rPr>
              <a:t>ele</a:t>
            </a:r>
            <a:r>
              <a:rPr sz="1950" b="1" spc="-5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950" b="1" spc="-8" dirty="0" err="1">
                <a:solidFill>
                  <a:srgbClr val="C00000"/>
                </a:solidFill>
                <a:latin typeface="Calibri"/>
                <a:cs typeface="Calibri"/>
              </a:rPr>
              <a:t>batması</a:t>
            </a:r>
            <a:r>
              <a:rPr sz="1950" b="1" spc="-8" dirty="0">
                <a:solidFill>
                  <a:srgbClr val="C00000"/>
                </a:solidFill>
                <a:latin typeface="Calibri"/>
                <a:cs typeface="Calibri"/>
              </a:rPr>
              <a:t>!!!</a:t>
            </a:r>
            <a:endParaRPr lang="tr-TR" sz="1950" b="1" spc="-8" dirty="0">
              <a:solidFill>
                <a:srgbClr val="C00000"/>
              </a:solidFill>
              <a:latin typeface="Calibri"/>
              <a:cs typeface="Calibri"/>
            </a:endParaRPr>
          </a:p>
          <a:p>
            <a:pPr marL="266217" indent="-256693"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lang="tr-TR" sz="1950" b="1" spc="-8" dirty="0">
                <a:solidFill>
                  <a:srgbClr val="C00000"/>
                </a:solidFill>
                <a:latin typeface="Calibri"/>
                <a:cs typeface="Calibri"/>
              </a:rPr>
              <a:t>Yaralanma/kanama riski</a:t>
            </a:r>
          </a:p>
          <a:p>
            <a:pPr marL="266217" indent="-256693"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lang="tr-TR" sz="1950" b="1" spc="-8" dirty="0">
                <a:solidFill>
                  <a:srgbClr val="C00000"/>
                </a:solidFill>
                <a:latin typeface="Calibri"/>
                <a:cs typeface="Calibri"/>
              </a:rPr>
              <a:t>Bulaşıcı hastalık riski</a:t>
            </a:r>
          </a:p>
          <a:p>
            <a:pPr marL="266217" indent="-256693"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endParaRPr sz="195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511826" y="2226230"/>
            <a:ext cx="2154540" cy="2058153"/>
            <a:chOff x="6271279" y="2713240"/>
            <a:chExt cx="2872720" cy="274420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71279" y="2842260"/>
              <a:ext cx="2872720" cy="26151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7710" y="2713240"/>
              <a:ext cx="2419857" cy="210032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307843" y="4624241"/>
            <a:ext cx="3734981" cy="2021968"/>
            <a:chOff x="1128216" y="4162041"/>
            <a:chExt cx="4979975" cy="2695957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9387" y="4198597"/>
              <a:ext cx="2333197" cy="26594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8216" y="4162041"/>
              <a:ext cx="2974368" cy="25355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05427" y="4162042"/>
              <a:ext cx="2302764" cy="2695956"/>
            </a:xfrm>
            <a:prstGeom prst="rect">
              <a:avLst/>
            </a:prstGeom>
          </p:spPr>
        </p:pic>
      </p:grpSp>
      <p:pic>
        <p:nvPicPr>
          <p:cNvPr id="12" name="Resim 11">
            <a:extLst>
              <a:ext uri="{FF2B5EF4-FFF2-40B4-BE49-F238E27FC236}">
                <a16:creationId xmlns:a16="http://schemas.microsoft.com/office/drawing/2014/main" id="{B74A8325-3ED3-43F0-B6BE-CEAC0A636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6712" y="4568929"/>
            <a:ext cx="2057400" cy="2077278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9C505B-A4C0-4EE3-A82B-0E7BE8B09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İğnenin kalem üzerinde bırakılması</a:t>
            </a:r>
            <a:b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71EEF7B-F8E6-4B1D-A8AB-41D16CE2B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838325"/>
            <a:ext cx="3807883" cy="374544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tr-TR" dirty="0"/>
              <a:t>İğne ucunun tıkanması</a:t>
            </a:r>
          </a:p>
          <a:p>
            <a:r>
              <a:rPr lang="tr-TR" dirty="0"/>
              <a:t>İnsülin içerisinde hava kabarcığı oluşumuna</a:t>
            </a:r>
          </a:p>
          <a:p>
            <a:r>
              <a:rPr lang="tr-TR" dirty="0"/>
              <a:t>İnsülinin hava ile teması sonrası enfeksiyon riski, </a:t>
            </a:r>
          </a:p>
          <a:p>
            <a:r>
              <a:rPr lang="tr-TR" dirty="0"/>
              <a:t>İlacın bozulma riskine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9A2DB98-8D10-4519-BD63-D1489F163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38" t="25761"/>
          <a:stretch/>
        </p:blipFill>
        <p:spPr>
          <a:xfrm>
            <a:off x="6472237" y="1645710"/>
            <a:ext cx="3931180" cy="244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856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45385" y="1316736"/>
            <a:ext cx="5146929" cy="3634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923038" y="1863112"/>
            <a:ext cx="6543675" cy="1650683"/>
            <a:chOff x="341382" y="1341144"/>
            <a:chExt cx="8724900" cy="22009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382" y="1341144"/>
              <a:ext cx="8724887" cy="220060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7" y="1500123"/>
              <a:ext cx="8210550" cy="168516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2976748" y="3795907"/>
            <a:ext cx="6473190" cy="1608296"/>
            <a:chOff x="412997" y="3918203"/>
            <a:chExt cx="8630920" cy="214439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2997" y="3918203"/>
              <a:ext cx="8630424" cy="21442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1500" y="4076699"/>
              <a:ext cx="8115300" cy="162877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460944" y="3308236"/>
            <a:ext cx="3358039" cy="21736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1350" dirty="0">
                <a:solidFill>
                  <a:srgbClr val="C00000"/>
                </a:solidFill>
              </a:rPr>
              <a:t>Eksik</a:t>
            </a:r>
            <a:r>
              <a:rPr sz="1350" spc="-41" dirty="0">
                <a:solidFill>
                  <a:srgbClr val="C00000"/>
                </a:solidFill>
              </a:rPr>
              <a:t> </a:t>
            </a:r>
            <a:r>
              <a:rPr sz="1350" dirty="0">
                <a:solidFill>
                  <a:srgbClr val="C00000"/>
                </a:solidFill>
              </a:rPr>
              <a:t>doz/Cilt</a:t>
            </a:r>
            <a:r>
              <a:rPr sz="1350" spc="-34" dirty="0">
                <a:solidFill>
                  <a:srgbClr val="C00000"/>
                </a:solidFill>
              </a:rPr>
              <a:t> </a:t>
            </a:r>
            <a:r>
              <a:rPr sz="1350" dirty="0">
                <a:solidFill>
                  <a:srgbClr val="C00000"/>
                </a:solidFill>
              </a:rPr>
              <a:t>altına</a:t>
            </a:r>
            <a:r>
              <a:rPr sz="1350" spc="-30" dirty="0">
                <a:solidFill>
                  <a:srgbClr val="C00000"/>
                </a:solidFill>
              </a:rPr>
              <a:t> </a:t>
            </a:r>
            <a:r>
              <a:rPr sz="1350" dirty="0">
                <a:solidFill>
                  <a:srgbClr val="C00000"/>
                </a:solidFill>
              </a:rPr>
              <a:t>hava</a:t>
            </a:r>
            <a:r>
              <a:rPr sz="1350" spc="-26" dirty="0">
                <a:solidFill>
                  <a:srgbClr val="C00000"/>
                </a:solidFill>
              </a:rPr>
              <a:t> </a:t>
            </a:r>
            <a:r>
              <a:rPr sz="1350" spc="-8" dirty="0">
                <a:solidFill>
                  <a:srgbClr val="C00000"/>
                </a:solidFill>
              </a:rPr>
              <a:t>kabarcığı</a:t>
            </a:r>
            <a:r>
              <a:rPr sz="1350" spc="-38" dirty="0">
                <a:solidFill>
                  <a:srgbClr val="C00000"/>
                </a:solidFill>
              </a:rPr>
              <a:t> </a:t>
            </a:r>
            <a:r>
              <a:rPr sz="1350" spc="-8" dirty="0">
                <a:solidFill>
                  <a:srgbClr val="C00000"/>
                </a:solidFill>
              </a:rPr>
              <a:t>enjeksiyonu</a:t>
            </a:r>
            <a:endParaRPr sz="1350" dirty="0"/>
          </a:p>
        </p:txBody>
      </p:sp>
      <p:sp>
        <p:nvSpPr>
          <p:cNvPr id="10" name="object 10"/>
          <p:cNvSpPr txBox="1"/>
          <p:nvPr/>
        </p:nvSpPr>
        <p:spPr>
          <a:xfrm>
            <a:off x="4536764" y="5157749"/>
            <a:ext cx="268843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4764">
              <a:spcBef>
                <a:spcPts val="75"/>
              </a:spcBef>
            </a:pPr>
            <a:r>
              <a:rPr sz="1350" b="1" dirty="0">
                <a:solidFill>
                  <a:srgbClr val="C00000"/>
                </a:solidFill>
                <a:latin typeface="Calibri"/>
                <a:cs typeface="Calibri"/>
              </a:rPr>
              <a:t>İğne</a:t>
            </a:r>
            <a:r>
              <a:rPr sz="135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C00000"/>
                </a:solidFill>
                <a:latin typeface="Calibri"/>
                <a:cs typeface="Calibri"/>
              </a:rPr>
              <a:t>ucundan</a:t>
            </a:r>
            <a:r>
              <a:rPr sz="1350" b="1" spc="-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C00000"/>
                </a:solidFill>
                <a:latin typeface="Calibri"/>
                <a:cs typeface="Calibri"/>
              </a:rPr>
              <a:t>insülin</a:t>
            </a:r>
            <a:r>
              <a:rPr sz="1350" b="1" spc="-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rgbClr val="C00000"/>
                </a:solidFill>
                <a:latin typeface="Calibri"/>
                <a:cs typeface="Calibri"/>
              </a:rPr>
              <a:t>sızması/Karışım </a:t>
            </a:r>
            <a:r>
              <a:rPr sz="1350" b="1" dirty="0">
                <a:solidFill>
                  <a:srgbClr val="C00000"/>
                </a:solidFill>
                <a:latin typeface="Calibri"/>
                <a:cs typeface="Calibri"/>
              </a:rPr>
              <a:t>insülinler</a:t>
            </a:r>
            <a:r>
              <a:rPr sz="135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35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C00000"/>
                </a:solidFill>
                <a:latin typeface="Calibri"/>
                <a:cs typeface="Calibri"/>
              </a:rPr>
              <a:t>karışım</a:t>
            </a:r>
            <a:r>
              <a:rPr sz="135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C00000"/>
                </a:solidFill>
                <a:latin typeface="Calibri"/>
                <a:cs typeface="Calibri"/>
              </a:rPr>
              <a:t>oranın</a:t>
            </a:r>
            <a:r>
              <a:rPr sz="1350" b="1" spc="-4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rgbClr val="C00000"/>
                </a:solidFill>
                <a:latin typeface="Calibri"/>
                <a:cs typeface="Calibri"/>
              </a:rPr>
              <a:t>değişmesi</a:t>
            </a:r>
            <a:endParaRPr sz="1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68273" y="1316736"/>
            <a:ext cx="4790312" cy="3634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22897" y="1878978"/>
            <a:ext cx="7652084" cy="3696461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266217" indent="-256693">
              <a:spcBef>
                <a:spcPts val="540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İnsülini</a:t>
            </a:r>
            <a:r>
              <a:rPr sz="2400" b="1" spc="-3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oda</a:t>
            </a:r>
            <a:r>
              <a:rPr sz="2400" b="1" spc="-26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ısısında</a:t>
            </a:r>
            <a:r>
              <a:rPr sz="2400" b="1" spc="-26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uygulamak.</a:t>
            </a:r>
            <a:endParaRPr sz="2400" dirty="0">
              <a:latin typeface="Calibri"/>
              <a:cs typeface="Calibri"/>
            </a:endParaRPr>
          </a:p>
          <a:p>
            <a:pPr marL="266217" indent="-256693">
              <a:spcBef>
                <a:spcPts val="469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Hava</a:t>
            </a:r>
            <a:r>
              <a:rPr sz="2400" b="1" spc="-10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enjekte</a:t>
            </a:r>
            <a:r>
              <a:rPr sz="2400" b="1" spc="-79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etmemeye</a:t>
            </a:r>
            <a:r>
              <a:rPr sz="2400" b="1" spc="-9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özen</a:t>
            </a:r>
            <a:r>
              <a:rPr sz="2400" b="1" spc="-83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göstermek.</a:t>
            </a:r>
            <a:endParaRPr sz="2400" dirty="0">
              <a:latin typeface="Calibri"/>
              <a:cs typeface="Calibri"/>
            </a:endParaRPr>
          </a:p>
          <a:p>
            <a:pPr marL="266217" marR="7144" indent="-257168">
              <a:spcBef>
                <a:spcPts val="469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%70’lik</a:t>
            </a:r>
            <a:r>
              <a:rPr sz="2400" b="1" spc="13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alkol</a:t>
            </a:r>
            <a:r>
              <a:rPr sz="2400" b="1" spc="1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cilt</a:t>
            </a:r>
            <a:r>
              <a:rPr sz="2400" b="1" spc="1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üzerinde</a:t>
            </a:r>
            <a:r>
              <a:rPr sz="2400" b="1" spc="1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kuruyuncaya</a:t>
            </a:r>
            <a:r>
              <a:rPr sz="2400" b="1" spc="146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kadar </a:t>
            </a:r>
            <a:r>
              <a:rPr sz="2400" b="1" spc="-8" dirty="0" err="1">
                <a:solidFill>
                  <a:srgbClr val="244060"/>
                </a:solidFill>
                <a:latin typeface="Calibri"/>
                <a:cs typeface="Calibri"/>
              </a:rPr>
              <a:t>beklemek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.</a:t>
            </a:r>
            <a:endParaRPr lang="tr-TR" sz="2400" dirty="0">
              <a:latin typeface="Calibri"/>
              <a:cs typeface="Calibri"/>
            </a:endParaRPr>
          </a:p>
          <a:p>
            <a:pPr marL="266217" marR="7144" indent="-257168">
              <a:spcBef>
                <a:spcPts val="469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lang="tr-TR" sz="2400" b="1" spc="-8" dirty="0">
                <a:solidFill>
                  <a:srgbClr val="244060"/>
                </a:solidFill>
                <a:latin typeface="Calibri"/>
                <a:cs typeface="Calibri"/>
              </a:rPr>
              <a:t>Enjeksiyon bölgesindeki kasları uygulama esnasında germemek.</a:t>
            </a:r>
          </a:p>
          <a:p>
            <a:pPr marL="266217" marR="7144" indent="-257168">
              <a:spcBef>
                <a:spcPts val="469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lang="tr-TR" sz="2400" b="1" spc="-8" dirty="0">
                <a:solidFill>
                  <a:srgbClr val="244060"/>
                </a:solidFill>
                <a:latin typeface="Calibri"/>
                <a:cs typeface="Calibri"/>
              </a:rPr>
              <a:t>İğne cilde batırıldıktan sonra iğnenin yönünü değiştirmemek</a:t>
            </a:r>
            <a:endParaRPr sz="2400" dirty="0">
              <a:latin typeface="Calibri"/>
              <a:cs typeface="Calibri"/>
            </a:endParaRPr>
          </a:p>
          <a:p>
            <a:pPr marL="266217" marR="4763" indent="-257168" algn="just">
              <a:lnSpc>
                <a:spcPct val="101299"/>
              </a:lnSpc>
              <a:spcBef>
                <a:spcPts val="439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2400" b="1" dirty="0" err="1">
                <a:solidFill>
                  <a:srgbClr val="244060"/>
                </a:solidFill>
                <a:latin typeface="Calibri"/>
                <a:cs typeface="Calibri"/>
              </a:rPr>
              <a:t>Sinir</a:t>
            </a:r>
            <a:r>
              <a:rPr sz="2400" b="1" spc="360" dirty="0">
                <a:solidFill>
                  <a:srgbClr val="244060"/>
                </a:solidFill>
                <a:latin typeface="Calibri"/>
                <a:cs typeface="Calibri"/>
              </a:rPr>
              <a:t> 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ve</a:t>
            </a:r>
            <a:r>
              <a:rPr sz="2400" b="1" spc="356" dirty="0">
                <a:solidFill>
                  <a:srgbClr val="244060"/>
                </a:solidFill>
                <a:latin typeface="Calibri"/>
                <a:cs typeface="Calibri"/>
              </a:rPr>
              <a:t> 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damar</a:t>
            </a:r>
            <a:r>
              <a:rPr sz="2400" b="1" spc="363" dirty="0">
                <a:solidFill>
                  <a:srgbClr val="244060"/>
                </a:solidFill>
                <a:latin typeface="Calibri"/>
                <a:cs typeface="Calibri"/>
              </a:rPr>
              <a:t> 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hasarı</a:t>
            </a:r>
            <a:r>
              <a:rPr sz="2400" b="1" spc="360" dirty="0">
                <a:solidFill>
                  <a:srgbClr val="244060"/>
                </a:solidFill>
                <a:latin typeface="Calibri"/>
                <a:cs typeface="Calibri"/>
              </a:rPr>
              <a:t> 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olursa</a:t>
            </a:r>
            <a:r>
              <a:rPr sz="2400" b="1" spc="360" dirty="0">
                <a:solidFill>
                  <a:srgbClr val="244060"/>
                </a:solidFill>
                <a:latin typeface="Calibri"/>
                <a:cs typeface="Calibri"/>
              </a:rPr>
              <a:t> 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o</a:t>
            </a:r>
            <a:r>
              <a:rPr sz="2400" b="1" spc="360" dirty="0">
                <a:solidFill>
                  <a:srgbClr val="244060"/>
                </a:solidFill>
                <a:latin typeface="Calibri"/>
                <a:cs typeface="Calibri"/>
              </a:rPr>
              <a:t>  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bölgeyi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enjeksiyon</a:t>
            </a:r>
            <a:r>
              <a:rPr sz="2400" b="1" spc="98" dirty="0">
                <a:solidFill>
                  <a:srgbClr val="244060"/>
                </a:solidFill>
                <a:latin typeface="Calibri"/>
                <a:cs typeface="Calibri"/>
              </a:rPr>
              <a:t> 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için</a:t>
            </a:r>
            <a:r>
              <a:rPr sz="2400" b="1" spc="105" dirty="0">
                <a:solidFill>
                  <a:srgbClr val="244060"/>
                </a:solidFill>
                <a:latin typeface="Calibri"/>
                <a:cs typeface="Calibri"/>
              </a:rPr>
              <a:t> 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bir</a:t>
            </a:r>
            <a:r>
              <a:rPr sz="2400" b="1" spc="109" dirty="0">
                <a:solidFill>
                  <a:srgbClr val="244060"/>
                </a:solidFill>
                <a:latin typeface="Calibri"/>
                <a:cs typeface="Calibri"/>
              </a:rPr>
              <a:t> 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daha</a:t>
            </a:r>
            <a:r>
              <a:rPr sz="2400" b="1" spc="109" dirty="0">
                <a:solidFill>
                  <a:srgbClr val="244060"/>
                </a:solidFill>
                <a:latin typeface="Calibri"/>
                <a:cs typeface="Calibri"/>
              </a:rPr>
              <a:t> 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kullanmamak.</a:t>
            </a:r>
            <a:r>
              <a:rPr sz="2400" b="1" spc="105" dirty="0">
                <a:solidFill>
                  <a:srgbClr val="244060"/>
                </a:solidFill>
                <a:latin typeface="Calibri"/>
                <a:cs typeface="Calibri"/>
              </a:rPr>
              <a:t>  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Soğuk </a:t>
            </a:r>
            <a:r>
              <a:rPr sz="2400" b="1" dirty="0">
                <a:solidFill>
                  <a:srgbClr val="244060"/>
                </a:solidFill>
                <a:latin typeface="Calibri"/>
                <a:cs typeface="Calibri"/>
              </a:rPr>
              <a:t>uygulama</a:t>
            </a:r>
            <a:r>
              <a:rPr sz="2400" b="1" spc="-4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244060"/>
                </a:solidFill>
                <a:latin typeface="Calibri"/>
                <a:cs typeface="Calibri"/>
              </a:rPr>
              <a:t>yapılabilir.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9975" y="1316736"/>
            <a:ext cx="4855464" cy="3634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40485" y="3756697"/>
            <a:ext cx="1844993" cy="731611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266217" indent="-256693">
              <a:spcBef>
                <a:spcPts val="525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Seyahat</a:t>
            </a:r>
            <a:r>
              <a:rPr sz="1950" b="1" spc="-86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244060"/>
                </a:solidFill>
                <a:latin typeface="Calibri"/>
                <a:cs typeface="Calibri"/>
              </a:rPr>
              <a:t>süresi</a:t>
            </a:r>
            <a:endParaRPr sz="1950">
              <a:latin typeface="Calibri"/>
              <a:cs typeface="Calibri"/>
            </a:endParaRPr>
          </a:p>
          <a:p>
            <a:pPr marL="266217" indent="-256693">
              <a:spcBef>
                <a:spcPts val="450"/>
              </a:spcBef>
              <a:buClr>
                <a:srgbClr val="C00000"/>
              </a:buClr>
              <a:buFont typeface="Wingdings"/>
              <a:buChar char=""/>
              <a:tabLst>
                <a:tab pos="266217" algn="l"/>
              </a:tabLst>
            </a:pPr>
            <a:r>
              <a:rPr sz="1950" b="1" dirty="0">
                <a:solidFill>
                  <a:srgbClr val="244060"/>
                </a:solidFill>
                <a:latin typeface="Calibri"/>
                <a:cs typeface="Calibri"/>
              </a:rPr>
              <a:t>Gidilecek</a:t>
            </a:r>
            <a:r>
              <a:rPr sz="1950" b="1" spc="-83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950" b="1" spc="-15" dirty="0">
                <a:solidFill>
                  <a:srgbClr val="244060"/>
                </a:solidFill>
                <a:latin typeface="Calibri"/>
                <a:cs typeface="Calibri"/>
              </a:rPr>
              <a:t>bölge</a:t>
            </a:r>
            <a:endParaRPr sz="19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73862" y="1770509"/>
            <a:ext cx="1972812" cy="197739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537968" y="1728218"/>
            <a:ext cx="5987415" cy="4272915"/>
            <a:chOff x="1161288" y="1161288"/>
            <a:chExt cx="7983220" cy="569722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88413" y="4413475"/>
              <a:ext cx="2686854" cy="19187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43248" y="4572063"/>
              <a:ext cx="2175255" cy="14033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05124" y="1161288"/>
              <a:ext cx="2824010" cy="15179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63640" y="1319745"/>
              <a:ext cx="2308860" cy="10027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15328" y="2069591"/>
              <a:ext cx="2328672" cy="23149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14222" y="2265121"/>
              <a:ext cx="2099297" cy="17249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19544" y="3518916"/>
              <a:ext cx="2124455" cy="18105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15251" y="3714699"/>
              <a:ext cx="1655445" cy="122140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48428" y="2519172"/>
              <a:ext cx="2592324" cy="171754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46294" y="2714612"/>
              <a:ext cx="2001138" cy="11286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61288" y="5020055"/>
              <a:ext cx="2717291" cy="183794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57249" y="5214963"/>
              <a:ext cx="2127757" cy="14287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41469" y="846118"/>
            <a:ext cx="8098669" cy="15641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0" tIns="878443" rIns="0" bIns="0" rtlCol="0" anchor="ctr">
            <a:spAutoFit/>
          </a:bodyPr>
          <a:lstStyle/>
          <a:p>
            <a:pPr marL="514337">
              <a:lnSpc>
                <a:spcPct val="100000"/>
              </a:lnSpc>
              <a:spcBef>
                <a:spcPts val="75"/>
              </a:spcBef>
            </a:pP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UNUTMAYIN </a:t>
            </a:r>
            <a:endParaRPr lang="tr-TR" b="1" spc="-8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41468" y="2687093"/>
            <a:ext cx="8099108" cy="3617454"/>
            <a:chOff x="689956" y="2439790"/>
            <a:chExt cx="10798810" cy="4015104"/>
          </a:xfrm>
          <a:solidFill>
            <a:schemeClr val="accent2"/>
          </a:solidFill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9956" y="2439790"/>
              <a:ext cx="10798225" cy="4015041"/>
            </a:xfrm>
            <a:prstGeom prst="rect">
              <a:avLst/>
            </a:prstGeom>
            <a:grpFill/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614" y="2464718"/>
              <a:ext cx="9173095" cy="3773982"/>
            </a:xfrm>
            <a:prstGeom prst="rect">
              <a:avLst/>
            </a:prstGeom>
            <a:grpFill/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7921" y="2538488"/>
              <a:ext cx="10645245" cy="3862312"/>
            </a:xfrm>
            <a:prstGeom prst="rect">
              <a:avLst/>
            </a:prstGeom>
            <a:grpFill/>
          </p:spPr>
        </p:pic>
        <p:sp>
          <p:nvSpPr>
            <p:cNvPr id="10" name="object 10"/>
            <p:cNvSpPr/>
            <p:nvPr/>
          </p:nvSpPr>
          <p:spPr>
            <a:xfrm>
              <a:off x="777922" y="2538488"/>
              <a:ext cx="10645775" cy="3862704"/>
            </a:xfrm>
            <a:custGeom>
              <a:avLst/>
              <a:gdLst/>
              <a:ahLst/>
              <a:cxnLst/>
              <a:rect l="l" t="t" r="r" b="b"/>
              <a:pathLst>
                <a:path w="10645775" h="3862704">
                  <a:moveTo>
                    <a:pt x="0" y="0"/>
                  </a:moveTo>
                  <a:lnTo>
                    <a:pt x="10645292" y="0"/>
                  </a:lnTo>
                  <a:lnTo>
                    <a:pt x="10645292" y="3862317"/>
                  </a:lnTo>
                  <a:lnTo>
                    <a:pt x="0" y="38623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4">
              <a:solidFill>
                <a:srgbClr val="F75787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166498" y="2692538"/>
            <a:ext cx="6778943" cy="383566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9525">
              <a:spcBef>
                <a:spcPts val="990"/>
              </a:spcBef>
            </a:pPr>
            <a:r>
              <a:rPr lang="tr-TR" sz="2000" dirty="0">
                <a:cs typeface="Arial MT"/>
              </a:rPr>
              <a:t>Seyahate</a:t>
            </a:r>
            <a:r>
              <a:rPr lang="tr-TR" sz="2000" spc="-71" dirty="0">
                <a:cs typeface="Arial MT"/>
              </a:rPr>
              <a:t> </a:t>
            </a:r>
            <a:r>
              <a:rPr lang="tr-TR" sz="2000" dirty="0">
                <a:cs typeface="Arial MT"/>
              </a:rPr>
              <a:t>çıkarken</a:t>
            </a:r>
            <a:r>
              <a:rPr lang="tr-TR" sz="2000" spc="-68" dirty="0">
                <a:cs typeface="Arial MT"/>
              </a:rPr>
              <a:t> </a:t>
            </a:r>
            <a:r>
              <a:rPr lang="tr-TR" sz="2000" dirty="0">
                <a:cs typeface="Arial MT"/>
              </a:rPr>
              <a:t>gerekl</a:t>
            </a:r>
            <a:r>
              <a:rPr lang="tr-TR" sz="2000" dirty="0">
                <a:cs typeface="Microsoft Sans Serif"/>
              </a:rPr>
              <a:t>i</a:t>
            </a:r>
            <a:r>
              <a:rPr lang="tr-TR" sz="2000" spc="-53" dirty="0">
                <a:cs typeface="Microsoft Sans Serif"/>
              </a:rPr>
              <a:t> </a:t>
            </a:r>
            <a:r>
              <a:rPr lang="tr-TR" sz="2000" spc="-8" dirty="0">
                <a:cs typeface="Arial MT"/>
              </a:rPr>
              <a:t>m</a:t>
            </a:r>
            <a:r>
              <a:rPr lang="tr-TR" sz="2000" spc="-8" dirty="0">
                <a:cs typeface="Microsoft Sans Serif"/>
              </a:rPr>
              <a:t>i</a:t>
            </a:r>
            <a:r>
              <a:rPr lang="tr-TR" sz="2000" spc="-8" dirty="0">
                <a:cs typeface="Arial MT"/>
              </a:rPr>
              <a:t>ktarda</a:t>
            </a:r>
            <a:endParaRPr lang="tr-TR" sz="2000" dirty="0">
              <a:cs typeface="Arial MT"/>
            </a:endParaRPr>
          </a:p>
          <a:p>
            <a:pPr marL="180017" indent="-170493">
              <a:spcBef>
                <a:spcPts val="915"/>
              </a:spcBef>
              <a:buFont typeface="Arial MT"/>
              <a:buChar char="•"/>
              <a:tabLst>
                <a:tab pos="180017" algn="l"/>
              </a:tabLst>
            </a:pPr>
            <a:r>
              <a:rPr lang="tr-TR" sz="2000" dirty="0">
                <a:cs typeface="Microsoft Sans Serif"/>
              </a:rPr>
              <a:t>İ</a:t>
            </a:r>
            <a:r>
              <a:rPr lang="tr-TR" sz="2000" dirty="0">
                <a:cs typeface="Arial MT"/>
              </a:rPr>
              <a:t>nsül</a:t>
            </a:r>
            <a:r>
              <a:rPr lang="tr-TR" sz="2000" dirty="0">
                <a:cs typeface="Microsoft Sans Serif"/>
              </a:rPr>
              <a:t>i</a:t>
            </a:r>
            <a:r>
              <a:rPr lang="tr-TR" sz="2000" dirty="0">
                <a:cs typeface="Arial MT"/>
              </a:rPr>
              <a:t>n</a:t>
            </a:r>
            <a:r>
              <a:rPr lang="tr-TR" sz="2000" spc="-26" dirty="0">
                <a:cs typeface="Arial MT"/>
              </a:rPr>
              <a:t> </a:t>
            </a:r>
            <a:r>
              <a:rPr lang="tr-TR" sz="2000" dirty="0">
                <a:cs typeface="Arial MT"/>
              </a:rPr>
              <a:t>VE</a:t>
            </a:r>
            <a:r>
              <a:rPr lang="tr-TR" sz="2000" spc="-26" dirty="0">
                <a:cs typeface="Arial MT"/>
              </a:rPr>
              <a:t> </a:t>
            </a:r>
            <a:r>
              <a:rPr lang="tr-TR" sz="2000" dirty="0">
                <a:cs typeface="Microsoft Sans Serif"/>
              </a:rPr>
              <a:t>İĞ</a:t>
            </a:r>
            <a:r>
              <a:rPr lang="tr-TR" sz="2000" dirty="0">
                <a:cs typeface="Arial MT"/>
              </a:rPr>
              <a:t>NE</a:t>
            </a:r>
            <a:r>
              <a:rPr lang="tr-TR" sz="2000" spc="-23" dirty="0">
                <a:cs typeface="Arial MT"/>
              </a:rPr>
              <a:t> </a:t>
            </a:r>
            <a:r>
              <a:rPr lang="tr-TR" sz="2000" spc="-19" dirty="0">
                <a:cs typeface="Arial MT"/>
              </a:rPr>
              <a:t>UCU</a:t>
            </a:r>
            <a:endParaRPr lang="tr-TR" sz="2000" dirty="0">
              <a:cs typeface="Arial MT"/>
            </a:endParaRPr>
          </a:p>
          <a:p>
            <a:pPr marL="180017" indent="-170493">
              <a:spcBef>
                <a:spcPts val="990"/>
              </a:spcBef>
              <a:buChar char="•"/>
              <a:tabLst>
                <a:tab pos="180017" algn="l"/>
              </a:tabLst>
            </a:pPr>
            <a:r>
              <a:rPr lang="tr-TR" sz="2000" dirty="0">
                <a:cs typeface="Arial MT"/>
              </a:rPr>
              <a:t>Kan</a:t>
            </a:r>
            <a:r>
              <a:rPr lang="tr-TR" sz="2000" spc="-34" dirty="0">
                <a:cs typeface="Arial MT"/>
              </a:rPr>
              <a:t> </a:t>
            </a:r>
            <a:r>
              <a:rPr lang="tr-TR" sz="2000" dirty="0">
                <a:cs typeface="Microsoft Sans Serif"/>
              </a:rPr>
              <a:t>ş</a:t>
            </a:r>
            <a:r>
              <a:rPr lang="tr-TR" sz="2000" dirty="0">
                <a:cs typeface="Arial MT"/>
              </a:rPr>
              <a:t>eker</a:t>
            </a:r>
            <a:r>
              <a:rPr lang="tr-TR" sz="2000" dirty="0">
                <a:cs typeface="Microsoft Sans Serif"/>
              </a:rPr>
              <a:t>i</a:t>
            </a:r>
            <a:r>
              <a:rPr lang="tr-TR" sz="2000" spc="-15" dirty="0">
                <a:cs typeface="Microsoft Sans Serif"/>
              </a:rPr>
              <a:t> </a:t>
            </a:r>
            <a:r>
              <a:rPr lang="tr-TR" sz="2000" dirty="0">
                <a:cs typeface="Arial MT"/>
              </a:rPr>
              <a:t>ÖLÇÜM</a:t>
            </a:r>
            <a:r>
              <a:rPr lang="tr-TR" sz="2000" spc="-38" dirty="0">
                <a:cs typeface="Arial MT"/>
              </a:rPr>
              <a:t> </a:t>
            </a:r>
            <a:r>
              <a:rPr lang="tr-TR" sz="2000" dirty="0">
                <a:cs typeface="Arial MT"/>
              </a:rPr>
              <a:t>C</a:t>
            </a:r>
            <a:r>
              <a:rPr lang="tr-TR" sz="2000" dirty="0">
                <a:cs typeface="Microsoft Sans Serif"/>
              </a:rPr>
              <a:t>İ</a:t>
            </a:r>
            <a:r>
              <a:rPr lang="tr-TR" sz="2000" dirty="0">
                <a:cs typeface="Arial MT"/>
              </a:rPr>
              <a:t>HAZI</a:t>
            </a:r>
            <a:r>
              <a:rPr lang="tr-TR" sz="2000" spc="-34" dirty="0">
                <a:cs typeface="Arial MT"/>
              </a:rPr>
              <a:t> ve </a:t>
            </a:r>
            <a:r>
              <a:rPr lang="tr-TR" sz="2000" spc="-8" dirty="0">
                <a:cs typeface="Arial MT"/>
              </a:rPr>
              <a:t>çubu</a:t>
            </a:r>
            <a:r>
              <a:rPr lang="tr-TR" sz="2000" spc="-8" dirty="0">
                <a:cs typeface="Microsoft Sans Serif"/>
              </a:rPr>
              <a:t>ğ</a:t>
            </a:r>
            <a:r>
              <a:rPr lang="tr-TR" sz="2000" spc="-8" dirty="0">
                <a:cs typeface="Arial MT"/>
              </a:rPr>
              <a:t>u</a:t>
            </a:r>
            <a:endParaRPr lang="tr-TR" sz="2000" dirty="0">
              <a:cs typeface="Arial MT"/>
            </a:endParaRPr>
          </a:p>
          <a:p>
            <a:pPr marL="180017" indent="-170493">
              <a:spcBef>
                <a:spcPts val="990"/>
              </a:spcBef>
              <a:buFont typeface="Arial MT"/>
              <a:buChar char="•"/>
              <a:tabLst>
                <a:tab pos="180017" algn="l"/>
              </a:tabLst>
            </a:pPr>
            <a:r>
              <a:rPr lang="tr-TR" sz="2000" dirty="0">
                <a:cs typeface="Microsoft Sans Serif"/>
              </a:rPr>
              <a:t>İ</a:t>
            </a:r>
            <a:r>
              <a:rPr lang="tr-TR" sz="2000" dirty="0">
                <a:cs typeface="Arial MT"/>
              </a:rPr>
              <a:t>nsül</a:t>
            </a:r>
            <a:r>
              <a:rPr lang="tr-TR" sz="2000" dirty="0">
                <a:cs typeface="Microsoft Sans Serif"/>
              </a:rPr>
              <a:t>i</a:t>
            </a:r>
            <a:r>
              <a:rPr lang="tr-TR" sz="2000" dirty="0">
                <a:cs typeface="Arial MT"/>
              </a:rPr>
              <a:t>n</a:t>
            </a:r>
            <a:r>
              <a:rPr lang="tr-TR" sz="2000" spc="-75" dirty="0">
                <a:cs typeface="Arial MT"/>
              </a:rPr>
              <a:t> </a:t>
            </a:r>
            <a:r>
              <a:rPr lang="tr-TR" sz="2000" spc="-8" dirty="0">
                <a:cs typeface="Arial MT"/>
              </a:rPr>
              <a:t>enjektörü</a:t>
            </a:r>
            <a:endParaRPr lang="tr-TR" sz="2000" dirty="0">
              <a:cs typeface="Arial MT"/>
            </a:endParaRPr>
          </a:p>
          <a:p>
            <a:pPr marL="180017" indent="-170493">
              <a:spcBef>
                <a:spcPts val="915"/>
              </a:spcBef>
              <a:buChar char="•"/>
              <a:tabLst>
                <a:tab pos="180017" algn="l"/>
              </a:tabLst>
            </a:pPr>
            <a:r>
              <a:rPr lang="tr-TR" sz="2000" dirty="0">
                <a:cs typeface="Arial MT"/>
              </a:rPr>
              <a:t>D</a:t>
            </a:r>
            <a:r>
              <a:rPr lang="tr-TR" sz="2000" dirty="0">
                <a:cs typeface="Microsoft Sans Serif"/>
              </a:rPr>
              <a:t>iğ</a:t>
            </a:r>
            <a:r>
              <a:rPr lang="tr-TR" sz="2000" dirty="0">
                <a:cs typeface="Arial MT"/>
              </a:rPr>
              <a:t>er</a:t>
            </a:r>
            <a:r>
              <a:rPr lang="tr-TR" sz="2000" spc="-49" dirty="0">
                <a:cs typeface="Arial MT"/>
              </a:rPr>
              <a:t> </a:t>
            </a:r>
            <a:r>
              <a:rPr lang="tr-TR" sz="2000" spc="-8" dirty="0">
                <a:cs typeface="Microsoft Sans Serif"/>
              </a:rPr>
              <a:t>i</a:t>
            </a:r>
            <a:r>
              <a:rPr lang="tr-TR" sz="2000" spc="-8" dirty="0">
                <a:cs typeface="Arial MT"/>
              </a:rPr>
              <a:t>laçlarınızı</a:t>
            </a:r>
            <a:endParaRPr lang="tr-TR" sz="2000" dirty="0">
              <a:cs typeface="Arial MT"/>
            </a:endParaRPr>
          </a:p>
          <a:p>
            <a:pPr marL="180017" indent="-170493">
              <a:spcBef>
                <a:spcPts val="990"/>
              </a:spcBef>
              <a:buChar char="•"/>
              <a:tabLst>
                <a:tab pos="180017" algn="l"/>
              </a:tabLst>
            </a:pPr>
            <a:r>
              <a:rPr lang="tr-TR" sz="2000" dirty="0">
                <a:cs typeface="Arial MT"/>
              </a:rPr>
              <a:t>H</a:t>
            </a:r>
            <a:r>
              <a:rPr lang="tr-TR" sz="2000" dirty="0">
                <a:cs typeface="Microsoft Sans Serif"/>
              </a:rPr>
              <a:t>i</a:t>
            </a:r>
            <a:r>
              <a:rPr lang="tr-TR" sz="2000" dirty="0">
                <a:cs typeface="Arial MT"/>
              </a:rPr>
              <a:t>pogl</a:t>
            </a:r>
            <a:r>
              <a:rPr lang="tr-TR" sz="2000" dirty="0">
                <a:cs typeface="Microsoft Sans Serif"/>
              </a:rPr>
              <a:t>i</a:t>
            </a:r>
            <a:r>
              <a:rPr lang="tr-TR" sz="2000" dirty="0">
                <a:cs typeface="Arial MT"/>
              </a:rPr>
              <a:t>sem</a:t>
            </a:r>
            <a:r>
              <a:rPr lang="tr-TR" sz="2000" dirty="0">
                <a:cs typeface="Microsoft Sans Serif"/>
              </a:rPr>
              <a:t>i</a:t>
            </a:r>
            <a:r>
              <a:rPr lang="tr-TR" sz="2000" spc="-34" dirty="0">
                <a:cs typeface="Microsoft Sans Serif"/>
              </a:rPr>
              <a:t> </a:t>
            </a:r>
            <a:r>
              <a:rPr lang="tr-TR" sz="2000" dirty="0">
                <a:cs typeface="Arial MT"/>
              </a:rPr>
              <a:t>tedav</a:t>
            </a:r>
            <a:r>
              <a:rPr lang="tr-TR" sz="2000" dirty="0">
                <a:cs typeface="Microsoft Sans Serif"/>
              </a:rPr>
              <a:t>i</a:t>
            </a:r>
            <a:r>
              <a:rPr lang="tr-TR" sz="2000" dirty="0">
                <a:cs typeface="Arial MT"/>
              </a:rPr>
              <a:t>s</a:t>
            </a:r>
            <a:r>
              <a:rPr lang="tr-TR" sz="2000" dirty="0">
                <a:cs typeface="Microsoft Sans Serif"/>
              </a:rPr>
              <a:t>i</a:t>
            </a:r>
            <a:r>
              <a:rPr lang="tr-TR" sz="2000" spc="-30" dirty="0">
                <a:cs typeface="Microsoft Sans Serif"/>
              </a:rPr>
              <a:t> </a:t>
            </a:r>
            <a:r>
              <a:rPr lang="tr-TR" sz="2000" dirty="0">
                <a:cs typeface="Microsoft Sans Serif"/>
              </a:rPr>
              <a:t>i</a:t>
            </a:r>
            <a:r>
              <a:rPr lang="tr-TR" sz="2000" dirty="0">
                <a:cs typeface="Arial MT"/>
              </a:rPr>
              <a:t>ç</a:t>
            </a:r>
            <a:r>
              <a:rPr lang="tr-TR" sz="2000" dirty="0">
                <a:cs typeface="Microsoft Sans Serif"/>
              </a:rPr>
              <a:t>i</a:t>
            </a:r>
            <a:r>
              <a:rPr lang="tr-TR" sz="2000" dirty="0">
                <a:cs typeface="Arial MT"/>
              </a:rPr>
              <a:t>n</a:t>
            </a:r>
            <a:r>
              <a:rPr lang="tr-TR" sz="2000" spc="-49" dirty="0">
                <a:cs typeface="Arial MT"/>
              </a:rPr>
              <a:t> </a:t>
            </a:r>
            <a:r>
              <a:rPr lang="tr-TR" sz="2000" dirty="0">
                <a:cs typeface="Microsoft Sans Serif"/>
              </a:rPr>
              <a:t>ş</a:t>
            </a:r>
            <a:r>
              <a:rPr lang="tr-TR" sz="2000" dirty="0">
                <a:cs typeface="Arial MT"/>
              </a:rPr>
              <a:t>eker</a:t>
            </a:r>
            <a:r>
              <a:rPr lang="tr-TR" sz="2000" spc="-53" dirty="0">
                <a:cs typeface="Arial MT"/>
              </a:rPr>
              <a:t> </a:t>
            </a:r>
            <a:r>
              <a:rPr lang="tr-TR" sz="2000" dirty="0">
                <a:cs typeface="Arial MT"/>
              </a:rPr>
              <a:t>veya</a:t>
            </a:r>
            <a:r>
              <a:rPr lang="tr-TR" sz="2000" spc="-49" dirty="0">
                <a:cs typeface="Arial MT"/>
              </a:rPr>
              <a:t> </a:t>
            </a:r>
            <a:r>
              <a:rPr lang="tr-TR" sz="2000" dirty="0">
                <a:cs typeface="Arial MT"/>
              </a:rPr>
              <a:t>meyve</a:t>
            </a:r>
            <a:r>
              <a:rPr lang="tr-TR" sz="2000" spc="-49" dirty="0">
                <a:cs typeface="Arial MT"/>
              </a:rPr>
              <a:t> </a:t>
            </a:r>
            <a:r>
              <a:rPr lang="tr-TR" sz="2000" dirty="0">
                <a:cs typeface="Arial MT"/>
              </a:rPr>
              <a:t>suyu</a:t>
            </a:r>
            <a:r>
              <a:rPr lang="tr-TR" sz="2000" spc="-49" dirty="0">
                <a:cs typeface="Arial MT"/>
              </a:rPr>
              <a:t> </a:t>
            </a:r>
            <a:r>
              <a:rPr lang="tr-TR" sz="2000" spc="-8" dirty="0">
                <a:cs typeface="Arial MT"/>
              </a:rPr>
              <a:t>bulundurun.</a:t>
            </a:r>
            <a:endParaRPr lang="tr-TR" sz="2000" dirty="0">
              <a:cs typeface="Arial MT"/>
            </a:endParaRPr>
          </a:p>
          <a:p>
            <a:pPr marL="180017" indent="-170493">
              <a:spcBef>
                <a:spcPts val="990"/>
              </a:spcBef>
              <a:buChar char="•"/>
              <a:tabLst>
                <a:tab pos="180017" algn="l"/>
              </a:tabLst>
            </a:pPr>
            <a:r>
              <a:rPr lang="tr-TR" sz="2000" spc="-15" dirty="0">
                <a:cs typeface="Arial MT"/>
              </a:rPr>
              <a:t>D</a:t>
            </a:r>
            <a:r>
              <a:rPr lang="tr-TR" sz="2000" spc="-15" dirty="0">
                <a:cs typeface="Microsoft Sans Serif"/>
              </a:rPr>
              <a:t>i</a:t>
            </a:r>
            <a:r>
              <a:rPr lang="tr-TR" sz="2000" spc="-15" dirty="0">
                <a:cs typeface="Arial MT"/>
              </a:rPr>
              <a:t>yabet</a:t>
            </a:r>
            <a:r>
              <a:rPr lang="tr-TR" sz="2000" spc="-109" dirty="0">
                <a:cs typeface="Arial MT"/>
              </a:rPr>
              <a:t> </a:t>
            </a:r>
            <a:r>
              <a:rPr lang="tr-TR" sz="2000" dirty="0">
                <a:cs typeface="Arial MT"/>
              </a:rPr>
              <a:t>k</a:t>
            </a:r>
            <a:r>
              <a:rPr lang="tr-TR" sz="2000" dirty="0">
                <a:cs typeface="Microsoft Sans Serif"/>
              </a:rPr>
              <a:t>i</a:t>
            </a:r>
            <a:r>
              <a:rPr lang="tr-TR" sz="2000" dirty="0">
                <a:cs typeface="Arial MT"/>
              </a:rPr>
              <a:t>ml</a:t>
            </a:r>
            <a:r>
              <a:rPr lang="tr-TR" sz="2000" dirty="0">
                <a:cs typeface="Microsoft Sans Serif"/>
              </a:rPr>
              <a:t>i</a:t>
            </a:r>
            <a:r>
              <a:rPr lang="tr-TR" sz="2000" dirty="0">
                <a:cs typeface="Arial MT"/>
              </a:rPr>
              <a:t>k</a:t>
            </a:r>
            <a:r>
              <a:rPr lang="tr-TR" sz="2000" spc="-45" dirty="0">
                <a:cs typeface="Arial MT"/>
              </a:rPr>
              <a:t> </a:t>
            </a:r>
            <a:r>
              <a:rPr lang="tr-TR" sz="2000" dirty="0">
                <a:cs typeface="Arial MT"/>
              </a:rPr>
              <a:t>kartınızı</a:t>
            </a:r>
            <a:r>
              <a:rPr lang="tr-TR" sz="2000" spc="-49" dirty="0">
                <a:cs typeface="Arial MT"/>
              </a:rPr>
              <a:t> </a:t>
            </a:r>
            <a:r>
              <a:rPr lang="tr-TR" sz="2000" dirty="0">
                <a:cs typeface="Arial MT"/>
              </a:rPr>
              <a:t>her</a:t>
            </a:r>
            <a:r>
              <a:rPr lang="tr-TR" sz="2000" spc="-45" dirty="0">
                <a:cs typeface="Arial MT"/>
              </a:rPr>
              <a:t> </a:t>
            </a:r>
            <a:r>
              <a:rPr lang="tr-TR" sz="2000" dirty="0">
                <a:cs typeface="Arial MT"/>
              </a:rPr>
              <a:t>zaman</a:t>
            </a:r>
            <a:r>
              <a:rPr lang="tr-TR" sz="2000" spc="-75" dirty="0">
                <a:cs typeface="Arial MT"/>
              </a:rPr>
              <a:t> </a:t>
            </a:r>
            <a:r>
              <a:rPr lang="tr-TR" sz="2000" spc="-26" dirty="0">
                <a:cs typeface="Arial MT"/>
              </a:rPr>
              <a:t>yanınızda</a:t>
            </a:r>
            <a:r>
              <a:rPr lang="tr-TR" sz="2000" spc="-135" dirty="0">
                <a:cs typeface="Arial MT"/>
              </a:rPr>
              <a:t> </a:t>
            </a:r>
            <a:r>
              <a:rPr lang="tr-TR" sz="2000" spc="-8" dirty="0">
                <a:cs typeface="Arial MT"/>
              </a:rPr>
              <a:t>ta</a:t>
            </a:r>
            <a:r>
              <a:rPr lang="tr-TR" sz="2000" spc="-8" dirty="0">
                <a:cs typeface="Microsoft Sans Serif"/>
              </a:rPr>
              <a:t>ş</a:t>
            </a:r>
            <a:r>
              <a:rPr lang="tr-TR" sz="2000" spc="-8" dirty="0">
                <a:cs typeface="Arial MT"/>
              </a:rPr>
              <a:t>ıyın</a:t>
            </a:r>
            <a:r>
              <a:rPr sz="2000" spc="-8" dirty="0">
                <a:latin typeface="Arial MT"/>
                <a:cs typeface="Arial MT"/>
              </a:rPr>
              <a:t>.</a:t>
            </a:r>
            <a:endParaRPr lang="tr-TR" sz="2000" spc="-8" dirty="0">
              <a:latin typeface="Arial MT"/>
              <a:cs typeface="Arial MT"/>
            </a:endParaRPr>
          </a:p>
          <a:p>
            <a:pPr marL="180017" indent="-170493">
              <a:spcBef>
                <a:spcPts val="990"/>
              </a:spcBef>
              <a:buChar char="•"/>
              <a:tabLst>
                <a:tab pos="180017" algn="l"/>
              </a:tabLst>
            </a:pPr>
            <a:endParaRPr lang="tr-TR" spc="-8" dirty="0">
              <a:latin typeface="Arial MT"/>
              <a:cs typeface="Arial MT"/>
            </a:endParaRPr>
          </a:p>
          <a:p>
            <a:pPr marL="180017" indent="-170493">
              <a:spcBef>
                <a:spcPts val="990"/>
              </a:spcBef>
              <a:buChar char="•"/>
              <a:tabLst>
                <a:tab pos="180017" algn="l"/>
              </a:tabLst>
            </a:pPr>
            <a:endParaRPr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2ED938-A21F-4418-BDDD-F26921811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5CE10A4-6448-4EE1-9060-0C977219E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tr-TR" sz="1800" dirty="0">
                <a:latin typeface="+mj-lt"/>
              </a:rPr>
              <a:t>Diyabet Hemşireliği Derneği(2024). İnsülin GLP1 kullananlar için Enjeksiyon Rehberi, Erişim: 12.01.2025,</a:t>
            </a:r>
          </a:p>
          <a:p>
            <a:r>
              <a:rPr lang="tr-TR" sz="1800" dirty="0" err="1">
                <a:latin typeface="+mj-lt"/>
              </a:rPr>
              <a:t>Güleşen</a:t>
            </a:r>
            <a:r>
              <a:rPr lang="tr-TR" sz="1800" dirty="0">
                <a:latin typeface="+mj-lt"/>
              </a:rPr>
              <a:t>, G.(2015) İnsülin Enjeksiyonu Uygulaması ve Sorunlar sunum Erişim: 12.01.2025,</a:t>
            </a:r>
          </a:p>
          <a:p>
            <a:r>
              <a:rPr lang="tr-TR" sz="1800" dirty="0">
                <a:latin typeface="+mj-lt"/>
              </a:rPr>
              <a:t>Sürücü, A., Olgun, N., Kanıta Dayalı Diyabet Yönetimi (2024) s, 129-153, 1. Basım,</a:t>
            </a:r>
          </a:p>
          <a:p>
            <a:r>
              <a:rPr lang="tr-TR" sz="1800" dirty="0">
                <a:latin typeface="+mj-lt"/>
              </a:rPr>
              <a:t>Zuhur, Ş. Diyabetimi Yönetiyorum Platformu(2024), Erişim: 12.01.2025,</a:t>
            </a:r>
          </a:p>
          <a:p>
            <a:r>
              <a:rPr lang="tr-TR" sz="1800" dirty="0" err="1">
                <a:latin typeface="+mj-lt"/>
              </a:rPr>
              <a:t>Kaya,A</a:t>
            </a:r>
            <a:r>
              <a:rPr lang="tr-TR" sz="1800" dirty="0">
                <a:latin typeface="+mj-lt"/>
              </a:rPr>
              <a:t>., </a:t>
            </a:r>
            <a:r>
              <a:rPr lang="tr-TR" sz="1800" dirty="0" err="1">
                <a:latin typeface="+mj-lt"/>
              </a:rPr>
              <a:t>Kulaksızoğlu,M</a:t>
            </a:r>
            <a:r>
              <a:rPr lang="tr-TR" sz="1800" dirty="0">
                <a:latin typeface="+mj-lt"/>
              </a:rPr>
              <a:t>, </a:t>
            </a:r>
            <a:r>
              <a:rPr lang="tr-TR" sz="1800" dirty="0" err="1">
                <a:latin typeface="+mj-lt"/>
              </a:rPr>
              <a:t>Denyeli,O</a:t>
            </a:r>
            <a:r>
              <a:rPr lang="tr-TR" sz="1800" dirty="0">
                <a:latin typeface="+mj-lt"/>
              </a:rPr>
              <a:t>., Dağdelen, S.,(2018) Sağlık çalışanları için insülin enjeksiyon ve tedavileri kılavuzu. Erişim:02.01.2025,</a:t>
            </a:r>
          </a:p>
          <a:p>
            <a:r>
              <a:rPr lang="tr-TR" sz="1800" dirty="0">
                <a:latin typeface="+mj-lt"/>
              </a:rPr>
              <a:t>Türkiye Endokrin Metabolizma Derneği (2024). </a:t>
            </a:r>
            <a:r>
              <a:rPr lang="tr-TR" sz="1800" dirty="0" err="1">
                <a:latin typeface="+mj-lt"/>
              </a:rPr>
              <a:t>Diyabetes</a:t>
            </a:r>
            <a:r>
              <a:rPr lang="tr-TR" sz="1800" dirty="0">
                <a:latin typeface="+mj-lt"/>
              </a:rPr>
              <a:t> </a:t>
            </a:r>
            <a:r>
              <a:rPr lang="tr-TR" sz="1800" dirty="0" err="1">
                <a:latin typeface="+mj-lt"/>
              </a:rPr>
              <a:t>Mellitus</a:t>
            </a:r>
            <a:r>
              <a:rPr lang="tr-TR" sz="1800" dirty="0">
                <a:latin typeface="+mj-lt"/>
              </a:rPr>
              <a:t> ve Komplikasyonlarının tanı tedavi ve izlem kılavuzu. Erişim :11.01.2025,</a:t>
            </a:r>
          </a:p>
          <a:p>
            <a:r>
              <a:rPr lang="tr-TR" sz="1800" dirty="0">
                <a:latin typeface="+mj-lt"/>
              </a:rPr>
              <a:t>Türkiye Diyabet Vakfı(2023). Diyabet Tanı ve Tedavi Rehberi 2023. Erişim :09.01.2025</a:t>
            </a:r>
          </a:p>
          <a:p>
            <a:pPr algn="l"/>
            <a:r>
              <a:rPr lang="tr-TR" sz="1800" dirty="0" err="1">
                <a:latin typeface="+mj-lt"/>
              </a:rPr>
              <a:t>Avdal</a:t>
            </a:r>
            <a:r>
              <a:rPr lang="tr-TR" sz="1800" dirty="0">
                <a:latin typeface="+mj-lt"/>
              </a:rPr>
              <a:t>, E., </a:t>
            </a:r>
            <a:r>
              <a:rPr lang="tr-TR" sz="1800" dirty="0" err="1">
                <a:latin typeface="+mj-lt"/>
              </a:rPr>
              <a:t>Tokem,Y</a:t>
            </a:r>
            <a:r>
              <a:rPr lang="tr-TR" sz="1800" dirty="0">
                <a:latin typeface="+mj-lt"/>
              </a:rPr>
              <a:t>. (2022). </a:t>
            </a:r>
            <a:r>
              <a:rPr lang="tr-TR" sz="1200" dirty="0">
                <a:solidFill>
                  <a:srgbClr val="111111"/>
                </a:solidFill>
                <a:latin typeface="+mj-lt"/>
              </a:rPr>
              <a:t>A</a:t>
            </a:r>
            <a:r>
              <a:rPr lang="tr-TR" sz="1800" dirty="0">
                <a:solidFill>
                  <a:srgbClr val="111111"/>
                </a:solidFill>
                <a:latin typeface="+mj-lt"/>
              </a:rPr>
              <a:t>merikan Diyabet Birliği (ADA) 2022 Diyabette Tıbbi Bakım Standartları </a:t>
            </a:r>
            <a:r>
              <a:rPr lang="tr-TR" sz="1800" dirty="0" err="1">
                <a:solidFill>
                  <a:srgbClr val="111111"/>
                </a:solidFill>
                <a:latin typeface="+mj-lt"/>
              </a:rPr>
              <a:t>January</a:t>
            </a:r>
            <a:r>
              <a:rPr lang="tr-TR" sz="1800" dirty="0">
                <a:solidFill>
                  <a:srgbClr val="111111"/>
                </a:solidFill>
                <a:latin typeface="+mj-lt"/>
              </a:rPr>
              <a:t> 2022, </a:t>
            </a:r>
            <a:r>
              <a:rPr lang="tr-TR" sz="1800" u="sng" dirty="0" err="1">
                <a:solidFill>
                  <a:srgbClr val="111111"/>
                </a:solidFill>
                <a:latin typeface="+mj-lt"/>
                <a:hlinkClick r:id="rId3"/>
              </a:rPr>
              <a:t>Turkish</a:t>
            </a:r>
            <a:r>
              <a:rPr lang="tr-TR" sz="1800" u="sng" dirty="0">
                <a:solidFill>
                  <a:srgbClr val="111111"/>
                </a:solidFill>
                <a:latin typeface="+mj-lt"/>
                <a:hlinkClick r:id="rId3"/>
              </a:rPr>
              <a:t> </a:t>
            </a:r>
            <a:r>
              <a:rPr lang="tr-TR" sz="1800" u="sng" dirty="0" err="1">
                <a:solidFill>
                  <a:srgbClr val="111111"/>
                </a:solidFill>
                <a:latin typeface="+mj-lt"/>
                <a:hlinkClick r:id="rId3"/>
              </a:rPr>
              <a:t>Journal</a:t>
            </a:r>
            <a:r>
              <a:rPr lang="tr-TR" sz="1800" u="sng" dirty="0">
                <a:solidFill>
                  <a:srgbClr val="111111"/>
                </a:solidFill>
                <a:latin typeface="+mj-lt"/>
                <a:hlinkClick r:id="rId3"/>
              </a:rPr>
              <a:t> of </a:t>
            </a:r>
            <a:r>
              <a:rPr lang="tr-TR" sz="1800" u="sng" dirty="0" err="1">
                <a:solidFill>
                  <a:srgbClr val="111111"/>
                </a:solidFill>
                <a:latin typeface="+mj-lt"/>
                <a:hlinkClick r:id="rId3"/>
              </a:rPr>
              <a:t>Diabetes</a:t>
            </a:r>
            <a:r>
              <a:rPr lang="tr-TR" sz="1800" u="sng" dirty="0">
                <a:solidFill>
                  <a:srgbClr val="111111"/>
                </a:solidFill>
                <a:latin typeface="+mj-lt"/>
                <a:hlinkClick r:id="rId3"/>
              </a:rPr>
              <a:t> </a:t>
            </a:r>
            <a:r>
              <a:rPr lang="tr-TR" sz="1800" u="sng" dirty="0" err="1">
                <a:solidFill>
                  <a:srgbClr val="111111"/>
                </a:solidFill>
                <a:latin typeface="+mj-lt"/>
                <a:hlinkClick r:id="rId3"/>
              </a:rPr>
              <a:t>Nursing</a:t>
            </a:r>
            <a:r>
              <a:rPr lang="tr-TR" sz="1800" dirty="0">
                <a:solidFill>
                  <a:srgbClr val="111111"/>
                </a:solidFill>
                <a:latin typeface="+mj-lt"/>
              </a:rPr>
              <a:t> Cilt 2-Sayı 1(Cilt 2-Sayı 1):22-32</a:t>
            </a:r>
          </a:p>
        </p:txBody>
      </p:sp>
    </p:spTree>
    <p:extLst>
      <p:ext uri="{BB962C8B-B14F-4D97-AF65-F5344CB8AC3E}">
        <p14:creationId xmlns:p14="http://schemas.microsoft.com/office/powerpoint/2010/main" val="38091259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09900" y="2832361"/>
            <a:ext cx="6227064" cy="9121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84168B-4A38-9FFD-40C8-54E4F2443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C0998216-6019-BF99-F891-F555219F7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609600"/>
            <a:ext cx="10639097" cy="5673461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05D0BB6A-698D-C79F-5F3C-BF9678AB2AAB}"/>
              </a:ext>
            </a:extLst>
          </p:cNvPr>
          <p:cNvSpPr txBox="1"/>
          <p:nvPr/>
        </p:nvSpPr>
        <p:spPr>
          <a:xfrm>
            <a:off x="9206949" y="828426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sz="1350" dirty="0"/>
          </a:p>
        </p:txBody>
      </p:sp>
    </p:spTree>
    <p:extLst>
      <p:ext uri="{BB962C8B-B14F-4D97-AF65-F5344CB8AC3E}">
        <p14:creationId xmlns:p14="http://schemas.microsoft.com/office/powerpoint/2010/main" val="4150455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6456" y="497855"/>
            <a:ext cx="7987278" cy="688424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lang="tr-TR" b="1" spc="-9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İnsülin Uygulama Araçları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4594" y="2057401"/>
            <a:ext cx="3848409" cy="181851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46441" y="1568651"/>
            <a:ext cx="5953125" cy="282363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  <a:tabLst>
                <a:tab pos="4187301" algn="l"/>
              </a:tabLst>
            </a:pPr>
            <a:r>
              <a:rPr sz="1765" b="1" dirty="0">
                <a:solidFill>
                  <a:srgbClr val="00B050"/>
                </a:solidFill>
                <a:latin typeface="Calibri"/>
                <a:cs typeface="Calibri"/>
              </a:rPr>
              <a:t>İnsülin</a:t>
            </a:r>
            <a:r>
              <a:rPr sz="1765" b="1" spc="-57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765" b="1" spc="-9" dirty="0">
                <a:solidFill>
                  <a:srgbClr val="00B050"/>
                </a:solidFill>
                <a:latin typeface="Calibri"/>
                <a:cs typeface="Calibri"/>
              </a:rPr>
              <a:t>kalemleri</a:t>
            </a:r>
            <a:r>
              <a:rPr sz="1765" b="1" dirty="0">
                <a:solidFill>
                  <a:srgbClr val="00B050"/>
                </a:solidFill>
                <a:latin typeface="Calibri"/>
                <a:cs typeface="Calibri"/>
              </a:rPr>
              <a:t>	</a:t>
            </a:r>
            <a:r>
              <a:rPr sz="2647" b="1" baseline="1388" dirty="0">
                <a:solidFill>
                  <a:srgbClr val="00B050"/>
                </a:solidFill>
                <a:latin typeface="Calibri"/>
                <a:cs typeface="Calibri"/>
              </a:rPr>
              <a:t>İnsülin</a:t>
            </a:r>
            <a:r>
              <a:rPr sz="2647" b="1" spc="-86" baseline="1388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647" b="1" spc="-13" baseline="1388" dirty="0">
                <a:solidFill>
                  <a:srgbClr val="00B050"/>
                </a:solidFill>
                <a:latin typeface="Calibri"/>
                <a:cs typeface="Calibri"/>
              </a:rPr>
              <a:t>Enjektörleri</a:t>
            </a:r>
            <a:endParaRPr sz="2647" baseline="1388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54040" y="1975744"/>
            <a:ext cx="1559440" cy="198182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009404" y="4865807"/>
            <a:ext cx="1487020" cy="282363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765" b="1" dirty="0">
                <a:solidFill>
                  <a:srgbClr val="00B050"/>
                </a:solidFill>
                <a:latin typeface="Calibri"/>
                <a:cs typeface="Calibri"/>
              </a:rPr>
              <a:t>İnsülin</a:t>
            </a:r>
            <a:r>
              <a:rPr sz="1765" b="1" spc="-57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765" b="1" spc="-9" dirty="0">
                <a:solidFill>
                  <a:srgbClr val="00B050"/>
                </a:solidFill>
                <a:latin typeface="Calibri"/>
                <a:cs typeface="Calibri"/>
              </a:rPr>
              <a:t>Pompası</a:t>
            </a:r>
            <a:endParaRPr sz="1765" dirty="0">
              <a:latin typeface="Calibri"/>
              <a:cs typeface="Calibri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2913315A-CCC1-42B3-BCC5-EBF1338A3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808" y="4865807"/>
            <a:ext cx="2705100" cy="16859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D39FD6-1B71-4554-99EF-D77ADDA0F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49A77B84-17AB-472A-9E0C-1C8A0D697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962253"/>
            <a:ext cx="4732282" cy="2611264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AE66359B-83CF-4789-8DEF-53E827FAA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092" y="1171804"/>
            <a:ext cx="4559123" cy="502579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7699E5B-29F6-47BC-8A9A-0393796EBA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892" t="41250" r="5892" b="-5324"/>
          <a:stretch/>
        </p:blipFill>
        <p:spPr>
          <a:xfrm>
            <a:off x="1132783" y="4168775"/>
            <a:ext cx="4437699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51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659</TotalTime>
  <Words>1383</Words>
  <Application>Microsoft Office PowerPoint</Application>
  <PresentationFormat>Geniş ekran</PresentationFormat>
  <Paragraphs>253</Paragraphs>
  <Slides>67</Slides>
  <Notes>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67</vt:i4>
      </vt:variant>
    </vt:vector>
  </HeadingPairs>
  <TitlesOfParts>
    <vt:vector size="76" baseType="lpstr">
      <vt:lpstr>Arial</vt:lpstr>
      <vt:lpstr>Arial MT</vt:lpstr>
      <vt:lpstr>Calibri</vt:lpstr>
      <vt:lpstr>Calibri Light</vt:lpstr>
      <vt:lpstr>Segoe UI Symbol</vt:lpstr>
      <vt:lpstr>Times New Roman</vt:lpstr>
      <vt:lpstr>Wingdings</vt:lpstr>
      <vt:lpstr>Office Theme</vt:lpstr>
      <vt:lpstr>Office Teması</vt:lpstr>
      <vt:lpstr>İNSÜLİN UYGULAMASI VE DİKKAT EDİLECEK NOKTALAR </vt:lpstr>
      <vt:lpstr>İnsülini yapabiliyor olmak yeterli mi?  </vt:lpstr>
      <vt:lpstr>PowerPoint Sunusu</vt:lpstr>
      <vt:lpstr>   İNSÜLİN TEDAVİSİ UYGULAYAN DİYABETLİLER NELERİ BİLMELİ?   </vt:lpstr>
      <vt:lpstr>Normal İnsülin Salınımı</vt:lpstr>
      <vt:lpstr>PowerPoint Sunusu</vt:lpstr>
      <vt:lpstr>PowerPoint Sunusu</vt:lpstr>
      <vt:lpstr>İnsülin Uygulama Araçları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İNSÜLİN ve ÖĞÜN SÜRESİ</vt:lpstr>
      <vt:lpstr>İNSÜLİN ve ÖĞÜN SÜRESİ</vt:lpstr>
      <vt:lpstr>İnsülin emilimini etkileyen faktörler </vt:lpstr>
      <vt:lpstr>PowerPoint Sunusu</vt:lpstr>
      <vt:lpstr>Yanlış insülin kalemi seçme….!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Egzersize mağruz kalacak vücut bölgesine yapılan insülin uygulaması hipoglisemiye neden olur!</vt:lpstr>
      <vt:lpstr>PowerPoint Sunusu</vt:lpstr>
      <vt:lpstr>PowerPoint Sunusu</vt:lpstr>
      <vt:lpstr>Birbirini izleyen enjeksiyon noktaları arasında yaklaşık 2-3 cm mesafe bırakılmalıdır.</vt:lpstr>
      <vt:lpstr>PowerPoint Sunusu</vt:lpstr>
      <vt:lpstr>PowerPoint Sunusu</vt:lpstr>
      <vt:lpstr>Lipohipertrofi içine enjeksiyon yapmak risk yaratır mı? </vt:lpstr>
      <vt:lpstr>PowerPoint Sunusu</vt:lpstr>
      <vt:lpstr>PowerPoint Sunusu</vt:lpstr>
      <vt:lpstr>PowerPoint Sunusu</vt:lpstr>
      <vt:lpstr>Lipohipertrofi kan şekeri kontrolünü etkiler mi?</vt:lpstr>
      <vt:lpstr>PowerPoint Sunusu</vt:lpstr>
      <vt:lpstr>İnsülin enjektörleri ve iğne uçları tek kullanımlıktır!!!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Cildi Kaldırma Yöntemi</vt:lpstr>
      <vt:lpstr>İğne uçları 4, 5, 6, 8, 12.7 mm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İğnenin kalem üzerinde bırakılması </vt:lpstr>
      <vt:lpstr>Eksik doz/Cilt altına hava kabarcığı enjeksiyonu</vt:lpstr>
      <vt:lpstr>PowerPoint Sunusu</vt:lpstr>
      <vt:lpstr>PowerPoint Sunusu</vt:lpstr>
      <vt:lpstr>UNUTMAYIN </vt:lpstr>
      <vt:lpstr>Kaynaklar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fato fato</dc:creator>
  <cp:lastModifiedBy>fato fato</cp:lastModifiedBy>
  <cp:revision>57</cp:revision>
  <dcterms:created xsi:type="dcterms:W3CDTF">2025-02-20T18:43:17Z</dcterms:created>
  <dcterms:modified xsi:type="dcterms:W3CDTF">2025-02-22T06:48:20Z</dcterms:modified>
</cp:coreProperties>
</file>