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7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9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5143500" type="screen16x9"/>
  <p:notesSz cx="51435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336" y="2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Slaytı taşımak için tıklayın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tr-TR" sz="2000" b="0" strike="noStrike" spc="-1">
                <a:latin typeface="Arial"/>
              </a:rPr>
              <a:t>Notların biçimini düzenlemek için tıklayın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tr-TR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tr-TR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tr-TR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699E64E-8EB3-42B7-8BC2-36EF5584D521}" type="slidenum">
              <a:rPr lang="tr-TR" sz="1400" b="0" strike="noStrike" spc="-1">
                <a:latin typeface="Times New Roman"/>
              </a:rPr>
              <a:t>‹#›</a:t>
            </a:fld>
            <a:endParaRPr lang="tr-T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7293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13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F0539250-4256-4A3D-BEC4-13A6828E27ED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16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650B162-99CB-44BD-A781-692B6C6015E4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19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774FDB2D-188E-4286-B950-BB6BA5D6F3D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22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6909845-12CF-4964-9884-4068A5942DD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98179-4081-406B-8D0E-8DF4A3D5EA02}" type="slidenum">
              <a:rPr lang="en-US"/>
              <a:pPr/>
              <a:t>5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tr-TR"/>
              <a:t>Hipogliseminin farkında olmam</a:t>
            </a:r>
            <a:r>
              <a:rPr lang="en-US"/>
              <a:t>a. </a:t>
            </a:r>
            <a:r>
              <a:rPr lang="tr-TR"/>
              <a:t>Erken uyarı semptomları görülmez</a:t>
            </a:r>
            <a:r>
              <a:rPr lang="en-US"/>
              <a:t>. </a:t>
            </a:r>
            <a:r>
              <a:rPr lang="tr-TR"/>
              <a:t>Test yapmak bu hastalar açısından çok önemlidir</a:t>
            </a:r>
            <a:r>
              <a:rPr lang="en-US"/>
              <a:t>. </a:t>
            </a:r>
            <a:r>
              <a:rPr lang="tr-TR"/>
              <a:t>Nöropatinin nihai sonucu olabilir</a:t>
            </a:r>
            <a:r>
              <a:rPr lang="en-US"/>
              <a:t>.</a:t>
            </a:r>
          </a:p>
          <a:p>
            <a:pPr>
              <a:buFontTx/>
              <a:buChar char="•"/>
            </a:pPr>
            <a:r>
              <a:rPr lang="tr-TR"/>
              <a:t>Hipoglisemi bu semptomlarla başlar ancak tedavi edilmemesi durumunda mental konfüzyona, nöbetlere ve komaya neden olabilir</a:t>
            </a:r>
            <a:r>
              <a:rPr lang="en-US"/>
              <a:t>. </a:t>
            </a:r>
            <a:r>
              <a:rPr lang="tr-TR"/>
              <a:t>Bilinci yerinde olmayan hastalarda glukagon kullanımı önem taşımaktadır ve hospitalizasyon gerekli olabilir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89995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25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33BD1C9F-4BB9-4A39-90AD-C0C5E31C148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27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28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CAFB3DF-F9E2-4391-9287-76D91A21C886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30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31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6CA8F726-BC99-41EF-950C-A4E12948E0F6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34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024F4A3-45AD-4555-8B09-5F982FBD452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9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36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37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EDAE552-A9D4-4B9C-9765-061D4D5CC1A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39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40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1F87196-3A9D-4145-B354-BF727B3B9316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42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43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5BD1AE6D-8D6F-404F-8099-07BC37A8CFA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15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45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46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52B4AE9-D356-48C3-A3D7-73CDAAA041C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16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48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49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E08D237-DD43-48BF-AB51-44C63A59684F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17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51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52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D41C41C-E2C0-4CB3-ADDD-B0524E98B17B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19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54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55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D8B8AD0-D2B9-479B-BEFA-E40C9DDEA5B9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20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58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5D91C2-070E-4113-BC3B-E5ECD5E4CB12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22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60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61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0B0083C-E0CF-4468-BE8B-F3B2E0339F6F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23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563" name="PlaceHolder 2"/>
          <p:cNvSpPr>
            <a:spLocks noGrp="1"/>
          </p:cNvSpPr>
          <p:nvPr>
            <p:ph type="body"/>
          </p:nvPr>
        </p:nvSpPr>
        <p:spPr>
          <a:xfrm>
            <a:off x="514440" y="4343400"/>
            <a:ext cx="41144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564" name="TextShape 3"/>
          <p:cNvSpPr txBox="1"/>
          <p:nvPr/>
        </p:nvSpPr>
        <p:spPr>
          <a:xfrm>
            <a:off x="2913120" y="8685360"/>
            <a:ext cx="222840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DF31B41-2DB5-4506-A6F4-1FB7F3942B53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24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tr-T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tr-T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tr-TR" sz="1800" b="0" strike="noStrike" spc="-1">
                <a:solidFill>
                  <a:srgbClr val="000000"/>
                </a:solidFill>
                <a:latin typeface="Calibri"/>
              </a:rPr>
              <a:t>Ana başlık metnini düzenlemek için tıklayın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3200" b="0" strike="noStrike" spc="-1">
                <a:solidFill>
                  <a:srgbClr val="000000"/>
                </a:solidFill>
                <a:latin typeface="Calibri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400" b="0" strike="noStrike" spc="-1">
                <a:solidFill>
                  <a:srgbClr val="000000"/>
                </a:solidFill>
                <a:latin typeface="Calibri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latin typeface="Calibri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t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0" y="0"/>
            <a:ext cx="4114440" cy="5143320"/>
          </a:xfrm>
          <a:prstGeom prst="rect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2"/>
          <p:cNvSpPr/>
          <p:nvPr/>
        </p:nvSpPr>
        <p:spPr>
          <a:xfrm>
            <a:off x="-548640" y="3474720"/>
            <a:ext cx="2285640" cy="2285640"/>
          </a:xfrm>
          <a:prstGeom prst="ellipse">
            <a:avLst/>
          </a:prstGeom>
          <a:solidFill>
            <a:srgbClr val="3B82F6">
              <a:alpha val="40000"/>
            </a:srgbClr>
          </a:solidFill>
          <a:ln w="12600">
            <a:solidFill>
              <a:srgbClr val="3B82F6">
                <a:alpha val="4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3"/>
          <p:cNvSpPr/>
          <p:nvPr/>
        </p:nvSpPr>
        <p:spPr>
          <a:xfrm>
            <a:off x="2560320" y="-457200"/>
            <a:ext cx="1828440" cy="1828440"/>
          </a:xfrm>
          <a:prstGeom prst="ellipse">
            <a:avLst/>
          </a:prstGeom>
          <a:solidFill>
            <a:srgbClr val="0D9488">
              <a:alpha val="50000"/>
            </a:srgbClr>
          </a:solidFill>
          <a:ln w="12600">
            <a:solidFill>
              <a:srgbClr val="0D9488">
                <a:alpha val="5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4"/>
          <p:cNvSpPr/>
          <p:nvPr/>
        </p:nvSpPr>
        <p:spPr>
          <a:xfrm>
            <a:off x="274320" y="457200"/>
            <a:ext cx="8098920" cy="23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tr-TR" sz="3600" b="1" strike="noStrike" spc="-1">
                <a:solidFill>
                  <a:srgbClr val="FFFFFF"/>
                </a:solidFill>
                <a:latin typeface="Calibri"/>
                <a:ea typeface="Calibri"/>
              </a:rPr>
              <a:t>HİPOGLİSEMİYE GÜN</a:t>
            </a:r>
            <a:r>
              <a:rPr lang="tr-TR" sz="3600" b="1" strike="noStrike" spc="-1">
                <a:solidFill>
                  <a:srgbClr val="2E75B6"/>
                </a:solidFill>
                <a:latin typeface="Calibri"/>
                <a:ea typeface="Calibri"/>
              </a:rPr>
              <a:t>CEL YAKLAŞIM</a:t>
            </a:r>
            <a:endParaRPr lang="tr-TR" sz="3600" b="0" strike="noStrike" spc="-1">
              <a:latin typeface="Arial"/>
            </a:endParaRPr>
          </a:p>
        </p:txBody>
      </p:sp>
      <p:sp>
        <p:nvSpPr>
          <p:cNvPr id="48" name="Line 5"/>
          <p:cNvSpPr/>
          <p:nvPr/>
        </p:nvSpPr>
        <p:spPr>
          <a:xfrm>
            <a:off x="274320" y="2880360"/>
            <a:ext cx="2286000" cy="0"/>
          </a:xfrm>
          <a:prstGeom prst="line">
            <a:avLst/>
          </a:prstGeom>
          <a:ln w="31680">
            <a:solidFill>
              <a:srgbClr val="2DD4B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6"/>
          <p:cNvSpPr/>
          <p:nvPr/>
        </p:nvSpPr>
        <p:spPr>
          <a:xfrm>
            <a:off x="274320" y="3931920"/>
            <a:ext cx="3565800" cy="38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Calibri"/>
                <a:ea typeface="Calibri"/>
              </a:rPr>
              <a:t>Dr. Şule CANLAR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50" name="CustomShape 7"/>
          <p:cNvSpPr/>
          <p:nvPr/>
        </p:nvSpPr>
        <p:spPr>
          <a:xfrm>
            <a:off x="274320" y="4343400"/>
            <a:ext cx="356580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93C5FD"/>
                </a:solidFill>
                <a:latin typeface="Calibri"/>
                <a:ea typeface="Calibri"/>
              </a:rPr>
              <a:t>Mayıs 2026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51" name="CustomShape 8"/>
          <p:cNvSpPr/>
          <p:nvPr/>
        </p:nvSpPr>
        <p:spPr>
          <a:xfrm>
            <a:off x="4114800" y="4355280"/>
            <a:ext cx="5028840" cy="754200"/>
          </a:xfrm>
          <a:prstGeom prst="rect">
            <a:avLst/>
          </a:prstGeom>
          <a:solidFill>
            <a:srgbClr val="EFF6FF"/>
          </a:solidFill>
          <a:ln w="12600">
            <a:solidFill>
              <a:srgbClr val="EFF6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9"/>
          <p:cNvSpPr/>
          <p:nvPr/>
        </p:nvSpPr>
        <p:spPr>
          <a:xfrm>
            <a:off x="4206240" y="4407480"/>
            <a:ext cx="4845960" cy="71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Nedenleri  •  Belirtileri  •  Tedavisi  •  Duyarsızlık</a:t>
            </a:r>
            <a:endParaRPr lang="tr-TR" sz="1200" b="0" strike="noStrike" spc="-1">
              <a:latin typeface="Arial"/>
            </a:endParaRPr>
          </a:p>
        </p:txBody>
      </p:sp>
      <p:pic>
        <p:nvPicPr>
          <p:cNvPr id="53" name="Resim 3_1"/>
          <p:cNvPicPr/>
          <p:nvPr/>
        </p:nvPicPr>
        <p:blipFill>
          <a:blip r:embed="rId3"/>
          <a:stretch/>
        </p:blipFill>
        <p:spPr>
          <a:xfrm>
            <a:off x="4526640" y="1152000"/>
            <a:ext cx="3753360" cy="316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HİPOGLİSEMİ NEDİR?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56" name="CustomShape 3"/>
          <p:cNvSpPr/>
          <p:nvPr/>
        </p:nvSpPr>
        <p:spPr>
          <a:xfrm>
            <a:off x="274320" y="1097280"/>
            <a:ext cx="8595000" cy="1371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8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4"/>
          <p:cNvSpPr/>
          <p:nvPr/>
        </p:nvSpPr>
        <p:spPr>
          <a:xfrm>
            <a:off x="457200" y="1170360"/>
            <a:ext cx="822924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1E293B"/>
                </a:solidFill>
                <a:latin typeface="Calibri"/>
                <a:ea typeface="Calibri"/>
              </a:rPr>
              <a:t>Kan şekeri seviyesinin </a:t>
            </a:r>
            <a:r>
              <a:rPr lang="en-US" sz="1800" b="1" strike="noStrike" spc="-1">
                <a:solidFill>
                  <a:srgbClr val="1E5FAD"/>
                </a:solidFill>
                <a:latin typeface="Calibri"/>
                <a:ea typeface="Calibri"/>
              </a:rPr>
              <a:t>70 mg/dL'nin altına düşmesi</a:t>
            </a:r>
            <a:r>
              <a:rPr lang="en-US" sz="1800" b="0" strike="noStrike" spc="-1">
                <a:solidFill>
                  <a:srgbClr val="1E293B"/>
                </a:solidFill>
                <a:latin typeface="Calibri"/>
                <a:ea typeface="Calibri"/>
              </a:rPr>
              <a:t> durumudur.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58" name="CustomShape 5"/>
          <p:cNvSpPr/>
          <p:nvPr/>
        </p:nvSpPr>
        <p:spPr>
          <a:xfrm>
            <a:off x="457200" y="1737360"/>
            <a:ext cx="822924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475569"/>
                </a:solidFill>
                <a:latin typeface="Calibri"/>
                <a:ea typeface="Calibri"/>
              </a:rPr>
              <a:t>Vücudumuz enerji için şekere ihtiyaç duyar. Kan şekeri çok düşünce beyin ve organlar düzgün çalışamaz.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59" name="CustomShape 6"/>
          <p:cNvSpPr/>
          <p:nvPr/>
        </p:nvSpPr>
        <p:spPr>
          <a:xfrm>
            <a:off x="274320" y="2651760"/>
            <a:ext cx="4160160" cy="2239920"/>
          </a:xfrm>
          <a:prstGeom prst="roundRect">
            <a:avLst>
              <a:gd name="adj" fmla="val 4898"/>
            </a:avLst>
          </a:prstGeom>
          <a:solidFill>
            <a:srgbClr val="EFF6FF"/>
          </a:solidFill>
          <a:ln w="2556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7"/>
          <p:cNvSpPr/>
          <p:nvPr/>
        </p:nvSpPr>
        <p:spPr>
          <a:xfrm>
            <a:off x="274320" y="2651760"/>
            <a:ext cx="4160160" cy="438480"/>
          </a:xfrm>
          <a:prstGeom prst="rect">
            <a:avLst/>
          </a:prstGeom>
          <a:solidFill>
            <a:srgbClr val="3B82F6"/>
          </a:solidFill>
          <a:ln w="1260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8"/>
          <p:cNvSpPr/>
          <p:nvPr/>
        </p:nvSpPr>
        <p:spPr>
          <a:xfrm>
            <a:off x="411480" y="2651760"/>
            <a:ext cx="38858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1" strike="noStrike" spc="-1">
                <a:solidFill>
                  <a:srgbClr val="FFFFFF"/>
                </a:solidFill>
                <a:latin typeface="Calibri"/>
                <a:ea typeface="Calibri"/>
              </a:rPr>
              <a:t>Diyabeti OLMAYAN Bireylerde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62" name="CustomShape 9"/>
          <p:cNvSpPr/>
          <p:nvPr/>
        </p:nvSpPr>
        <p:spPr>
          <a:xfrm>
            <a:off x="411480" y="3127320"/>
            <a:ext cx="3885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strike="noStrike" spc="-1">
                <a:solidFill>
                  <a:srgbClr val="3B82F6"/>
                </a:solidFill>
                <a:latin typeface="Calibri"/>
                <a:ea typeface="Calibri"/>
              </a:rPr>
              <a:t>&lt; 50 mg/dL</a:t>
            </a:r>
            <a:endParaRPr lang="tr-TR" sz="3400" b="0" strike="noStrike" spc="-1">
              <a:latin typeface="Arial"/>
            </a:endParaRPr>
          </a:p>
        </p:txBody>
      </p:sp>
      <p:sp>
        <p:nvSpPr>
          <p:cNvPr id="63" name="CustomShape 10"/>
          <p:cNvSpPr/>
          <p:nvPr/>
        </p:nvSpPr>
        <p:spPr>
          <a:xfrm>
            <a:off x="457200" y="3767400"/>
            <a:ext cx="3748680" cy="100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Whipple Triadı: Düşük kan şekeri + belirtiler + müdahale ile düzelme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64" name="CustomShape 11"/>
          <p:cNvSpPr/>
          <p:nvPr/>
        </p:nvSpPr>
        <p:spPr>
          <a:xfrm>
            <a:off x="4709160" y="2651760"/>
            <a:ext cx="4160160" cy="2239920"/>
          </a:xfrm>
          <a:prstGeom prst="roundRect">
            <a:avLst>
              <a:gd name="adj" fmla="val 4898"/>
            </a:avLst>
          </a:prstGeom>
          <a:solidFill>
            <a:srgbClr val="EFF9F6"/>
          </a:solidFill>
          <a:ln w="25560">
            <a:solidFill>
              <a:srgbClr val="0D948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CustomShape 12"/>
          <p:cNvSpPr/>
          <p:nvPr/>
        </p:nvSpPr>
        <p:spPr>
          <a:xfrm>
            <a:off x="4709160" y="2651760"/>
            <a:ext cx="4160160" cy="438480"/>
          </a:xfrm>
          <a:prstGeom prst="rect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13"/>
          <p:cNvSpPr/>
          <p:nvPr/>
        </p:nvSpPr>
        <p:spPr>
          <a:xfrm>
            <a:off x="4846320" y="2651760"/>
            <a:ext cx="38858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1" strike="noStrike" spc="-1">
                <a:solidFill>
                  <a:srgbClr val="FFFFFF"/>
                </a:solidFill>
                <a:latin typeface="Calibri"/>
                <a:ea typeface="Calibri"/>
              </a:rPr>
              <a:t>Diyabetli Bireylerde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67" name="CustomShape 14"/>
          <p:cNvSpPr/>
          <p:nvPr/>
        </p:nvSpPr>
        <p:spPr>
          <a:xfrm>
            <a:off x="4846320" y="3127320"/>
            <a:ext cx="3885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strike="noStrike" spc="-1">
                <a:solidFill>
                  <a:srgbClr val="0D9488"/>
                </a:solidFill>
                <a:latin typeface="Calibri"/>
                <a:ea typeface="Calibri"/>
              </a:rPr>
              <a:t>&lt; 70 mg/dL</a:t>
            </a:r>
            <a:endParaRPr lang="tr-TR" sz="3400" b="0" strike="noStrike" spc="-1">
              <a:latin typeface="Arial"/>
            </a:endParaRPr>
          </a:p>
        </p:txBody>
      </p:sp>
      <p:sp>
        <p:nvSpPr>
          <p:cNvPr id="68" name="CustomShape 15"/>
          <p:cNvSpPr/>
          <p:nvPr/>
        </p:nvSpPr>
        <p:spPr>
          <a:xfrm>
            <a:off x="4892040" y="3767400"/>
            <a:ext cx="3748680" cy="100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Terleme, açlık, sinirlilik ve baş dönmesi. Uygun müdahale ile belirtiler geçer.</a:t>
            </a:r>
            <a:endParaRPr lang="tr-TR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VÜCUDUNUZDAKİ UYARI SİNYALLERİ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71" name="CustomShape 3"/>
          <p:cNvSpPr/>
          <p:nvPr/>
        </p:nvSpPr>
        <p:spPr>
          <a:xfrm>
            <a:off x="320040" y="1051560"/>
            <a:ext cx="8503560" cy="38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475569"/>
                </a:solidFill>
                <a:latin typeface="Calibri"/>
                <a:ea typeface="Calibri"/>
              </a:rPr>
              <a:t>Vücut, kan şekeri düşünce sinir sistemi aracılığıyla sizi uyarır: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72" name="CustomShape 4"/>
          <p:cNvSpPr/>
          <p:nvPr/>
        </p:nvSpPr>
        <p:spPr>
          <a:xfrm>
            <a:off x="32004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FFF"/>
          </a:solidFill>
          <a:ln w="1908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CustomShape 5"/>
          <p:cNvSpPr/>
          <p:nvPr/>
        </p:nvSpPr>
        <p:spPr>
          <a:xfrm>
            <a:off x="320040" y="15818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</a:rPr>
              <a:t>🫨</a:t>
            </a:r>
            <a:endParaRPr lang="tr-TR" sz="2600" b="0" strike="noStrike" spc="-1" dirty="0">
              <a:latin typeface="Arial"/>
            </a:endParaRPr>
          </a:p>
        </p:txBody>
      </p:sp>
      <p:sp>
        <p:nvSpPr>
          <p:cNvPr id="74" name="CustomShape 6"/>
          <p:cNvSpPr/>
          <p:nvPr/>
        </p:nvSpPr>
        <p:spPr>
          <a:xfrm>
            <a:off x="320040" y="210312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Titreme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75" name="CustomShape 7"/>
          <p:cNvSpPr/>
          <p:nvPr/>
        </p:nvSpPr>
        <p:spPr>
          <a:xfrm>
            <a:off x="249624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FFF"/>
          </a:solidFill>
          <a:ln w="1908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CustomShape 8"/>
          <p:cNvSpPr/>
          <p:nvPr/>
        </p:nvSpPr>
        <p:spPr>
          <a:xfrm>
            <a:off x="2496240" y="15818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💧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77" name="CustomShape 9"/>
          <p:cNvSpPr/>
          <p:nvPr/>
        </p:nvSpPr>
        <p:spPr>
          <a:xfrm>
            <a:off x="2496240" y="210312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Soğuk Terleme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78" name="CustomShape 10"/>
          <p:cNvSpPr/>
          <p:nvPr/>
        </p:nvSpPr>
        <p:spPr>
          <a:xfrm>
            <a:off x="467244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FFF"/>
          </a:solidFill>
          <a:ln w="1908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11"/>
          <p:cNvSpPr/>
          <p:nvPr/>
        </p:nvSpPr>
        <p:spPr>
          <a:xfrm>
            <a:off x="4672440" y="15818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💓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80" name="CustomShape 12"/>
          <p:cNvSpPr/>
          <p:nvPr/>
        </p:nvSpPr>
        <p:spPr>
          <a:xfrm>
            <a:off x="4672440" y="210312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Çarpıntı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81" name="CustomShape 13"/>
          <p:cNvSpPr/>
          <p:nvPr/>
        </p:nvSpPr>
        <p:spPr>
          <a:xfrm>
            <a:off x="684900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FFF"/>
          </a:solidFill>
          <a:ln w="1908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CustomShape 14"/>
          <p:cNvSpPr/>
          <p:nvPr/>
        </p:nvSpPr>
        <p:spPr>
          <a:xfrm>
            <a:off x="6849000" y="15818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</a:rPr>
              <a:t>🍽️</a:t>
            </a:r>
            <a:endParaRPr lang="tr-TR" sz="2600" b="0" strike="noStrike" spc="-1" dirty="0">
              <a:latin typeface="Arial"/>
            </a:endParaRPr>
          </a:p>
        </p:txBody>
      </p:sp>
      <p:sp>
        <p:nvSpPr>
          <p:cNvPr id="83" name="CustomShape 15"/>
          <p:cNvSpPr/>
          <p:nvPr/>
        </p:nvSpPr>
        <p:spPr>
          <a:xfrm>
            <a:off x="6849000" y="210312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Açlık Hissi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84" name="CustomShape 16"/>
          <p:cNvSpPr/>
          <p:nvPr/>
        </p:nvSpPr>
        <p:spPr>
          <a:xfrm>
            <a:off x="32004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7ED"/>
          </a:solidFill>
          <a:ln w="19080">
            <a:solidFill>
              <a:srgbClr val="EA6C19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CustomShape 17"/>
          <p:cNvSpPr/>
          <p:nvPr/>
        </p:nvSpPr>
        <p:spPr>
          <a:xfrm>
            <a:off x="320040" y="286200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😵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86" name="CustomShape 18"/>
          <p:cNvSpPr/>
          <p:nvPr/>
        </p:nvSpPr>
        <p:spPr>
          <a:xfrm>
            <a:off x="320040" y="338328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Baş Dönmesi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87" name="CustomShape 19"/>
          <p:cNvSpPr/>
          <p:nvPr/>
        </p:nvSpPr>
        <p:spPr>
          <a:xfrm>
            <a:off x="249624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7ED"/>
          </a:solidFill>
          <a:ln w="19080">
            <a:solidFill>
              <a:srgbClr val="EA6C19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CustomShape 20"/>
          <p:cNvSpPr/>
          <p:nvPr/>
        </p:nvSpPr>
        <p:spPr>
          <a:xfrm>
            <a:off x="2496240" y="286200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🤕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89" name="CustomShape 21"/>
          <p:cNvSpPr/>
          <p:nvPr/>
        </p:nvSpPr>
        <p:spPr>
          <a:xfrm>
            <a:off x="2496240" y="338328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Baş Ağrısı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90" name="CustomShape 22"/>
          <p:cNvSpPr/>
          <p:nvPr/>
        </p:nvSpPr>
        <p:spPr>
          <a:xfrm>
            <a:off x="467244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7ED"/>
          </a:solidFill>
          <a:ln w="19080">
            <a:solidFill>
              <a:srgbClr val="EA6C19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23"/>
          <p:cNvSpPr/>
          <p:nvPr/>
        </p:nvSpPr>
        <p:spPr>
          <a:xfrm>
            <a:off x="4672440" y="286200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😤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92" name="CustomShape 24"/>
          <p:cNvSpPr/>
          <p:nvPr/>
        </p:nvSpPr>
        <p:spPr>
          <a:xfrm>
            <a:off x="4672440" y="338328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Sinirlilik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93" name="CustomShape 25"/>
          <p:cNvSpPr/>
          <p:nvPr/>
        </p:nvSpPr>
        <p:spPr>
          <a:xfrm>
            <a:off x="684900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7ED"/>
          </a:solidFill>
          <a:ln w="19080">
            <a:solidFill>
              <a:srgbClr val="EA6C19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" name="CustomShape 26"/>
          <p:cNvSpPr/>
          <p:nvPr/>
        </p:nvSpPr>
        <p:spPr>
          <a:xfrm>
            <a:off x="6849000" y="286200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🖐️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95" name="CustomShape 27"/>
          <p:cNvSpPr/>
          <p:nvPr/>
        </p:nvSpPr>
        <p:spPr>
          <a:xfrm>
            <a:off x="6849000" y="3383280"/>
            <a:ext cx="201132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El-Dudak Uyuşması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96" name="CustomShape 28"/>
          <p:cNvSpPr/>
          <p:nvPr/>
        </p:nvSpPr>
        <p:spPr>
          <a:xfrm>
            <a:off x="320040" y="4041720"/>
            <a:ext cx="8503560" cy="749520"/>
          </a:xfrm>
          <a:prstGeom prst="roundRect">
            <a:avLst>
              <a:gd name="adj" fmla="val 12195"/>
            </a:avLst>
          </a:prstGeom>
          <a:solidFill>
            <a:srgbClr val="FEF3C7"/>
          </a:solidFill>
          <a:ln w="1908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CustomShape 29"/>
          <p:cNvSpPr/>
          <p:nvPr/>
        </p:nvSpPr>
        <p:spPr>
          <a:xfrm>
            <a:off x="457200" y="4060080"/>
            <a:ext cx="8229240" cy="71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92400E"/>
                </a:solidFill>
                <a:latin typeface="Calibri"/>
                <a:ea typeface="Calibri"/>
              </a:rPr>
              <a:t>💡  Bu belirtileri hissedince hemen kan şekerinizi ölçün — daha kötüsü gelmeden önce harekete geçin!</a:t>
            </a:r>
            <a:endParaRPr lang="tr-TR" sz="13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KAN ŞEKERİ DAHA DA DÜŞERSEi…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320040" y="1051560"/>
            <a:ext cx="850356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475569"/>
                </a:solidFill>
                <a:latin typeface="Calibri"/>
                <a:ea typeface="Calibri"/>
              </a:rPr>
              <a:t>Beyin yeterli glukoz alamayınca daha ağır belirtiler ortaya çıkar: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101" name="CustomShape 4"/>
          <p:cNvSpPr/>
          <p:nvPr/>
        </p:nvSpPr>
        <p:spPr>
          <a:xfrm>
            <a:off x="32004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1F2"/>
          </a:solidFill>
          <a:ln w="1908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CustomShape 5"/>
          <p:cNvSpPr/>
          <p:nvPr/>
        </p:nvSpPr>
        <p:spPr>
          <a:xfrm>
            <a:off x="320040" y="156348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🌀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03" name="CustomShape 6"/>
          <p:cNvSpPr/>
          <p:nvPr/>
        </p:nvSpPr>
        <p:spPr>
          <a:xfrm>
            <a:off x="320040" y="207576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Zihin Karışıklığı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04" name="CustomShape 7"/>
          <p:cNvSpPr/>
          <p:nvPr/>
        </p:nvSpPr>
        <p:spPr>
          <a:xfrm>
            <a:off x="249624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1F2"/>
          </a:solidFill>
          <a:ln w="1908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8"/>
          <p:cNvSpPr/>
          <p:nvPr/>
        </p:nvSpPr>
        <p:spPr>
          <a:xfrm>
            <a:off x="2496240" y="156348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🗣️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06" name="CustomShape 9"/>
          <p:cNvSpPr/>
          <p:nvPr/>
        </p:nvSpPr>
        <p:spPr>
          <a:xfrm>
            <a:off x="2496240" y="207576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Konuşma Bozukluğu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07" name="CustomShape 10"/>
          <p:cNvSpPr/>
          <p:nvPr/>
        </p:nvSpPr>
        <p:spPr>
          <a:xfrm>
            <a:off x="467244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1F2"/>
          </a:solidFill>
          <a:ln w="1908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" name="CustomShape 11"/>
          <p:cNvSpPr/>
          <p:nvPr/>
        </p:nvSpPr>
        <p:spPr>
          <a:xfrm>
            <a:off x="4672440" y="156348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👁️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09" name="CustomShape 12"/>
          <p:cNvSpPr/>
          <p:nvPr/>
        </p:nvSpPr>
        <p:spPr>
          <a:xfrm>
            <a:off x="4672440" y="207576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Görme Bulanıklığı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10" name="CustomShape 13"/>
          <p:cNvSpPr/>
          <p:nvPr/>
        </p:nvSpPr>
        <p:spPr>
          <a:xfrm>
            <a:off x="6849000" y="150876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1F2"/>
          </a:solidFill>
          <a:ln w="1908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CustomShape 14"/>
          <p:cNvSpPr/>
          <p:nvPr/>
        </p:nvSpPr>
        <p:spPr>
          <a:xfrm>
            <a:off x="6849000" y="156348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🦿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12" name="CustomShape 15"/>
          <p:cNvSpPr/>
          <p:nvPr/>
        </p:nvSpPr>
        <p:spPr>
          <a:xfrm>
            <a:off x="6849000" y="207576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Koordinasyon Kaybı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13" name="CustomShape 16"/>
          <p:cNvSpPr/>
          <p:nvPr/>
        </p:nvSpPr>
        <p:spPr>
          <a:xfrm>
            <a:off x="32004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1F2"/>
          </a:solidFill>
          <a:ln w="1908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" name="CustomShape 17"/>
          <p:cNvSpPr/>
          <p:nvPr/>
        </p:nvSpPr>
        <p:spPr>
          <a:xfrm>
            <a:off x="320040" y="28436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😴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15" name="CustomShape 18"/>
          <p:cNvSpPr/>
          <p:nvPr/>
        </p:nvSpPr>
        <p:spPr>
          <a:xfrm>
            <a:off x="320040" y="335592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Aşırı Uyku Hali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16" name="CustomShape 19"/>
          <p:cNvSpPr/>
          <p:nvPr/>
        </p:nvSpPr>
        <p:spPr>
          <a:xfrm>
            <a:off x="249624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1F2"/>
          </a:solidFill>
          <a:ln w="1908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CustomShape 20"/>
          <p:cNvSpPr/>
          <p:nvPr/>
        </p:nvSpPr>
        <p:spPr>
          <a:xfrm>
            <a:off x="2496240" y="28436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⚡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18" name="CustomShape 21"/>
          <p:cNvSpPr/>
          <p:nvPr/>
        </p:nvSpPr>
        <p:spPr>
          <a:xfrm>
            <a:off x="2496240" y="335592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Nöbet / Bayılma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19" name="CustomShape 22"/>
          <p:cNvSpPr/>
          <p:nvPr/>
        </p:nvSpPr>
        <p:spPr>
          <a:xfrm>
            <a:off x="467244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FFF1F2"/>
          </a:solidFill>
          <a:ln w="1908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0" name="CustomShape 23"/>
          <p:cNvSpPr/>
          <p:nvPr/>
        </p:nvSpPr>
        <p:spPr>
          <a:xfrm>
            <a:off x="4672440" y="28436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latin typeface="Calibri"/>
              </a:rPr>
              <a:t>💤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21" name="CustomShape 24"/>
          <p:cNvSpPr/>
          <p:nvPr/>
        </p:nvSpPr>
        <p:spPr>
          <a:xfrm>
            <a:off x="4672440" y="335592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Bilinç Kaybı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22" name="CustomShape 25"/>
          <p:cNvSpPr/>
          <p:nvPr/>
        </p:nvSpPr>
        <p:spPr>
          <a:xfrm>
            <a:off x="6849000" y="2788920"/>
            <a:ext cx="2011320" cy="1115280"/>
          </a:xfrm>
          <a:prstGeom prst="roundRect">
            <a:avLst>
              <a:gd name="adj" fmla="val 12295"/>
            </a:avLst>
          </a:prstGeom>
          <a:solidFill>
            <a:srgbClr val="DC2626"/>
          </a:solidFill>
          <a:ln w="19080">
            <a:solidFill>
              <a:srgbClr val="DC262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26"/>
          <p:cNvSpPr/>
          <p:nvPr/>
        </p:nvSpPr>
        <p:spPr>
          <a:xfrm>
            <a:off x="6849000" y="284364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🚨</a:t>
            </a:r>
            <a:endParaRPr lang="tr-TR" sz="2200" b="0" strike="noStrike" spc="-1">
              <a:latin typeface="Arial"/>
            </a:endParaRPr>
          </a:p>
        </p:txBody>
      </p:sp>
      <p:sp>
        <p:nvSpPr>
          <p:cNvPr id="124" name="CustomShape 27"/>
          <p:cNvSpPr/>
          <p:nvPr/>
        </p:nvSpPr>
        <p:spPr>
          <a:xfrm>
            <a:off x="6849000" y="3355920"/>
            <a:ext cx="20113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Calibri"/>
                <a:ea typeface="Calibri"/>
              </a:rPr>
              <a:t>KOMA</a:t>
            </a:r>
            <a:endParaRPr lang="tr-TR" sz="1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304800" y="2171701"/>
            <a:ext cx="1828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Görme bozukluğu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2667000" y="24003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pitchFamily="34" charset="0"/>
              </a:rPr>
              <a:t>An</a:t>
            </a:r>
            <a:r>
              <a:rPr lang="tr-TR" sz="1600" b="1">
                <a:latin typeface="Arial" pitchFamily="34" charset="0"/>
              </a:rPr>
              <a:t>ksiyete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6858000" y="2743200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Güçsüzlük</a:t>
            </a:r>
            <a:r>
              <a:rPr lang="en-US" sz="1600" b="1">
                <a:latin typeface="Arial" pitchFamily="34" charset="0"/>
              </a:rPr>
              <a:t>/</a:t>
            </a:r>
            <a:r>
              <a:rPr lang="tr-TR" sz="1600" b="1">
                <a:latin typeface="Arial" pitchFamily="34" charset="0"/>
              </a:rPr>
              <a:t>bitkinlik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5029200" y="19431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Açlık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4" name="Text Box 18"/>
          <p:cNvSpPr txBox="1">
            <a:spLocks noChangeArrowheads="1"/>
          </p:cNvSpPr>
          <p:nvPr/>
        </p:nvSpPr>
        <p:spPr bwMode="auto">
          <a:xfrm>
            <a:off x="304800" y="37719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Baş ağrısı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5" name="Text Box 19"/>
          <p:cNvSpPr txBox="1">
            <a:spLocks noChangeArrowheads="1"/>
          </p:cNvSpPr>
          <p:nvPr/>
        </p:nvSpPr>
        <p:spPr bwMode="auto">
          <a:xfrm>
            <a:off x="1828800" y="43434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İritabilite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6" name="Text Box 20"/>
          <p:cNvSpPr txBox="1">
            <a:spLocks noChangeArrowheads="1"/>
          </p:cNvSpPr>
          <p:nvPr/>
        </p:nvSpPr>
        <p:spPr bwMode="auto">
          <a:xfrm>
            <a:off x="3657600" y="371475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Terleme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7" name="Text Box 21"/>
          <p:cNvSpPr txBox="1">
            <a:spLocks noChangeArrowheads="1"/>
          </p:cNvSpPr>
          <p:nvPr/>
        </p:nvSpPr>
        <p:spPr bwMode="auto">
          <a:xfrm>
            <a:off x="5181600" y="44577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Hızlı kalp atışı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8" name="Text Box 22"/>
          <p:cNvSpPr txBox="1">
            <a:spLocks noChangeArrowheads="1"/>
          </p:cNvSpPr>
          <p:nvPr/>
        </p:nvSpPr>
        <p:spPr bwMode="auto">
          <a:xfrm>
            <a:off x="7315200" y="45720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Baş dönmesi</a:t>
            </a:r>
            <a:endParaRPr lang="en-US" sz="1600" b="1">
              <a:latin typeface="Arial" pitchFamily="34" charset="0"/>
            </a:endParaRPr>
          </a:p>
        </p:txBody>
      </p:sp>
      <p:sp>
        <p:nvSpPr>
          <p:cNvPr id="45079" name="Text Box 23"/>
          <p:cNvSpPr txBox="1">
            <a:spLocks noChangeArrowheads="1"/>
          </p:cNvSpPr>
          <p:nvPr/>
        </p:nvSpPr>
        <p:spPr bwMode="auto">
          <a:xfrm>
            <a:off x="7086600" y="1257300"/>
            <a:ext cx="1828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 b="1">
                <a:latin typeface="Arial" pitchFamily="34" charset="0"/>
              </a:rPr>
              <a:t>Titreme</a:t>
            </a:r>
            <a:endParaRPr lang="en-US" sz="1600" b="1">
              <a:latin typeface="Arial" pitchFamily="34" charset="0"/>
            </a:endParaRPr>
          </a:p>
        </p:txBody>
      </p:sp>
      <p:pic>
        <p:nvPicPr>
          <p:cNvPr id="45083" name="Picture 27" descr="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2" y="2914650"/>
            <a:ext cx="86836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84" name="Picture 28" descr="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2" y="2628902"/>
            <a:ext cx="949325" cy="10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85" name="Picture 29" descr="C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1" y="3486152"/>
            <a:ext cx="939800" cy="912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86" name="Picture 30" descr="Ch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0" y="3486150"/>
            <a:ext cx="1149350" cy="1077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87" name="Picture 31" descr="C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6402" y="971550"/>
            <a:ext cx="904875" cy="84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88" name="Picture 32" descr="Ch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95602" y="1428750"/>
            <a:ext cx="10969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89" name="Picture 33" descr="Ch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2000" y="1314452"/>
            <a:ext cx="952500" cy="89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90" name="Picture 34" descr="Ch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62202" y="3314702"/>
            <a:ext cx="893763" cy="87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91" name="Picture 35" descr="Ch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91402" y="1771652"/>
            <a:ext cx="1185863" cy="89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92" name="Picture 36" descr="Ch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67602" y="342900"/>
            <a:ext cx="955675" cy="80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04861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HİPOGLİSEMİ DERECELERİ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27" name="CustomShape 3"/>
          <p:cNvSpPr/>
          <p:nvPr/>
        </p:nvSpPr>
        <p:spPr>
          <a:xfrm>
            <a:off x="255960" y="1097280"/>
            <a:ext cx="2724480" cy="3748680"/>
          </a:xfrm>
          <a:prstGeom prst="roundRect">
            <a:avLst>
              <a:gd name="adj" fmla="val 5034"/>
            </a:avLst>
          </a:prstGeom>
          <a:solidFill>
            <a:srgbClr val="F0FDF4"/>
          </a:solidFill>
          <a:ln w="2556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CustomShape 4"/>
          <p:cNvSpPr/>
          <p:nvPr/>
        </p:nvSpPr>
        <p:spPr>
          <a:xfrm>
            <a:off x="255960" y="1097280"/>
            <a:ext cx="2724480" cy="658080"/>
          </a:xfrm>
          <a:prstGeom prst="rect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CustomShape 5"/>
          <p:cNvSpPr/>
          <p:nvPr/>
        </p:nvSpPr>
        <p:spPr>
          <a:xfrm>
            <a:off x="347400" y="1115640"/>
            <a:ext cx="254160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HAFİF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130" name="CustomShape 6"/>
          <p:cNvSpPr/>
          <p:nvPr/>
        </p:nvSpPr>
        <p:spPr>
          <a:xfrm>
            <a:off x="347400" y="1463040"/>
            <a:ext cx="2541600" cy="27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strike="noStrike" spc="-1">
                <a:solidFill>
                  <a:srgbClr val="FFFFFF"/>
                </a:solidFill>
                <a:latin typeface="Calibri"/>
                <a:ea typeface="Calibri"/>
              </a:rPr>
              <a:t>Kendi başınıza atlatabiirsiniz</a:t>
            </a:r>
            <a:endParaRPr lang="tr-TR" sz="1050" b="0" strike="noStrike" spc="-1">
              <a:latin typeface="Arial"/>
            </a:endParaRPr>
          </a:p>
        </p:txBody>
      </p:sp>
      <p:sp>
        <p:nvSpPr>
          <p:cNvPr id="131" name="CustomShape 7"/>
          <p:cNvSpPr/>
          <p:nvPr/>
        </p:nvSpPr>
        <p:spPr>
          <a:xfrm>
            <a:off x="438840" y="1920240"/>
            <a:ext cx="182520" cy="182520"/>
          </a:xfrm>
          <a:prstGeom prst="ellipse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8"/>
          <p:cNvSpPr/>
          <p:nvPr/>
        </p:nvSpPr>
        <p:spPr>
          <a:xfrm>
            <a:off x="694800" y="189288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Sadece sinir sistemi belirtileri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33" name="CustomShape 9"/>
          <p:cNvSpPr/>
          <p:nvPr/>
        </p:nvSpPr>
        <p:spPr>
          <a:xfrm>
            <a:off x="438840" y="2697480"/>
            <a:ext cx="182520" cy="182520"/>
          </a:xfrm>
          <a:prstGeom prst="ellipse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10"/>
          <p:cNvSpPr/>
          <p:nvPr/>
        </p:nvSpPr>
        <p:spPr>
          <a:xfrm>
            <a:off x="694800" y="267012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Titreme, terleme, çarpıntı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35" name="CustomShape 11"/>
          <p:cNvSpPr/>
          <p:nvPr/>
        </p:nvSpPr>
        <p:spPr>
          <a:xfrm>
            <a:off x="438840" y="3474720"/>
            <a:ext cx="182520" cy="182520"/>
          </a:xfrm>
          <a:prstGeom prst="ellipse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12"/>
          <p:cNvSpPr/>
          <p:nvPr/>
        </p:nvSpPr>
        <p:spPr>
          <a:xfrm>
            <a:off x="694800" y="344736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Hızlı karbonhidrat ile düzelir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37" name="CustomShape 13"/>
          <p:cNvSpPr/>
          <p:nvPr/>
        </p:nvSpPr>
        <p:spPr>
          <a:xfrm>
            <a:off x="3163680" y="1097280"/>
            <a:ext cx="2724480" cy="3748680"/>
          </a:xfrm>
          <a:prstGeom prst="roundRect">
            <a:avLst>
              <a:gd name="adj" fmla="val 5034"/>
            </a:avLst>
          </a:prstGeom>
          <a:solidFill>
            <a:srgbClr val="FFF7ED"/>
          </a:solidFill>
          <a:ln w="2556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CustomShape 14"/>
          <p:cNvSpPr/>
          <p:nvPr/>
        </p:nvSpPr>
        <p:spPr>
          <a:xfrm>
            <a:off x="3163680" y="1097280"/>
            <a:ext cx="2724480" cy="658080"/>
          </a:xfrm>
          <a:prstGeom prst="rect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CustomShape 15"/>
          <p:cNvSpPr/>
          <p:nvPr/>
        </p:nvSpPr>
        <p:spPr>
          <a:xfrm>
            <a:off x="3255120" y="1115640"/>
            <a:ext cx="254160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ORTA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140" name="CustomShape 16"/>
          <p:cNvSpPr/>
          <p:nvPr/>
        </p:nvSpPr>
        <p:spPr>
          <a:xfrm>
            <a:off x="3255120" y="1463040"/>
            <a:ext cx="2541600" cy="27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strike="noStrike" spc="-1">
                <a:solidFill>
                  <a:srgbClr val="FFFFFF"/>
                </a:solidFill>
                <a:latin typeface="Calibri"/>
                <a:ea typeface="Calibri"/>
              </a:rPr>
              <a:t>Günlük hayatı etkiler</a:t>
            </a:r>
            <a:endParaRPr lang="tr-TR" sz="1050" b="0" strike="noStrike" spc="-1">
              <a:latin typeface="Arial"/>
            </a:endParaRPr>
          </a:p>
        </p:txBody>
      </p:sp>
      <p:sp>
        <p:nvSpPr>
          <p:cNvPr id="141" name="CustomShape 17"/>
          <p:cNvSpPr/>
          <p:nvPr/>
        </p:nvSpPr>
        <p:spPr>
          <a:xfrm>
            <a:off x="3346560" y="1920240"/>
            <a:ext cx="182520" cy="18252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CustomShape 18"/>
          <p:cNvSpPr/>
          <p:nvPr/>
        </p:nvSpPr>
        <p:spPr>
          <a:xfrm>
            <a:off x="3602880" y="189288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Hem sinir hem beyin belirtileri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43" name="CustomShape 19"/>
          <p:cNvSpPr/>
          <p:nvPr/>
        </p:nvSpPr>
        <p:spPr>
          <a:xfrm>
            <a:off x="3346560" y="2697480"/>
            <a:ext cx="182520" cy="18252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20"/>
          <p:cNvSpPr/>
          <p:nvPr/>
        </p:nvSpPr>
        <p:spPr>
          <a:xfrm>
            <a:off x="3602880" y="267012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Konsantrasyon &amp; koordinasyon bozukluğu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45" name="CustomShape 21"/>
          <p:cNvSpPr/>
          <p:nvPr/>
        </p:nvSpPr>
        <p:spPr>
          <a:xfrm>
            <a:off x="3346560" y="3474720"/>
            <a:ext cx="182520" cy="18252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22"/>
          <p:cNvSpPr/>
          <p:nvPr/>
        </p:nvSpPr>
        <p:spPr>
          <a:xfrm>
            <a:off x="3602880" y="344736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Yine de kendiniz tedavi edebilirsiniz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47" name="CustomShape 23"/>
          <p:cNvSpPr/>
          <p:nvPr/>
        </p:nvSpPr>
        <p:spPr>
          <a:xfrm>
            <a:off x="6071760" y="1097280"/>
            <a:ext cx="2724480" cy="3748680"/>
          </a:xfrm>
          <a:prstGeom prst="roundRect">
            <a:avLst>
              <a:gd name="adj" fmla="val 5034"/>
            </a:avLst>
          </a:prstGeom>
          <a:solidFill>
            <a:srgbClr val="FFF1F2"/>
          </a:solidFill>
          <a:ln w="2556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24"/>
          <p:cNvSpPr/>
          <p:nvPr/>
        </p:nvSpPr>
        <p:spPr>
          <a:xfrm>
            <a:off x="6071760" y="1097280"/>
            <a:ext cx="2724480" cy="658080"/>
          </a:xfrm>
          <a:prstGeom prst="rect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CustomShape 25"/>
          <p:cNvSpPr/>
          <p:nvPr/>
        </p:nvSpPr>
        <p:spPr>
          <a:xfrm>
            <a:off x="6163200" y="1115640"/>
            <a:ext cx="254160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AĞIR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150" name="CustomShape 26"/>
          <p:cNvSpPr/>
          <p:nvPr/>
        </p:nvSpPr>
        <p:spPr>
          <a:xfrm>
            <a:off x="6163200" y="1463040"/>
            <a:ext cx="2541600" cy="27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strike="noStrike" spc="-1">
                <a:solidFill>
                  <a:srgbClr val="FFFFFF"/>
                </a:solidFill>
                <a:latin typeface="Calibri"/>
                <a:ea typeface="Calibri"/>
              </a:rPr>
              <a:t>Dışarıdan yardım şart!</a:t>
            </a:r>
            <a:endParaRPr lang="tr-TR" sz="1050" b="0" strike="noStrike" spc="-1">
              <a:latin typeface="Arial"/>
            </a:endParaRPr>
          </a:p>
        </p:txBody>
      </p:sp>
      <p:sp>
        <p:nvSpPr>
          <p:cNvPr id="151" name="CustomShape 27"/>
          <p:cNvSpPr/>
          <p:nvPr/>
        </p:nvSpPr>
        <p:spPr>
          <a:xfrm>
            <a:off x="6254640" y="1920240"/>
            <a:ext cx="182520" cy="182520"/>
          </a:xfrm>
          <a:prstGeom prst="ellipse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28"/>
          <p:cNvSpPr/>
          <p:nvPr/>
        </p:nvSpPr>
        <p:spPr>
          <a:xfrm>
            <a:off x="6510600" y="189288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Bilinç kaybı / koma riski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53" name="CustomShape 29"/>
          <p:cNvSpPr/>
          <p:nvPr/>
        </p:nvSpPr>
        <p:spPr>
          <a:xfrm>
            <a:off x="6254640" y="2697480"/>
            <a:ext cx="182520" cy="182520"/>
          </a:xfrm>
          <a:prstGeom prst="ellipse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30"/>
          <p:cNvSpPr/>
          <p:nvPr/>
        </p:nvSpPr>
        <p:spPr>
          <a:xfrm>
            <a:off x="6510600" y="267012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Damardan şeker tedavisi gerekir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55" name="CustomShape 31"/>
          <p:cNvSpPr/>
          <p:nvPr/>
        </p:nvSpPr>
        <p:spPr>
          <a:xfrm>
            <a:off x="6254640" y="3474720"/>
            <a:ext cx="182520" cy="182520"/>
          </a:xfrm>
          <a:prstGeom prst="ellipse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32"/>
          <p:cNvSpPr/>
          <p:nvPr/>
        </p:nvSpPr>
        <p:spPr>
          <a:xfrm>
            <a:off x="6510600" y="3447360"/>
            <a:ext cx="21942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Hemen 112'yi arayın!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157" name="CustomShape 33"/>
          <p:cNvSpPr/>
          <p:nvPr/>
        </p:nvSpPr>
        <p:spPr>
          <a:xfrm>
            <a:off x="255960" y="4937760"/>
            <a:ext cx="8631720" cy="594000"/>
          </a:xfrm>
          <a:prstGeom prst="roundRect">
            <a:avLst>
              <a:gd name="adj" fmla="val 12308"/>
            </a:avLst>
          </a:prstGeom>
          <a:solidFill>
            <a:srgbClr val="FEF9C3"/>
          </a:solidFill>
          <a:ln w="19080">
            <a:solidFill>
              <a:srgbClr val="FCD34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34"/>
          <p:cNvSpPr/>
          <p:nvPr/>
        </p:nvSpPr>
        <p:spPr>
          <a:xfrm>
            <a:off x="411480" y="4956120"/>
            <a:ext cx="832068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1" strike="noStrike" spc="-1">
                <a:solidFill>
                  <a:srgbClr val="78350F"/>
                </a:solidFill>
                <a:latin typeface="Calibri"/>
                <a:ea typeface="Calibri"/>
              </a:rPr>
              <a:t>📌  Hafif ve orta derece hipoglisemide kendiniz müdahale edebilirsiniz. Ağır hipoglisemide acilen yardım çağırın!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KİMLER RİSK ALTINDA?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>
            <a:off x="255960" y="1097280"/>
            <a:ext cx="5028840" cy="384012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908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CustomShape 4"/>
          <p:cNvSpPr/>
          <p:nvPr/>
        </p:nvSpPr>
        <p:spPr>
          <a:xfrm>
            <a:off x="411480" y="1188720"/>
            <a:ext cx="4708800" cy="38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1E5FAD"/>
                </a:solidFill>
                <a:latin typeface="Calibri"/>
                <a:ea typeface="Calibri"/>
              </a:rPr>
              <a:t>Yüksek Riskli Gruplar</a:t>
            </a:r>
            <a:endParaRPr lang="tr-TR" sz="1500" b="0" strike="noStrike" spc="-1">
              <a:latin typeface="Arial"/>
            </a:endParaRPr>
          </a:p>
        </p:txBody>
      </p:sp>
      <p:sp>
        <p:nvSpPr>
          <p:cNvPr id="163" name="CustomShape 5"/>
          <p:cNvSpPr/>
          <p:nvPr/>
        </p:nvSpPr>
        <p:spPr>
          <a:xfrm>
            <a:off x="411480" y="1691640"/>
            <a:ext cx="4111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💊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164" name="CustomShape 6"/>
          <p:cNvSpPr/>
          <p:nvPr/>
        </p:nvSpPr>
        <p:spPr>
          <a:xfrm>
            <a:off x="896040" y="1691640"/>
            <a:ext cx="425160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İnsülin veya ağızdan şeker düşürücü ilaç kullananlar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65" name="CustomShape 7"/>
          <p:cNvSpPr/>
          <p:nvPr/>
        </p:nvSpPr>
        <p:spPr>
          <a:xfrm>
            <a:off x="411480" y="2221920"/>
            <a:ext cx="4111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🍽️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166" name="CustomShape 8"/>
          <p:cNvSpPr/>
          <p:nvPr/>
        </p:nvSpPr>
        <p:spPr>
          <a:xfrm>
            <a:off x="896040" y="2221920"/>
            <a:ext cx="425160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Düzensiz beslenen, öğün atlayan bireyler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67" name="CustomShape 9"/>
          <p:cNvSpPr/>
          <p:nvPr/>
        </p:nvSpPr>
        <p:spPr>
          <a:xfrm>
            <a:off x="411480" y="2752200"/>
            <a:ext cx="4111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🏋️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168" name="CustomShape 10"/>
          <p:cNvSpPr/>
          <p:nvPr/>
        </p:nvSpPr>
        <p:spPr>
          <a:xfrm>
            <a:off x="896040" y="2752200"/>
            <a:ext cx="425160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Aşırı veya düzensiz egzersiz yapanlar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69" name="CustomShape 11"/>
          <p:cNvSpPr/>
          <p:nvPr/>
        </p:nvSpPr>
        <p:spPr>
          <a:xfrm>
            <a:off x="411480" y="3282840"/>
            <a:ext cx="4111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🫀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170" name="CustomShape 12"/>
          <p:cNvSpPr/>
          <p:nvPr/>
        </p:nvSpPr>
        <p:spPr>
          <a:xfrm>
            <a:off x="896040" y="3282840"/>
            <a:ext cx="425160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Karaciğer veya böbrek yetmezliği olanlar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71" name="CustomShape 13"/>
          <p:cNvSpPr/>
          <p:nvPr/>
        </p:nvSpPr>
        <p:spPr>
          <a:xfrm>
            <a:off x="411480" y="3813120"/>
            <a:ext cx="4111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🍷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172" name="CustomShape 14"/>
          <p:cNvSpPr/>
          <p:nvPr/>
        </p:nvSpPr>
        <p:spPr>
          <a:xfrm>
            <a:off x="896040" y="3813120"/>
            <a:ext cx="425160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Kronik alkol kullananlar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73" name="CustomShape 15"/>
          <p:cNvSpPr/>
          <p:nvPr/>
        </p:nvSpPr>
        <p:spPr>
          <a:xfrm>
            <a:off x="411480" y="4343400"/>
            <a:ext cx="41112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👴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174" name="CustomShape 16"/>
          <p:cNvSpPr/>
          <p:nvPr/>
        </p:nvSpPr>
        <p:spPr>
          <a:xfrm>
            <a:off x="896040" y="4343400"/>
            <a:ext cx="425160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İleri yaştaki diyabet hastaları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75" name="CustomShape 17"/>
          <p:cNvSpPr/>
          <p:nvPr/>
        </p:nvSpPr>
        <p:spPr>
          <a:xfrm>
            <a:off x="5532120" y="1097280"/>
            <a:ext cx="3364560" cy="1718640"/>
          </a:xfrm>
          <a:prstGeom prst="roundRect">
            <a:avLst>
              <a:gd name="adj" fmla="val 7979"/>
            </a:avLst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CustomShape 18"/>
          <p:cNvSpPr/>
          <p:nvPr/>
        </p:nvSpPr>
        <p:spPr>
          <a:xfrm>
            <a:off x="5577840" y="1188720"/>
            <a:ext cx="3273120" cy="776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strike="noStrike" spc="-1">
                <a:solidFill>
                  <a:srgbClr val="FFFFFF"/>
                </a:solidFill>
                <a:latin typeface="Calibri"/>
                <a:ea typeface="Calibri"/>
              </a:rPr>
              <a:t>%20–30</a:t>
            </a:r>
            <a:endParaRPr lang="tr-TR" sz="4400" b="0" strike="noStrike" spc="-1">
              <a:latin typeface="Arial"/>
            </a:endParaRPr>
          </a:p>
        </p:txBody>
      </p:sp>
      <p:sp>
        <p:nvSpPr>
          <p:cNvPr id="177" name="CustomShape 19"/>
          <p:cNvSpPr/>
          <p:nvPr/>
        </p:nvSpPr>
        <p:spPr>
          <a:xfrm>
            <a:off x="5577840" y="1965960"/>
            <a:ext cx="3273120" cy="776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BAE6FD"/>
                </a:solidFill>
                <a:latin typeface="Calibri"/>
                <a:ea typeface="Calibri"/>
              </a:rPr>
              <a:t>diyabetlinin yaşamında</a:t>
            </a:r>
            <a:endParaRPr lang="tr-TR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BAE6FD"/>
                </a:solidFill>
                <a:latin typeface="Calibri"/>
                <a:ea typeface="Calibri"/>
              </a:rPr>
              <a:t>en az 1 hipoglisemi atağı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178" name="CustomShape 20"/>
          <p:cNvSpPr/>
          <p:nvPr/>
        </p:nvSpPr>
        <p:spPr>
          <a:xfrm>
            <a:off x="5532120" y="2971800"/>
            <a:ext cx="3364560" cy="1965600"/>
          </a:xfrm>
          <a:prstGeom prst="roundRect">
            <a:avLst>
              <a:gd name="adj" fmla="val 6977"/>
            </a:avLst>
          </a:prstGeom>
          <a:solidFill>
            <a:srgbClr val="EFF6FF"/>
          </a:solidFill>
          <a:ln w="1908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CustomShape 21"/>
          <p:cNvSpPr/>
          <p:nvPr/>
        </p:nvSpPr>
        <p:spPr>
          <a:xfrm>
            <a:off x="5623560" y="3063240"/>
            <a:ext cx="3181680" cy="38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5FAD"/>
                </a:solidFill>
                <a:latin typeface="Calibri"/>
                <a:ea typeface="Calibri"/>
              </a:rPr>
              <a:t>🇹🇷  Türkiye'de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80" name="CustomShape 22"/>
          <p:cNvSpPr/>
          <p:nvPr/>
        </p:nvSpPr>
        <p:spPr>
          <a:xfrm>
            <a:off x="5623560" y="3474720"/>
            <a:ext cx="3181680" cy="13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İnsülin kullanan diyabetlilerde yılda ortalama 1–2 orta/ağır hipoglisemi atağı yaşanmaktadır.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NEDEN KAN ŞEKERİ DÜŞER?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183" name="CustomShape 3"/>
          <p:cNvSpPr/>
          <p:nvPr/>
        </p:nvSpPr>
        <p:spPr>
          <a:xfrm>
            <a:off x="228600" y="1097280"/>
            <a:ext cx="2724480" cy="1691280"/>
          </a:xfrm>
          <a:prstGeom prst="roundRect">
            <a:avLst>
              <a:gd name="adj" fmla="val 8108"/>
            </a:avLst>
          </a:prstGeom>
          <a:solidFill>
            <a:srgbClr val="EFF6FF"/>
          </a:solidFill>
          <a:ln w="2304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4" name="Image 0" descr="preencoded.png"/>
          <p:cNvPicPr/>
          <p:nvPr/>
        </p:nvPicPr>
        <p:blipFill>
          <a:blip r:embed="rId3"/>
          <a:stretch/>
        </p:blipFill>
        <p:spPr>
          <a:xfrm>
            <a:off x="365760" y="1234440"/>
            <a:ext cx="383760" cy="383760"/>
          </a:xfrm>
          <a:prstGeom prst="rect">
            <a:avLst/>
          </a:prstGeom>
          <a:ln>
            <a:noFill/>
          </a:ln>
        </p:spPr>
      </p:pic>
      <p:sp>
        <p:nvSpPr>
          <p:cNvPr id="185" name="CustomShape 4"/>
          <p:cNvSpPr/>
          <p:nvPr/>
        </p:nvSpPr>
        <p:spPr>
          <a:xfrm>
            <a:off x="822960" y="1207080"/>
            <a:ext cx="205704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Fazla İnsülin / İlaç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86" name="Line 5"/>
          <p:cNvSpPr/>
          <p:nvPr/>
        </p:nvSpPr>
        <p:spPr>
          <a:xfrm>
            <a:off x="365760" y="1691640"/>
            <a:ext cx="2450520" cy="0"/>
          </a:xfrm>
          <a:prstGeom prst="line">
            <a:avLst/>
          </a:prstGeom>
          <a:ln w="1008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CustomShape 6"/>
          <p:cNvSpPr/>
          <p:nvPr/>
        </p:nvSpPr>
        <p:spPr>
          <a:xfrm>
            <a:off x="365760" y="1755720"/>
            <a:ext cx="245016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Aşırı veya yanlış doz en sık nedendir. Doz değişikliklerini hekiminizle yapın.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188" name="CustomShape 7"/>
          <p:cNvSpPr/>
          <p:nvPr/>
        </p:nvSpPr>
        <p:spPr>
          <a:xfrm>
            <a:off x="3127320" y="1097280"/>
            <a:ext cx="2724480" cy="1691280"/>
          </a:xfrm>
          <a:prstGeom prst="roundRect">
            <a:avLst>
              <a:gd name="adj" fmla="val 8108"/>
            </a:avLst>
          </a:prstGeom>
          <a:solidFill>
            <a:srgbClr val="F0FDF4"/>
          </a:solidFill>
          <a:ln w="2304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9" name="Image 1" descr="preencoded.png"/>
          <p:cNvPicPr/>
          <p:nvPr/>
        </p:nvPicPr>
        <p:blipFill>
          <a:blip r:embed="rId4"/>
          <a:stretch/>
        </p:blipFill>
        <p:spPr>
          <a:xfrm>
            <a:off x="3264480" y="1234440"/>
            <a:ext cx="383760" cy="383760"/>
          </a:xfrm>
          <a:prstGeom prst="rect">
            <a:avLst/>
          </a:prstGeom>
          <a:ln>
            <a:noFill/>
          </a:ln>
        </p:spPr>
      </p:pic>
      <p:sp>
        <p:nvSpPr>
          <p:cNvPr id="190" name="CustomShape 8"/>
          <p:cNvSpPr/>
          <p:nvPr/>
        </p:nvSpPr>
        <p:spPr>
          <a:xfrm>
            <a:off x="3721680" y="1207080"/>
            <a:ext cx="205704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Öğün Atlama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91" name="Line 9"/>
          <p:cNvSpPr/>
          <p:nvPr/>
        </p:nvSpPr>
        <p:spPr>
          <a:xfrm>
            <a:off x="3264120" y="1691640"/>
            <a:ext cx="2450880" cy="0"/>
          </a:xfrm>
          <a:prstGeom prst="line">
            <a:avLst/>
          </a:prstGeom>
          <a:ln w="1008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2" name="CustomShape 10"/>
          <p:cNvSpPr/>
          <p:nvPr/>
        </p:nvSpPr>
        <p:spPr>
          <a:xfrm>
            <a:off x="3264480" y="1755720"/>
            <a:ext cx="245016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Öğün atlamak veya geç yemek kan şekerini tehlikeli düzeye düşürür.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193" name="CustomShape 11"/>
          <p:cNvSpPr/>
          <p:nvPr/>
        </p:nvSpPr>
        <p:spPr>
          <a:xfrm>
            <a:off x="6016680" y="1097280"/>
            <a:ext cx="2724480" cy="1691280"/>
          </a:xfrm>
          <a:prstGeom prst="roundRect">
            <a:avLst>
              <a:gd name="adj" fmla="val 8108"/>
            </a:avLst>
          </a:prstGeom>
          <a:solidFill>
            <a:srgbClr val="FFF7ED"/>
          </a:solidFill>
          <a:ln w="2304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4" name="Image 2" descr="preencoded.png"/>
          <p:cNvPicPr/>
          <p:nvPr/>
        </p:nvPicPr>
        <p:blipFill>
          <a:blip r:embed="rId5"/>
          <a:stretch/>
        </p:blipFill>
        <p:spPr>
          <a:xfrm>
            <a:off x="6153840" y="1234440"/>
            <a:ext cx="383760" cy="383760"/>
          </a:xfrm>
          <a:prstGeom prst="rect">
            <a:avLst/>
          </a:prstGeom>
          <a:ln>
            <a:noFill/>
          </a:ln>
        </p:spPr>
      </p:pic>
      <p:sp>
        <p:nvSpPr>
          <p:cNvPr id="195" name="CustomShape 12"/>
          <p:cNvSpPr/>
          <p:nvPr/>
        </p:nvSpPr>
        <p:spPr>
          <a:xfrm>
            <a:off x="6611040" y="1207080"/>
            <a:ext cx="205704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Aşırı Egzersiz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196" name="Line 13"/>
          <p:cNvSpPr/>
          <p:nvPr/>
        </p:nvSpPr>
        <p:spPr>
          <a:xfrm>
            <a:off x="6153840" y="1691640"/>
            <a:ext cx="2450520" cy="0"/>
          </a:xfrm>
          <a:prstGeom prst="line">
            <a:avLst/>
          </a:prstGeom>
          <a:ln w="10080">
            <a:solidFill>
              <a:srgbClr val="FDBA7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14"/>
          <p:cNvSpPr/>
          <p:nvPr/>
        </p:nvSpPr>
        <p:spPr>
          <a:xfrm>
            <a:off x="6153840" y="1755720"/>
            <a:ext cx="245016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Hazırlıksız yoğun antrenman enerji depolarını tüketir. Önce ölçüm yapın.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198" name="CustomShape 15"/>
          <p:cNvSpPr/>
          <p:nvPr/>
        </p:nvSpPr>
        <p:spPr>
          <a:xfrm>
            <a:off x="228600" y="2971800"/>
            <a:ext cx="2724480" cy="1691280"/>
          </a:xfrm>
          <a:prstGeom prst="roundRect">
            <a:avLst>
              <a:gd name="adj" fmla="val 8108"/>
            </a:avLst>
          </a:prstGeom>
          <a:solidFill>
            <a:srgbClr val="F5F3FF"/>
          </a:solidFill>
          <a:ln w="23040">
            <a:solidFill>
              <a:srgbClr val="C4B5FD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9" name="Image 3" descr="preencoded.png"/>
          <p:cNvPicPr/>
          <p:nvPr/>
        </p:nvPicPr>
        <p:blipFill>
          <a:blip r:embed="rId6"/>
          <a:stretch/>
        </p:blipFill>
        <p:spPr>
          <a:xfrm>
            <a:off x="365760" y="3108960"/>
            <a:ext cx="383760" cy="383760"/>
          </a:xfrm>
          <a:prstGeom prst="rect">
            <a:avLst/>
          </a:prstGeom>
          <a:ln>
            <a:noFill/>
          </a:ln>
        </p:spPr>
      </p:pic>
      <p:sp>
        <p:nvSpPr>
          <p:cNvPr id="200" name="CustomShape 16"/>
          <p:cNvSpPr/>
          <p:nvPr/>
        </p:nvSpPr>
        <p:spPr>
          <a:xfrm>
            <a:off x="822960" y="3081600"/>
            <a:ext cx="205704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Alkol Kullanımı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01" name="Line 17"/>
          <p:cNvSpPr/>
          <p:nvPr/>
        </p:nvSpPr>
        <p:spPr>
          <a:xfrm>
            <a:off x="365760" y="3566160"/>
            <a:ext cx="2450520" cy="0"/>
          </a:xfrm>
          <a:prstGeom prst="line">
            <a:avLst/>
          </a:prstGeom>
          <a:ln w="10080">
            <a:solidFill>
              <a:srgbClr val="C4B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18"/>
          <p:cNvSpPr/>
          <p:nvPr/>
        </p:nvSpPr>
        <p:spPr>
          <a:xfrm>
            <a:off x="365760" y="3630240"/>
            <a:ext cx="245016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Aç karnına alkol kan şekerini hızla düşürür. Tüketimi sınırlayın.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203" name="CustomShape 19"/>
          <p:cNvSpPr/>
          <p:nvPr/>
        </p:nvSpPr>
        <p:spPr>
          <a:xfrm>
            <a:off x="3127320" y="2971800"/>
            <a:ext cx="2724480" cy="1691280"/>
          </a:xfrm>
          <a:prstGeom prst="roundRect">
            <a:avLst>
              <a:gd name="adj" fmla="val 8108"/>
            </a:avLst>
          </a:prstGeom>
          <a:solidFill>
            <a:srgbClr val="FFF1F2"/>
          </a:solidFill>
          <a:ln w="2304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4" name="Image 4" descr="preencoded.png"/>
          <p:cNvPicPr/>
          <p:nvPr/>
        </p:nvPicPr>
        <p:blipFill>
          <a:blip r:embed="rId7"/>
          <a:stretch/>
        </p:blipFill>
        <p:spPr>
          <a:xfrm>
            <a:off x="3264480" y="3108960"/>
            <a:ext cx="383760" cy="383760"/>
          </a:xfrm>
          <a:prstGeom prst="rect">
            <a:avLst/>
          </a:prstGeom>
          <a:ln>
            <a:noFill/>
          </a:ln>
        </p:spPr>
      </p:pic>
      <p:sp>
        <p:nvSpPr>
          <p:cNvPr id="205" name="CustomShape 20"/>
          <p:cNvSpPr/>
          <p:nvPr/>
        </p:nvSpPr>
        <p:spPr>
          <a:xfrm>
            <a:off x="3721680" y="3081600"/>
            <a:ext cx="205704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Diğer İlaçlar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06" name="Line 21"/>
          <p:cNvSpPr/>
          <p:nvPr/>
        </p:nvSpPr>
        <p:spPr>
          <a:xfrm>
            <a:off x="3264120" y="3566160"/>
            <a:ext cx="2450880" cy="0"/>
          </a:xfrm>
          <a:prstGeom prst="line">
            <a:avLst/>
          </a:prstGeom>
          <a:ln w="10080">
            <a:solidFill>
              <a:srgbClr val="FCA5A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22"/>
          <p:cNvSpPr/>
          <p:nvPr/>
        </p:nvSpPr>
        <p:spPr>
          <a:xfrm>
            <a:off x="3264480" y="3630240"/>
            <a:ext cx="245016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Aspirin, bazı antibiyotikler ve ağrı kesiciler kan şekerini etkileyebilir.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208" name="CustomShape 23"/>
          <p:cNvSpPr/>
          <p:nvPr/>
        </p:nvSpPr>
        <p:spPr>
          <a:xfrm>
            <a:off x="6016680" y="2971800"/>
            <a:ext cx="2724480" cy="1691280"/>
          </a:xfrm>
          <a:prstGeom prst="roundRect">
            <a:avLst>
              <a:gd name="adj" fmla="val 8108"/>
            </a:avLst>
          </a:prstGeom>
          <a:solidFill>
            <a:srgbClr val="F0FDFA"/>
          </a:solidFill>
          <a:ln w="23040">
            <a:solidFill>
              <a:srgbClr val="2DD4BF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9" name="Image 5" descr="preencoded.png"/>
          <p:cNvPicPr/>
          <p:nvPr/>
        </p:nvPicPr>
        <p:blipFill>
          <a:blip r:embed="rId8"/>
          <a:stretch/>
        </p:blipFill>
        <p:spPr>
          <a:xfrm>
            <a:off x="6153840" y="3108960"/>
            <a:ext cx="383760" cy="383760"/>
          </a:xfrm>
          <a:prstGeom prst="rect">
            <a:avLst/>
          </a:prstGeom>
          <a:ln>
            <a:noFill/>
          </a:ln>
        </p:spPr>
      </p:pic>
      <p:sp>
        <p:nvSpPr>
          <p:cNvPr id="210" name="CustomShape 24"/>
          <p:cNvSpPr/>
          <p:nvPr/>
        </p:nvSpPr>
        <p:spPr>
          <a:xfrm>
            <a:off x="6611040" y="3081600"/>
            <a:ext cx="205704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Organ Hastalıkları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11" name="Line 25"/>
          <p:cNvSpPr/>
          <p:nvPr/>
        </p:nvSpPr>
        <p:spPr>
          <a:xfrm>
            <a:off x="6153840" y="3566160"/>
            <a:ext cx="2450520" cy="0"/>
          </a:xfrm>
          <a:prstGeom prst="line">
            <a:avLst/>
          </a:prstGeom>
          <a:ln w="10080">
            <a:solidFill>
              <a:srgbClr val="2DD4B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CustomShape 26"/>
          <p:cNvSpPr/>
          <p:nvPr/>
        </p:nvSpPr>
        <p:spPr>
          <a:xfrm>
            <a:off x="6153840" y="3630240"/>
            <a:ext cx="245016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Karaciğer ve böbrek yetmezliği glikoz metabolizmasını bozar.</a:t>
            </a:r>
            <a:endParaRPr lang="tr-TR" sz="11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TANIMLAMAZSANIZ NE OLUR?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215" name="CustomShape 3"/>
          <p:cNvSpPr/>
          <p:nvPr/>
        </p:nvSpPr>
        <p:spPr>
          <a:xfrm>
            <a:off x="320040" y="1024200"/>
            <a:ext cx="850356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475569"/>
                </a:solidFill>
                <a:latin typeface="Calibri"/>
                <a:ea typeface="Calibri"/>
              </a:rPr>
              <a:t>Hipoglisemi fark edilmezse sağlık sorunları hızla ağırlaşabilir: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216" name="CustomShape 4"/>
          <p:cNvSpPr/>
          <p:nvPr/>
        </p:nvSpPr>
        <p:spPr>
          <a:xfrm>
            <a:off x="274320" y="1481400"/>
            <a:ext cx="1590840" cy="3273120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512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CustomShape 5"/>
          <p:cNvSpPr/>
          <p:nvPr/>
        </p:nvSpPr>
        <p:spPr>
          <a:xfrm>
            <a:off x="274320" y="1572840"/>
            <a:ext cx="1590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😵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218" name="CustomShape 6"/>
          <p:cNvSpPr/>
          <p:nvPr/>
        </p:nvSpPr>
        <p:spPr>
          <a:xfrm>
            <a:off x="347400" y="2212920"/>
            <a:ext cx="144432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50" b="1" strike="noStrike" spc="-1">
                <a:solidFill>
                  <a:srgbClr val="1E293B"/>
                </a:solidFill>
                <a:latin typeface="Calibri"/>
                <a:ea typeface="Calibri"/>
              </a:rPr>
              <a:t>Bilinç Kaybı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19" name="Line 7"/>
          <p:cNvSpPr/>
          <p:nvPr/>
        </p:nvSpPr>
        <p:spPr>
          <a:xfrm>
            <a:off x="411480" y="2834640"/>
            <a:ext cx="1316520" cy="0"/>
          </a:xfrm>
          <a:prstGeom prst="line">
            <a:avLst/>
          </a:prstGeom>
          <a:ln w="10080">
            <a:solidFill>
              <a:srgbClr val="94A3B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CustomShape 8"/>
          <p:cNvSpPr/>
          <p:nvPr/>
        </p:nvSpPr>
        <p:spPr>
          <a:xfrm>
            <a:off x="365760" y="2907720"/>
            <a:ext cx="1407960" cy="178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strike="noStrike" spc="-1">
                <a:solidFill>
                  <a:srgbClr val="475569"/>
                </a:solidFill>
                <a:latin typeface="Calibri"/>
                <a:ea typeface="Calibri"/>
              </a:rPr>
              <a:t>Kan şekeri çok düşünce beyin kapanır, bayılma gelir.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221" name="CustomShape 9"/>
          <p:cNvSpPr/>
          <p:nvPr/>
        </p:nvSpPr>
        <p:spPr>
          <a:xfrm>
            <a:off x="2011680" y="1481400"/>
            <a:ext cx="1590840" cy="3273120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512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CustomShape 10"/>
          <p:cNvSpPr/>
          <p:nvPr/>
        </p:nvSpPr>
        <p:spPr>
          <a:xfrm>
            <a:off x="2011680" y="1572840"/>
            <a:ext cx="1590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🚗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223" name="CustomShape 11"/>
          <p:cNvSpPr/>
          <p:nvPr/>
        </p:nvSpPr>
        <p:spPr>
          <a:xfrm>
            <a:off x="2084760" y="2212920"/>
            <a:ext cx="144432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50" b="1" strike="noStrike" spc="-1">
                <a:solidFill>
                  <a:srgbClr val="1E293B"/>
                </a:solidFill>
                <a:latin typeface="Calibri"/>
                <a:ea typeface="Calibri"/>
              </a:rPr>
              <a:t>Kaza Riski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24" name="Line 12"/>
          <p:cNvSpPr/>
          <p:nvPr/>
        </p:nvSpPr>
        <p:spPr>
          <a:xfrm>
            <a:off x="2148840" y="2834640"/>
            <a:ext cx="1316520" cy="0"/>
          </a:xfrm>
          <a:prstGeom prst="line">
            <a:avLst/>
          </a:prstGeom>
          <a:ln w="10080">
            <a:solidFill>
              <a:srgbClr val="94A3B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CustomShape 13"/>
          <p:cNvSpPr/>
          <p:nvPr/>
        </p:nvSpPr>
        <p:spPr>
          <a:xfrm>
            <a:off x="2103120" y="2907720"/>
            <a:ext cx="1407960" cy="178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strike="noStrike" spc="-1">
                <a:solidFill>
                  <a:srgbClr val="475569"/>
                </a:solidFill>
                <a:latin typeface="Calibri"/>
                <a:ea typeface="Calibri"/>
              </a:rPr>
              <a:t>Konsantrasyon ve tepki süresi bozulur; araba kullanmak tehlikeli hale gelir.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226" name="CustomShape 14"/>
          <p:cNvSpPr/>
          <p:nvPr/>
        </p:nvSpPr>
        <p:spPr>
          <a:xfrm>
            <a:off x="3749040" y="1481400"/>
            <a:ext cx="1590840" cy="3273120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512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7" name="CustomShape 15"/>
          <p:cNvSpPr/>
          <p:nvPr/>
        </p:nvSpPr>
        <p:spPr>
          <a:xfrm>
            <a:off x="3749040" y="1572840"/>
            <a:ext cx="1590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🧠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228" name="CustomShape 16"/>
          <p:cNvSpPr/>
          <p:nvPr/>
        </p:nvSpPr>
        <p:spPr>
          <a:xfrm>
            <a:off x="3822120" y="2212920"/>
            <a:ext cx="144432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50" b="1" strike="noStrike" spc="-1">
                <a:solidFill>
                  <a:srgbClr val="1E293B"/>
                </a:solidFill>
                <a:latin typeface="Calibri"/>
                <a:ea typeface="Calibri"/>
              </a:rPr>
              <a:t>Beyin Hasarı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29" name="Line 17"/>
          <p:cNvSpPr/>
          <p:nvPr/>
        </p:nvSpPr>
        <p:spPr>
          <a:xfrm>
            <a:off x="3886200" y="2834640"/>
            <a:ext cx="1316520" cy="0"/>
          </a:xfrm>
          <a:prstGeom prst="line">
            <a:avLst/>
          </a:prstGeom>
          <a:ln w="10080">
            <a:solidFill>
              <a:srgbClr val="94A3B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CustomShape 18"/>
          <p:cNvSpPr/>
          <p:nvPr/>
        </p:nvSpPr>
        <p:spPr>
          <a:xfrm>
            <a:off x="3840480" y="2907720"/>
            <a:ext cx="1407960" cy="178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strike="noStrike" spc="-1">
                <a:solidFill>
                  <a:srgbClr val="475569"/>
                </a:solidFill>
                <a:latin typeface="Calibri"/>
                <a:ea typeface="Calibri"/>
              </a:rPr>
              <a:t>Tekrarlayan ataklar hafıza sorununa, odaklanma güçlüğüne neden olabilir.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231" name="CustomShape 19"/>
          <p:cNvSpPr/>
          <p:nvPr/>
        </p:nvSpPr>
        <p:spPr>
          <a:xfrm>
            <a:off x="5486400" y="1481400"/>
            <a:ext cx="1590840" cy="3273120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512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" name="CustomShape 20"/>
          <p:cNvSpPr/>
          <p:nvPr/>
        </p:nvSpPr>
        <p:spPr>
          <a:xfrm>
            <a:off x="5486400" y="1572840"/>
            <a:ext cx="1590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❤️‍🔥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233" name="CustomShape 21"/>
          <p:cNvSpPr/>
          <p:nvPr/>
        </p:nvSpPr>
        <p:spPr>
          <a:xfrm>
            <a:off x="5559480" y="2212920"/>
            <a:ext cx="144432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50" b="1" strike="noStrike" spc="-1">
                <a:solidFill>
                  <a:srgbClr val="1E293B"/>
                </a:solidFill>
                <a:latin typeface="Calibri"/>
                <a:ea typeface="Calibri"/>
              </a:rPr>
              <a:t>Kalp Ritim Bozukluğu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34" name="Line 22"/>
          <p:cNvSpPr/>
          <p:nvPr/>
        </p:nvSpPr>
        <p:spPr>
          <a:xfrm>
            <a:off x="5623560" y="2834640"/>
            <a:ext cx="1316520" cy="0"/>
          </a:xfrm>
          <a:prstGeom prst="line">
            <a:avLst/>
          </a:prstGeom>
          <a:ln w="10080">
            <a:solidFill>
              <a:srgbClr val="94A3B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5" name="CustomShape 23"/>
          <p:cNvSpPr/>
          <p:nvPr/>
        </p:nvSpPr>
        <p:spPr>
          <a:xfrm>
            <a:off x="5577840" y="2907720"/>
            <a:ext cx="1407960" cy="178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strike="noStrike" spc="-1">
                <a:solidFill>
                  <a:srgbClr val="475569"/>
                </a:solidFill>
                <a:latin typeface="Calibri"/>
                <a:ea typeface="Calibri"/>
              </a:rPr>
              <a:t>Çok düşük kan şekeri kalp kasını olumsuz etkiler; aritmi, hatta kalp krizi.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236" name="CustomShape 24"/>
          <p:cNvSpPr/>
          <p:nvPr/>
        </p:nvSpPr>
        <p:spPr>
          <a:xfrm>
            <a:off x="7223760" y="1481400"/>
            <a:ext cx="1590840" cy="3273120"/>
          </a:xfrm>
          <a:prstGeom prst="roundRect">
            <a:avLst>
              <a:gd name="adj" fmla="val 8621"/>
            </a:avLst>
          </a:prstGeom>
          <a:solidFill>
            <a:srgbClr val="FFF1F2"/>
          </a:solidFill>
          <a:ln w="25560">
            <a:solidFill>
              <a:srgbClr val="DC262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25"/>
          <p:cNvSpPr/>
          <p:nvPr/>
        </p:nvSpPr>
        <p:spPr>
          <a:xfrm>
            <a:off x="7223760" y="1572840"/>
            <a:ext cx="1590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⚠️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238" name="CustomShape 26"/>
          <p:cNvSpPr/>
          <p:nvPr/>
        </p:nvSpPr>
        <p:spPr>
          <a:xfrm>
            <a:off x="7296840" y="2212920"/>
            <a:ext cx="144432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50" b="1" strike="noStrike" spc="-1">
                <a:solidFill>
                  <a:srgbClr val="DC2626"/>
                </a:solidFill>
                <a:latin typeface="Calibri"/>
                <a:ea typeface="Calibri"/>
              </a:rPr>
              <a:t>Ölüm Riski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39" name="Line 27"/>
          <p:cNvSpPr/>
          <p:nvPr/>
        </p:nvSpPr>
        <p:spPr>
          <a:xfrm>
            <a:off x="7360920" y="2834640"/>
            <a:ext cx="1316520" cy="0"/>
          </a:xfrm>
          <a:prstGeom prst="line">
            <a:avLst/>
          </a:prstGeom>
          <a:ln w="10080">
            <a:solidFill>
              <a:srgbClr val="FCA5A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CustomShape 28"/>
          <p:cNvSpPr/>
          <p:nvPr/>
        </p:nvSpPr>
        <p:spPr>
          <a:xfrm>
            <a:off x="7315200" y="2907720"/>
            <a:ext cx="1407960" cy="178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strike="noStrike" spc="-1">
                <a:solidFill>
                  <a:srgbClr val="475569"/>
                </a:solidFill>
                <a:latin typeface="Calibri"/>
                <a:ea typeface="Calibri"/>
              </a:rPr>
              <a:t>Müdahale edilemeyen ağır hipoglisemi hayatı tehdit eder.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241" name="CustomShape 29"/>
          <p:cNvSpPr/>
          <p:nvPr/>
        </p:nvSpPr>
        <p:spPr>
          <a:xfrm>
            <a:off x="274320" y="4919400"/>
            <a:ext cx="8595000" cy="548280"/>
          </a:xfrm>
          <a:prstGeom prst="roundRect">
            <a:avLst>
              <a:gd name="adj" fmla="val 13333"/>
            </a:avLst>
          </a:prstGeom>
          <a:solidFill>
            <a:srgbClr val="FFF1F2"/>
          </a:solidFill>
          <a:ln w="1908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" name="CustomShape 30"/>
          <p:cNvSpPr/>
          <p:nvPr/>
        </p:nvSpPr>
        <p:spPr>
          <a:xfrm>
            <a:off x="457200" y="4937760"/>
            <a:ext cx="8320680" cy="51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1" strike="noStrike" spc="-1">
                <a:solidFill>
                  <a:srgbClr val="DC2626"/>
                </a:solidFill>
                <a:latin typeface="Calibri"/>
                <a:ea typeface="Calibri"/>
              </a:rPr>
              <a:t>🚨  Yakınlarınıza hipoglisemi belirtilerini anlatın — bilinç kayıpsa siz yardım isteyemezsiniz!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4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ACİL MÜDAHALE — 15 / 15 KURALI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245" name="CustomShape 3"/>
          <p:cNvSpPr/>
          <p:nvPr/>
        </p:nvSpPr>
        <p:spPr>
          <a:xfrm>
            <a:off x="6858000" y="1005840"/>
            <a:ext cx="1965600" cy="196560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CustomShape 4"/>
          <p:cNvSpPr/>
          <p:nvPr/>
        </p:nvSpPr>
        <p:spPr>
          <a:xfrm>
            <a:off x="6858000" y="1389960"/>
            <a:ext cx="1965600" cy="685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trike="noStrike" spc="-1">
                <a:solidFill>
                  <a:srgbClr val="FFFFFF"/>
                </a:solidFill>
                <a:latin typeface="Calibri"/>
                <a:ea typeface="Calibri"/>
              </a:rPr>
              <a:t>15/15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247" name="CustomShape 5"/>
          <p:cNvSpPr/>
          <p:nvPr/>
        </p:nvSpPr>
        <p:spPr>
          <a:xfrm>
            <a:off x="6858000" y="2057400"/>
            <a:ext cx="196560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strike="noStrike" spc="-1">
                <a:solidFill>
                  <a:srgbClr val="A7F3D0"/>
                </a:solidFill>
                <a:latin typeface="Calibri"/>
                <a:ea typeface="Calibri"/>
              </a:rPr>
              <a:t>KURAL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248" name="CustomShape 6"/>
          <p:cNvSpPr/>
          <p:nvPr/>
        </p:nvSpPr>
        <p:spPr>
          <a:xfrm>
            <a:off x="228600" y="1188720"/>
            <a:ext cx="529920" cy="52992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7"/>
          <p:cNvSpPr/>
          <p:nvPr/>
        </p:nvSpPr>
        <p:spPr>
          <a:xfrm>
            <a:off x="228600" y="1188720"/>
            <a:ext cx="52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250" name="CustomShape 8"/>
          <p:cNvSpPr/>
          <p:nvPr/>
        </p:nvSpPr>
        <p:spPr>
          <a:xfrm>
            <a:off x="868680" y="1078920"/>
            <a:ext cx="5806080" cy="685440"/>
          </a:xfrm>
          <a:prstGeom prst="roundRect">
            <a:avLst>
              <a:gd name="adj" fmla="val 13333"/>
            </a:avLst>
          </a:prstGeom>
          <a:solidFill>
            <a:srgbClr val="F0FDFA"/>
          </a:solidFill>
          <a:ln w="15120">
            <a:solidFill>
              <a:srgbClr val="2DD4BF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CustomShape 9"/>
          <p:cNvSpPr/>
          <p:nvPr/>
        </p:nvSpPr>
        <p:spPr>
          <a:xfrm>
            <a:off x="1005840" y="1115640"/>
            <a:ext cx="228564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📏  Ölç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52" name="CustomShape 10"/>
          <p:cNvSpPr/>
          <p:nvPr/>
        </p:nvSpPr>
        <p:spPr>
          <a:xfrm>
            <a:off x="1005840" y="1426320"/>
            <a:ext cx="557748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Kan şekeri &lt; 70 mg/dL ise müdahale zamanı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253" name="CustomShape 11"/>
          <p:cNvSpPr/>
          <p:nvPr/>
        </p:nvSpPr>
        <p:spPr>
          <a:xfrm>
            <a:off x="228600" y="1965960"/>
            <a:ext cx="529920" cy="529920"/>
          </a:xfrm>
          <a:prstGeom prst="ellipse">
            <a:avLst/>
          </a:prstGeom>
          <a:solidFill>
            <a:srgbClr val="2DD4BF"/>
          </a:solidFill>
          <a:ln w="12600">
            <a:solidFill>
              <a:srgbClr val="2DD4B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CustomShape 12"/>
          <p:cNvSpPr/>
          <p:nvPr/>
        </p:nvSpPr>
        <p:spPr>
          <a:xfrm>
            <a:off x="228600" y="1965960"/>
            <a:ext cx="52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255" name="CustomShape 13"/>
          <p:cNvSpPr/>
          <p:nvPr/>
        </p:nvSpPr>
        <p:spPr>
          <a:xfrm>
            <a:off x="868680" y="1856160"/>
            <a:ext cx="5806080" cy="685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120">
            <a:solidFill>
              <a:srgbClr val="94A3B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6" name="CustomShape 14"/>
          <p:cNvSpPr/>
          <p:nvPr/>
        </p:nvSpPr>
        <p:spPr>
          <a:xfrm>
            <a:off x="1005840" y="1892880"/>
            <a:ext cx="228564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🧃  15 g Hızlı Karbonhidrat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57" name="CustomShape 15"/>
          <p:cNvSpPr/>
          <p:nvPr/>
        </p:nvSpPr>
        <p:spPr>
          <a:xfrm>
            <a:off x="1005840" y="2203560"/>
            <a:ext cx="557748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3-4 glukoz tableti, 1 bardak meyve suyu, 4-5 kesme şeker veya 1 tatlı kaşığı bal</a:t>
            </a:r>
            <a:endParaRPr lang="tr-TR" sz="115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1100" b="0" strike="noStrike" spc="-1">
                <a:solidFill>
                  <a:srgbClr val="000000"/>
                </a:solidFill>
                <a:latin typeface="Calibri Light"/>
                <a:ea typeface="Calibri"/>
              </a:rPr>
              <a:t>Standart Küp Şeker: Yaklaşık 2,5 - 3 gram., 1 Çay Kaşığı Şeker: Yaklaşık 1 küp şeker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258" name="CustomShape 16"/>
          <p:cNvSpPr/>
          <p:nvPr/>
        </p:nvSpPr>
        <p:spPr>
          <a:xfrm>
            <a:off x="228600" y="2743200"/>
            <a:ext cx="529920" cy="52992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" name="CustomShape 17"/>
          <p:cNvSpPr/>
          <p:nvPr/>
        </p:nvSpPr>
        <p:spPr>
          <a:xfrm>
            <a:off x="228600" y="2743200"/>
            <a:ext cx="52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260" name="CustomShape 18"/>
          <p:cNvSpPr/>
          <p:nvPr/>
        </p:nvSpPr>
        <p:spPr>
          <a:xfrm>
            <a:off x="868680" y="2633400"/>
            <a:ext cx="5806080" cy="685440"/>
          </a:xfrm>
          <a:prstGeom prst="roundRect">
            <a:avLst>
              <a:gd name="adj" fmla="val 13333"/>
            </a:avLst>
          </a:prstGeom>
          <a:solidFill>
            <a:srgbClr val="F0FDFA"/>
          </a:solidFill>
          <a:ln w="15120">
            <a:solidFill>
              <a:srgbClr val="2DD4BF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19"/>
          <p:cNvSpPr/>
          <p:nvPr/>
        </p:nvSpPr>
        <p:spPr>
          <a:xfrm>
            <a:off x="1005840" y="2670120"/>
            <a:ext cx="228564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⏱️  15 Dakika Bekle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62" name="CustomShape 20"/>
          <p:cNvSpPr/>
          <p:nvPr/>
        </p:nvSpPr>
        <p:spPr>
          <a:xfrm>
            <a:off x="1005840" y="2980800"/>
            <a:ext cx="557748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Sakin oturun, vücudunuzun emip yükseltmesini bekleyin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263" name="CustomShape 21"/>
          <p:cNvSpPr/>
          <p:nvPr/>
        </p:nvSpPr>
        <p:spPr>
          <a:xfrm>
            <a:off x="228600" y="3520440"/>
            <a:ext cx="529920" cy="529920"/>
          </a:xfrm>
          <a:prstGeom prst="ellipse">
            <a:avLst/>
          </a:prstGeom>
          <a:solidFill>
            <a:srgbClr val="2DD4BF"/>
          </a:solidFill>
          <a:ln w="12600">
            <a:solidFill>
              <a:srgbClr val="2DD4B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" name="CustomShape 22"/>
          <p:cNvSpPr/>
          <p:nvPr/>
        </p:nvSpPr>
        <p:spPr>
          <a:xfrm>
            <a:off x="228600" y="3520440"/>
            <a:ext cx="52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265" name="CustomShape 23"/>
          <p:cNvSpPr/>
          <p:nvPr/>
        </p:nvSpPr>
        <p:spPr>
          <a:xfrm>
            <a:off x="868680" y="3410640"/>
            <a:ext cx="5806080" cy="685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120">
            <a:solidFill>
              <a:srgbClr val="94A3B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CustomShape 24"/>
          <p:cNvSpPr/>
          <p:nvPr/>
        </p:nvSpPr>
        <p:spPr>
          <a:xfrm>
            <a:off x="1005840" y="3447360"/>
            <a:ext cx="228564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📏  Tekrar Ölç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67" name="CustomShape 25"/>
          <p:cNvSpPr/>
          <p:nvPr/>
        </p:nvSpPr>
        <p:spPr>
          <a:xfrm>
            <a:off x="1005840" y="3758040"/>
            <a:ext cx="557748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Hâlâ &lt; 70 mg/dL? Adım 2'yi tekrarlayın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268" name="CustomShape 26"/>
          <p:cNvSpPr/>
          <p:nvPr/>
        </p:nvSpPr>
        <p:spPr>
          <a:xfrm>
            <a:off x="228600" y="4297680"/>
            <a:ext cx="529920" cy="52992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" name="CustomShape 27"/>
          <p:cNvSpPr/>
          <p:nvPr/>
        </p:nvSpPr>
        <p:spPr>
          <a:xfrm>
            <a:off x="228600" y="4297680"/>
            <a:ext cx="52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lang="tr-TR" sz="1800" b="0" strike="noStrike" spc="-1">
              <a:latin typeface="Arial"/>
            </a:endParaRPr>
          </a:p>
        </p:txBody>
      </p:sp>
      <p:sp>
        <p:nvSpPr>
          <p:cNvPr id="270" name="CustomShape 28"/>
          <p:cNvSpPr/>
          <p:nvPr/>
        </p:nvSpPr>
        <p:spPr>
          <a:xfrm>
            <a:off x="868680" y="4187880"/>
            <a:ext cx="5806080" cy="685440"/>
          </a:xfrm>
          <a:prstGeom prst="roundRect">
            <a:avLst>
              <a:gd name="adj" fmla="val 13333"/>
            </a:avLst>
          </a:prstGeom>
          <a:solidFill>
            <a:srgbClr val="F0FDFA"/>
          </a:solidFill>
          <a:ln w="15120">
            <a:solidFill>
              <a:srgbClr val="2DD4BF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CustomShape 29"/>
          <p:cNvSpPr/>
          <p:nvPr/>
        </p:nvSpPr>
        <p:spPr>
          <a:xfrm>
            <a:off x="1005840" y="4224600"/>
            <a:ext cx="228564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1E293B"/>
                </a:solidFill>
                <a:latin typeface="Calibri"/>
                <a:ea typeface="Calibri"/>
              </a:rPr>
              <a:t>🍽️  Ardından Öğün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72" name="CustomShape 30"/>
          <p:cNvSpPr/>
          <p:nvPr/>
        </p:nvSpPr>
        <p:spPr>
          <a:xfrm>
            <a:off x="1005840" y="4535280"/>
            <a:ext cx="557748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30 dk içinde yemek yoksa 15-20 g kompleks karbonhidrat alın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273" name="CustomShape 31"/>
          <p:cNvSpPr/>
          <p:nvPr/>
        </p:nvSpPr>
        <p:spPr>
          <a:xfrm>
            <a:off x="228600" y="4956120"/>
            <a:ext cx="8686440" cy="566640"/>
          </a:xfrm>
          <a:prstGeom prst="roundRect">
            <a:avLst>
              <a:gd name="adj" fmla="val 16129"/>
            </a:avLst>
          </a:prstGeom>
          <a:solidFill>
            <a:srgbClr val="FEF3C7"/>
          </a:solidFill>
          <a:ln w="19080">
            <a:solidFill>
              <a:srgbClr val="FCD34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4" name="CustomShape 32"/>
          <p:cNvSpPr/>
          <p:nvPr/>
        </p:nvSpPr>
        <p:spPr>
          <a:xfrm>
            <a:off x="365760" y="4974480"/>
            <a:ext cx="84121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1" strike="noStrike" spc="-1">
                <a:solidFill>
                  <a:srgbClr val="78350F"/>
                </a:solidFill>
                <a:latin typeface="Calibri"/>
                <a:ea typeface="Calibri"/>
              </a:rPr>
              <a:t>🚫  Çikolata, bisküvi, gofret gibi yağlı-şekerli besinler KULLANMAYIN — emilimi yavaştır, geç etki eder!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Resim 10"/>
          <p:cNvPicPr/>
          <p:nvPr/>
        </p:nvPicPr>
        <p:blipFill>
          <a:blip r:embed="rId2"/>
          <a:stretch/>
        </p:blipFill>
        <p:spPr>
          <a:xfrm>
            <a:off x="210600" y="216000"/>
            <a:ext cx="3605400" cy="2025720"/>
          </a:xfrm>
          <a:prstGeom prst="rect">
            <a:avLst/>
          </a:prstGeom>
          <a:ln>
            <a:noFill/>
          </a:ln>
        </p:spPr>
      </p:pic>
      <p:pic>
        <p:nvPicPr>
          <p:cNvPr id="276" name="Resim 11"/>
          <p:cNvPicPr/>
          <p:nvPr/>
        </p:nvPicPr>
        <p:blipFill>
          <a:blip r:embed="rId3"/>
          <a:stretch/>
        </p:blipFill>
        <p:spPr>
          <a:xfrm>
            <a:off x="5256000" y="144000"/>
            <a:ext cx="2952000" cy="2952000"/>
          </a:xfrm>
          <a:prstGeom prst="rect">
            <a:avLst/>
          </a:prstGeom>
          <a:ln>
            <a:noFill/>
          </a:ln>
        </p:spPr>
      </p:pic>
      <p:pic>
        <p:nvPicPr>
          <p:cNvPr id="277" name="Resim 12"/>
          <p:cNvPicPr/>
          <p:nvPr/>
        </p:nvPicPr>
        <p:blipFill>
          <a:blip r:embed="rId4"/>
          <a:stretch/>
        </p:blipFill>
        <p:spPr>
          <a:xfrm>
            <a:off x="3686400" y="2736000"/>
            <a:ext cx="1929600" cy="218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Resim 2"/>
          <p:cNvPicPr/>
          <p:nvPr/>
        </p:nvPicPr>
        <p:blipFill>
          <a:blip r:embed="rId2"/>
          <a:stretch/>
        </p:blipFill>
        <p:spPr>
          <a:xfrm>
            <a:off x="465840" y="311040"/>
            <a:ext cx="3588840" cy="3588840"/>
          </a:xfrm>
          <a:prstGeom prst="rect">
            <a:avLst/>
          </a:prstGeom>
          <a:ln>
            <a:noFill/>
          </a:ln>
        </p:spPr>
      </p:pic>
      <p:pic>
        <p:nvPicPr>
          <p:cNvPr id="279" name="Resim 3"/>
          <p:cNvPicPr/>
          <p:nvPr/>
        </p:nvPicPr>
        <p:blipFill>
          <a:blip r:embed="rId3"/>
          <a:srcRect b="11362"/>
          <a:stretch/>
        </p:blipFill>
        <p:spPr>
          <a:xfrm>
            <a:off x="4146120" y="422280"/>
            <a:ext cx="4500000" cy="3082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BİLİNÇ KAYBINDA NE YAPILMALI?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282" name="CustomShape 3"/>
          <p:cNvSpPr/>
          <p:nvPr/>
        </p:nvSpPr>
        <p:spPr>
          <a:xfrm>
            <a:off x="255960" y="1097280"/>
            <a:ext cx="4068720" cy="3767040"/>
          </a:xfrm>
          <a:prstGeom prst="roundRect">
            <a:avLst>
              <a:gd name="adj" fmla="val 3641"/>
            </a:avLst>
          </a:prstGeom>
          <a:solidFill>
            <a:srgbClr val="FFF1F2"/>
          </a:solidFill>
          <a:ln w="25560">
            <a:solidFill>
              <a:srgbClr val="DC262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4"/>
          <p:cNvSpPr/>
          <p:nvPr/>
        </p:nvSpPr>
        <p:spPr>
          <a:xfrm>
            <a:off x="384120" y="1207080"/>
            <a:ext cx="3794400" cy="50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DC2626"/>
                </a:solidFill>
                <a:latin typeface="Calibri"/>
                <a:ea typeface="Calibri"/>
              </a:rPr>
              <a:t>⛔  AĞIZDAN HİÇBİR ŞEY VERMEYİN!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284" name="CustomShape 5"/>
          <p:cNvSpPr/>
          <p:nvPr/>
        </p:nvSpPr>
        <p:spPr>
          <a:xfrm>
            <a:off x="384120" y="1783080"/>
            <a:ext cx="379440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Bilinci kapalı kişiye su, şeker veya herhangi bir yiyecek/içecek vermek boğulma riskine yol açar.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85" name="Line 6"/>
          <p:cNvSpPr/>
          <p:nvPr/>
        </p:nvSpPr>
        <p:spPr>
          <a:xfrm>
            <a:off x="383760" y="2788920"/>
            <a:ext cx="3611880" cy="0"/>
          </a:xfrm>
          <a:prstGeom prst="line">
            <a:avLst/>
          </a:prstGeom>
          <a:ln w="12600">
            <a:solidFill>
              <a:srgbClr val="FCA5A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384120" y="2880360"/>
            <a:ext cx="379440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1" strike="noStrike" spc="-1">
                <a:solidFill>
                  <a:srgbClr val="DC2626"/>
                </a:solidFill>
                <a:latin typeface="Calibri"/>
                <a:ea typeface="Calibri"/>
              </a:rPr>
              <a:t>✅  Yapılacaklar: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87" name="CustomShape 8"/>
          <p:cNvSpPr/>
          <p:nvPr/>
        </p:nvSpPr>
        <p:spPr>
          <a:xfrm>
            <a:off x="457200" y="3291840"/>
            <a:ext cx="36572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→  Kişiyi yan yatırın (aspirasyonu önler)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88" name="CustomShape 9"/>
          <p:cNvSpPr/>
          <p:nvPr/>
        </p:nvSpPr>
        <p:spPr>
          <a:xfrm>
            <a:off x="457200" y="3794760"/>
            <a:ext cx="36572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→  Hemen 112'yi arayın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89" name="CustomShape 10"/>
          <p:cNvSpPr/>
          <p:nvPr/>
        </p:nvSpPr>
        <p:spPr>
          <a:xfrm>
            <a:off x="457200" y="4297680"/>
            <a:ext cx="36572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E293B"/>
                </a:solidFill>
                <a:latin typeface="Calibri"/>
                <a:ea typeface="Calibri"/>
              </a:rPr>
              <a:t>→  Yanında glukagon varsa uygulayın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90" name="CustomShape 11"/>
          <p:cNvSpPr/>
          <p:nvPr/>
        </p:nvSpPr>
        <p:spPr>
          <a:xfrm>
            <a:off x="4553640" y="1097280"/>
            <a:ext cx="4343040" cy="3767040"/>
          </a:xfrm>
          <a:prstGeom prst="roundRect">
            <a:avLst>
              <a:gd name="adj" fmla="val 3641"/>
            </a:avLst>
          </a:prstGeom>
          <a:solidFill>
            <a:srgbClr val="FFFFFF"/>
          </a:solidFill>
          <a:ln w="25560">
            <a:solidFill>
              <a:srgbClr val="0D948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12"/>
          <p:cNvSpPr/>
          <p:nvPr/>
        </p:nvSpPr>
        <p:spPr>
          <a:xfrm>
            <a:off x="4553640" y="1097280"/>
            <a:ext cx="4343040" cy="502560"/>
          </a:xfrm>
          <a:prstGeom prst="rect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CustomShape 13"/>
          <p:cNvSpPr/>
          <p:nvPr/>
        </p:nvSpPr>
        <p:spPr>
          <a:xfrm>
            <a:off x="4645080" y="1115640"/>
            <a:ext cx="416016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Calibri"/>
                <a:ea typeface="Calibri"/>
              </a:rPr>
              <a:t>GLUKAGON NEDİR?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293" name="CustomShape 14"/>
          <p:cNvSpPr/>
          <p:nvPr/>
        </p:nvSpPr>
        <p:spPr>
          <a:xfrm>
            <a:off x="4645080" y="1691640"/>
            <a:ext cx="41601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"/>
              </a:rPr>
              <a:t>💉</a:t>
            </a:r>
            <a:endParaRPr lang="tr-TR" sz="3600" b="0" strike="noStrike" spc="-1">
              <a:latin typeface="Arial"/>
            </a:endParaRPr>
          </a:p>
        </p:txBody>
      </p:sp>
      <p:sp>
        <p:nvSpPr>
          <p:cNvPr id="294" name="CustomShape 15"/>
          <p:cNvSpPr/>
          <p:nvPr/>
        </p:nvSpPr>
        <p:spPr>
          <a:xfrm>
            <a:off x="4663440" y="2359080"/>
            <a:ext cx="4114440" cy="621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Kan şekerini hızla yükselten, cilt altına yapılan bir enjeksiyondur.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295" name="CustomShape 16"/>
          <p:cNvSpPr/>
          <p:nvPr/>
        </p:nvSpPr>
        <p:spPr>
          <a:xfrm>
            <a:off x="4681800" y="3127320"/>
            <a:ext cx="182520" cy="18252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CustomShape 17"/>
          <p:cNvSpPr/>
          <p:nvPr/>
        </p:nvSpPr>
        <p:spPr>
          <a:xfrm>
            <a:off x="4937760" y="3099960"/>
            <a:ext cx="384012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Evde kan şekeri sık düşen kişiler için reçete edilir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97" name="CustomShape 18"/>
          <p:cNvSpPr/>
          <p:nvPr/>
        </p:nvSpPr>
        <p:spPr>
          <a:xfrm>
            <a:off x="4681800" y="3630240"/>
            <a:ext cx="182520" cy="18252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CustomShape 19"/>
          <p:cNvSpPr/>
          <p:nvPr/>
        </p:nvSpPr>
        <p:spPr>
          <a:xfrm>
            <a:off x="4937760" y="3602880"/>
            <a:ext cx="384012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Aile bireyleri kullanımı öğrenebilir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299" name="CustomShape 20"/>
          <p:cNvSpPr/>
          <p:nvPr/>
        </p:nvSpPr>
        <p:spPr>
          <a:xfrm>
            <a:off x="4681800" y="4133160"/>
            <a:ext cx="182520" cy="18252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21"/>
          <p:cNvSpPr/>
          <p:nvPr/>
        </p:nvSpPr>
        <p:spPr>
          <a:xfrm>
            <a:off x="4937760" y="4105800"/>
            <a:ext cx="384012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Acil olarak 112 ekibi de uygulayabilir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Resim 2_0"/>
          <p:cNvPicPr/>
          <p:nvPr/>
        </p:nvPicPr>
        <p:blipFill>
          <a:blip r:embed="rId2"/>
          <a:stretch/>
        </p:blipFill>
        <p:spPr>
          <a:xfrm>
            <a:off x="107504" y="267494"/>
            <a:ext cx="6206992" cy="2238610"/>
          </a:xfrm>
          <a:prstGeom prst="rect">
            <a:avLst/>
          </a:prstGeom>
          <a:ln>
            <a:noFill/>
          </a:ln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0072" y="2582428"/>
            <a:ext cx="3039624" cy="2092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3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BESLENME İLE HİPOGLİSEMİYİ ÖNLEYİN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304" name="CustomShape 3"/>
          <p:cNvSpPr/>
          <p:nvPr/>
        </p:nvSpPr>
        <p:spPr>
          <a:xfrm>
            <a:off x="255960" y="1097280"/>
            <a:ext cx="5028840" cy="347436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2304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5" name="CustomShape 4"/>
          <p:cNvSpPr/>
          <p:nvPr/>
        </p:nvSpPr>
        <p:spPr>
          <a:xfrm>
            <a:off x="384120" y="1234440"/>
            <a:ext cx="4568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🕐</a:t>
            </a:r>
            <a:endParaRPr lang="tr-TR" sz="2200" b="0" strike="noStrike" spc="-1">
              <a:latin typeface="Arial"/>
            </a:endParaRPr>
          </a:p>
        </p:txBody>
      </p:sp>
      <p:sp>
        <p:nvSpPr>
          <p:cNvPr id="306" name="CustomShape 5"/>
          <p:cNvSpPr/>
          <p:nvPr/>
        </p:nvSpPr>
        <p:spPr>
          <a:xfrm>
            <a:off x="896040" y="1234440"/>
            <a:ext cx="42516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Düzenli öğün saatleri belirleyin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07" name="CustomShape 6"/>
          <p:cNvSpPr/>
          <p:nvPr/>
        </p:nvSpPr>
        <p:spPr>
          <a:xfrm>
            <a:off x="384120" y="1874520"/>
            <a:ext cx="4568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🥗</a:t>
            </a:r>
            <a:endParaRPr lang="tr-TR" sz="2200" b="0" strike="noStrike" spc="-1">
              <a:latin typeface="Arial"/>
            </a:endParaRPr>
          </a:p>
        </p:txBody>
      </p:sp>
      <p:sp>
        <p:nvSpPr>
          <p:cNvPr id="308" name="CustomShape 7"/>
          <p:cNvSpPr/>
          <p:nvPr/>
        </p:nvSpPr>
        <p:spPr>
          <a:xfrm>
            <a:off x="896040" y="1874520"/>
            <a:ext cx="42516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Her öğünde yeterli karbonhidrat alın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09" name="CustomShape 8"/>
          <p:cNvSpPr/>
          <p:nvPr/>
        </p:nvSpPr>
        <p:spPr>
          <a:xfrm>
            <a:off x="384120" y="2514600"/>
            <a:ext cx="4568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🌾</a:t>
            </a:r>
            <a:endParaRPr lang="tr-TR" sz="2200" b="0" strike="noStrike" spc="-1">
              <a:latin typeface="Arial"/>
            </a:endParaRPr>
          </a:p>
        </p:txBody>
      </p:sp>
      <p:sp>
        <p:nvSpPr>
          <p:cNvPr id="310" name="CustomShape 9"/>
          <p:cNvSpPr/>
          <p:nvPr/>
        </p:nvSpPr>
        <p:spPr>
          <a:xfrm>
            <a:off x="896040" y="2514600"/>
            <a:ext cx="42516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Tam tahıl, sebze, baklagil tercih edin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11" name="CustomShape 10"/>
          <p:cNvSpPr/>
          <p:nvPr/>
        </p:nvSpPr>
        <p:spPr>
          <a:xfrm>
            <a:off x="384120" y="3154680"/>
            <a:ext cx="4568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🧀</a:t>
            </a:r>
            <a:endParaRPr lang="tr-TR" sz="2200" b="0" strike="noStrike" spc="-1">
              <a:latin typeface="Arial"/>
            </a:endParaRPr>
          </a:p>
        </p:txBody>
      </p:sp>
      <p:sp>
        <p:nvSpPr>
          <p:cNvPr id="312" name="CustomShape 11"/>
          <p:cNvSpPr/>
          <p:nvPr/>
        </p:nvSpPr>
        <p:spPr>
          <a:xfrm>
            <a:off x="896040" y="3154680"/>
            <a:ext cx="42516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Protein &amp; sağlıklı yağ ile dengeyi koruyun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13" name="CustomShape 12"/>
          <p:cNvSpPr/>
          <p:nvPr/>
        </p:nvSpPr>
        <p:spPr>
          <a:xfrm>
            <a:off x="384120" y="3794760"/>
            <a:ext cx="4568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🚫</a:t>
            </a:r>
            <a:endParaRPr lang="tr-TR" sz="2200" b="0" strike="noStrike" spc="-1">
              <a:latin typeface="Arial"/>
            </a:endParaRPr>
          </a:p>
        </p:txBody>
      </p:sp>
      <p:sp>
        <p:nvSpPr>
          <p:cNvPr id="314" name="CustomShape 13"/>
          <p:cNvSpPr/>
          <p:nvPr/>
        </p:nvSpPr>
        <p:spPr>
          <a:xfrm>
            <a:off x="896040" y="3794760"/>
            <a:ext cx="42516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Uzun süre aç kalmayın, ara öğün planlayın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15" name="CustomShape 14"/>
          <p:cNvSpPr/>
          <p:nvPr/>
        </p:nvSpPr>
        <p:spPr>
          <a:xfrm>
            <a:off x="5486400" y="1097280"/>
            <a:ext cx="3410280" cy="3474360"/>
          </a:xfrm>
          <a:prstGeom prst="roundRect">
            <a:avLst>
              <a:gd name="adj" fmla="val 4021"/>
            </a:avLst>
          </a:prstGeom>
          <a:solidFill>
            <a:srgbClr val="FFF1F2"/>
          </a:solidFill>
          <a:ln w="23040">
            <a:solidFill>
              <a:srgbClr val="FCA5A5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6" name="CustomShape 15"/>
          <p:cNvSpPr/>
          <p:nvPr/>
        </p:nvSpPr>
        <p:spPr>
          <a:xfrm>
            <a:off x="5577840" y="1207080"/>
            <a:ext cx="3227400" cy="38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DC2626"/>
                </a:solidFill>
                <a:latin typeface="Calibri"/>
                <a:ea typeface="Calibri"/>
              </a:rPr>
              <a:t>🚫  YAPMAYIN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317" name="CustomShape 16"/>
          <p:cNvSpPr/>
          <p:nvPr/>
        </p:nvSpPr>
        <p:spPr>
          <a:xfrm>
            <a:off x="5577840" y="1691640"/>
            <a:ext cx="32274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991B1B"/>
                </a:solidFill>
                <a:latin typeface="Calibri"/>
                <a:ea typeface="Calibri"/>
              </a:rPr>
              <a:t>✕  Öğün atlamak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318" name="CustomShape 17"/>
          <p:cNvSpPr/>
          <p:nvPr/>
        </p:nvSpPr>
        <p:spPr>
          <a:xfrm>
            <a:off x="5577840" y="2350080"/>
            <a:ext cx="32274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991B1B"/>
                </a:solidFill>
                <a:latin typeface="Calibri"/>
                <a:ea typeface="Calibri"/>
              </a:rPr>
              <a:t>✕  Çok düşük kalorili diyet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319" name="CustomShape 18"/>
          <p:cNvSpPr/>
          <p:nvPr/>
        </p:nvSpPr>
        <p:spPr>
          <a:xfrm>
            <a:off x="5577840" y="3008520"/>
            <a:ext cx="32274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991B1B"/>
                </a:solidFill>
                <a:latin typeface="Calibri"/>
                <a:ea typeface="Calibri"/>
              </a:rPr>
              <a:t>✕  Karbonhidratı tamamen kesmek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320" name="CustomShape 19"/>
          <p:cNvSpPr/>
          <p:nvPr/>
        </p:nvSpPr>
        <p:spPr>
          <a:xfrm>
            <a:off x="5577840" y="3666600"/>
            <a:ext cx="322740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991B1B"/>
                </a:solidFill>
                <a:latin typeface="Calibri"/>
                <a:ea typeface="Calibri"/>
              </a:rPr>
              <a:t>✕  İlaç alıp yememek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321" name="CustomShape 20"/>
          <p:cNvSpPr/>
          <p:nvPr/>
        </p:nvSpPr>
        <p:spPr>
          <a:xfrm>
            <a:off x="255960" y="4736520"/>
            <a:ext cx="8631720" cy="685440"/>
          </a:xfrm>
          <a:prstGeom prst="roundRect">
            <a:avLst>
              <a:gd name="adj" fmla="val 13333"/>
            </a:avLst>
          </a:prstGeom>
          <a:solidFill>
            <a:srgbClr val="F0FDF4"/>
          </a:solidFill>
          <a:ln w="1908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21"/>
          <p:cNvSpPr/>
          <p:nvPr/>
        </p:nvSpPr>
        <p:spPr>
          <a:xfrm>
            <a:off x="411480" y="4754880"/>
            <a:ext cx="8320680" cy="63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4532D"/>
                </a:solidFill>
                <a:latin typeface="Calibri"/>
                <a:ea typeface="Calibri"/>
              </a:rPr>
              <a:t>💡  Yanınızda her zaman hızlı karbonhidrat bulundurun: Küçük meyve suyu kutusu, glukoz tableti veya birkaç kesme şeker.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4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EGZERSİZ YAPARKEN DİKKAT EDİN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325" name="CustomShape 3"/>
          <p:cNvSpPr/>
          <p:nvPr/>
        </p:nvSpPr>
        <p:spPr>
          <a:xfrm>
            <a:off x="255960" y="1097280"/>
            <a:ext cx="2742840" cy="187416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2304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6" name="CustomShape 4"/>
          <p:cNvSpPr/>
          <p:nvPr/>
        </p:nvSpPr>
        <p:spPr>
          <a:xfrm>
            <a:off x="255960" y="1188720"/>
            <a:ext cx="274284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📏</a:t>
            </a:r>
            <a:endParaRPr lang="tr-TR" sz="2800" b="0" strike="noStrike" spc="-1">
              <a:latin typeface="Arial"/>
            </a:endParaRPr>
          </a:p>
        </p:txBody>
      </p:sp>
      <p:sp>
        <p:nvSpPr>
          <p:cNvPr id="327" name="CustomShape 5"/>
          <p:cNvSpPr/>
          <p:nvPr/>
        </p:nvSpPr>
        <p:spPr>
          <a:xfrm>
            <a:off x="393120" y="1755720"/>
            <a:ext cx="246852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EA6C19"/>
                </a:solidFill>
                <a:latin typeface="Calibri"/>
                <a:ea typeface="Calibri"/>
              </a:rPr>
              <a:t>Önce Ölç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28" name="CustomShape 6"/>
          <p:cNvSpPr/>
          <p:nvPr/>
        </p:nvSpPr>
        <p:spPr>
          <a:xfrm>
            <a:off x="393120" y="2121480"/>
            <a:ext cx="2468520" cy="8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Egzersiz öncesi kan şekerinizi kontrol edin. &lt; 100 mg/dL ise hafif atıştırın.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329" name="CustomShape 7"/>
          <p:cNvSpPr/>
          <p:nvPr/>
        </p:nvSpPr>
        <p:spPr>
          <a:xfrm>
            <a:off x="3227760" y="1097280"/>
            <a:ext cx="2742840" cy="187416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2304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0" name="CustomShape 8"/>
          <p:cNvSpPr/>
          <p:nvPr/>
        </p:nvSpPr>
        <p:spPr>
          <a:xfrm>
            <a:off x="3227760" y="1188720"/>
            <a:ext cx="274284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🧃</a:t>
            </a:r>
            <a:endParaRPr lang="tr-TR" sz="2800" b="0" strike="noStrike" spc="-1">
              <a:latin typeface="Arial"/>
            </a:endParaRPr>
          </a:p>
        </p:txBody>
      </p:sp>
      <p:sp>
        <p:nvSpPr>
          <p:cNvPr id="331" name="CustomShape 9"/>
          <p:cNvSpPr/>
          <p:nvPr/>
        </p:nvSpPr>
        <p:spPr>
          <a:xfrm>
            <a:off x="3364920" y="1755720"/>
            <a:ext cx="246852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EA6C19"/>
                </a:solidFill>
                <a:latin typeface="Calibri"/>
                <a:ea typeface="Calibri"/>
              </a:rPr>
              <a:t>Yanında Taşı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32" name="CustomShape 10"/>
          <p:cNvSpPr/>
          <p:nvPr/>
        </p:nvSpPr>
        <p:spPr>
          <a:xfrm>
            <a:off x="3364920" y="2121480"/>
            <a:ext cx="2468520" cy="8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Aktivite boyunca hızlı karbonhidrat yanınızda olsun.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333" name="CustomShape 11"/>
          <p:cNvSpPr/>
          <p:nvPr/>
        </p:nvSpPr>
        <p:spPr>
          <a:xfrm>
            <a:off x="6199560" y="1097280"/>
            <a:ext cx="2742840" cy="187416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2304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CustomShape 12"/>
          <p:cNvSpPr/>
          <p:nvPr/>
        </p:nvSpPr>
        <p:spPr>
          <a:xfrm>
            <a:off x="6199560" y="1188720"/>
            <a:ext cx="274284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⏰</a:t>
            </a:r>
            <a:endParaRPr lang="tr-TR" sz="2800" b="0" strike="noStrike" spc="-1">
              <a:latin typeface="Arial"/>
            </a:endParaRPr>
          </a:p>
        </p:txBody>
      </p:sp>
      <p:sp>
        <p:nvSpPr>
          <p:cNvPr id="335" name="CustomShape 13"/>
          <p:cNvSpPr/>
          <p:nvPr/>
        </p:nvSpPr>
        <p:spPr>
          <a:xfrm>
            <a:off x="6336720" y="1755720"/>
            <a:ext cx="246852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EA6C19"/>
                </a:solidFill>
                <a:latin typeface="Calibri"/>
                <a:ea typeface="Calibri"/>
              </a:rPr>
              <a:t>Sıklıkla Ölç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36" name="CustomShape 14"/>
          <p:cNvSpPr/>
          <p:nvPr/>
        </p:nvSpPr>
        <p:spPr>
          <a:xfrm>
            <a:off x="6336720" y="2121480"/>
            <a:ext cx="2468520" cy="8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Uzun veya yoğun egzersizde her 30-45 dakikada bir ölçüm yapın.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337" name="CustomShape 15"/>
          <p:cNvSpPr/>
          <p:nvPr/>
        </p:nvSpPr>
        <p:spPr>
          <a:xfrm>
            <a:off x="255960" y="3154680"/>
            <a:ext cx="2742840" cy="187416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2304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8" name="CustomShape 16"/>
          <p:cNvSpPr/>
          <p:nvPr/>
        </p:nvSpPr>
        <p:spPr>
          <a:xfrm>
            <a:off x="255960" y="3246120"/>
            <a:ext cx="274284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🏁</a:t>
            </a:r>
            <a:endParaRPr lang="tr-TR" sz="2800" b="0" strike="noStrike" spc="-1">
              <a:latin typeface="Arial"/>
            </a:endParaRPr>
          </a:p>
        </p:txBody>
      </p:sp>
      <p:sp>
        <p:nvSpPr>
          <p:cNvPr id="339" name="CustomShape 17"/>
          <p:cNvSpPr/>
          <p:nvPr/>
        </p:nvSpPr>
        <p:spPr>
          <a:xfrm>
            <a:off x="393120" y="3813120"/>
            <a:ext cx="246852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EA6C19"/>
                </a:solidFill>
                <a:latin typeface="Calibri"/>
                <a:ea typeface="Calibri"/>
              </a:rPr>
              <a:t>Sonra da Ölç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40" name="CustomShape 18"/>
          <p:cNvSpPr/>
          <p:nvPr/>
        </p:nvSpPr>
        <p:spPr>
          <a:xfrm>
            <a:off x="393120" y="4178880"/>
            <a:ext cx="2468520" cy="8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Egzersiz bitince de kan şekeri düşük olabilir; ölçümü ihmal etmeyin.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341" name="CustomShape 19"/>
          <p:cNvSpPr/>
          <p:nvPr/>
        </p:nvSpPr>
        <p:spPr>
          <a:xfrm>
            <a:off x="3227760" y="3154680"/>
            <a:ext cx="2742840" cy="187416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23040">
            <a:solidFill>
              <a:srgbClr val="FDBA74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2" name="CustomShape 20"/>
          <p:cNvSpPr/>
          <p:nvPr/>
        </p:nvSpPr>
        <p:spPr>
          <a:xfrm>
            <a:off x="3227760" y="3246120"/>
            <a:ext cx="274284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🛌</a:t>
            </a:r>
            <a:endParaRPr lang="tr-TR" sz="2800" b="0" strike="noStrike" spc="-1">
              <a:latin typeface="Arial"/>
            </a:endParaRPr>
          </a:p>
        </p:txBody>
      </p:sp>
      <p:sp>
        <p:nvSpPr>
          <p:cNvPr id="343" name="CustomShape 21"/>
          <p:cNvSpPr/>
          <p:nvPr/>
        </p:nvSpPr>
        <p:spPr>
          <a:xfrm>
            <a:off x="3364920" y="3813120"/>
            <a:ext cx="246852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EA6C19"/>
                </a:solidFill>
                <a:latin typeface="Calibri"/>
                <a:ea typeface="Calibri"/>
              </a:rPr>
              <a:t>Gece Riskine Dikkat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44" name="CustomShape 22"/>
          <p:cNvSpPr/>
          <p:nvPr/>
        </p:nvSpPr>
        <p:spPr>
          <a:xfrm>
            <a:off x="3364920" y="4178880"/>
            <a:ext cx="2468520" cy="80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Akşam sporu sonrası gece hipoglisemisi görülebilir; yatmadan önce ölçün.</a:t>
            </a:r>
            <a:endParaRPr lang="tr-TR" sz="11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6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TEKNOLOJİ HAYATINIZI KOLAYLAŞTIRIR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347" name="CustomShape 3"/>
          <p:cNvSpPr/>
          <p:nvPr/>
        </p:nvSpPr>
        <p:spPr>
          <a:xfrm>
            <a:off x="255960" y="1097280"/>
            <a:ext cx="2742840" cy="3794400"/>
          </a:xfrm>
          <a:prstGeom prst="roundRect">
            <a:avLst>
              <a:gd name="adj" fmla="val 5000"/>
            </a:avLst>
          </a:prstGeom>
          <a:solidFill>
            <a:srgbClr val="EFF6FF"/>
          </a:solidFill>
          <a:ln w="2304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8" name="CustomShape 4"/>
          <p:cNvSpPr/>
          <p:nvPr/>
        </p:nvSpPr>
        <p:spPr>
          <a:xfrm>
            <a:off x="255960" y="1207080"/>
            <a:ext cx="2742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"/>
              </a:rPr>
              <a:t>🩸</a:t>
            </a:r>
            <a:endParaRPr lang="tr-TR" sz="3600" b="0" strike="noStrike" spc="-1">
              <a:latin typeface="Arial"/>
            </a:endParaRPr>
          </a:p>
        </p:txBody>
      </p:sp>
      <p:sp>
        <p:nvSpPr>
          <p:cNvPr id="349" name="CustomShape 5"/>
          <p:cNvSpPr/>
          <p:nvPr/>
        </p:nvSpPr>
        <p:spPr>
          <a:xfrm>
            <a:off x="365760" y="1828800"/>
            <a:ext cx="25232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E293B"/>
                </a:solidFill>
                <a:latin typeface="Calibri"/>
                <a:ea typeface="Calibri"/>
              </a:rPr>
              <a:t>Glukometre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50" name="CustomShape 6"/>
          <p:cNvSpPr/>
          <p:nvPr/>
        </p:nvSpPr>
        <p:spPr>
          <a:xfrm>
            <a:off x="365760" y="2286000"/>
            <a:ext cx="252324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i="1" strike="noStrike" spc="-1">
                <a:solidFill>
                  <a:srgbClr val="475569"/>
                </a:solidFill>
                <a:latin typeface="Calibri"/>
                <a:ea typeface="Calibri"/>
              </a:rPr>
              <a:t>Parmak ucu ölçüm cihazı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351" name="Line 7"/>
          <p:cNvSpPr/>
          <p:nvPr/>
        </p:nvSpPr>
        <p:spPr>
          <a:xfrm>
            <a:off x="438840" y="2697480"/>
            <a:ext cx="2377440" cy="0"/>
          </a:xfrm>
          <a:prstGeom prst="line">
            <a:avLst/>
          </a:prstGeom>
          <a:ln w="1008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2" name="CustomShape 8"/>
          <p:cNvSpPr/>
          <p:nvPr/>
        </p:nvSpPr>
        <p:spPr>
          <a:xfrm>
            <a:off x="438840" y="2834640"/>
            <a:ext cx="164160" cy="164160"/>
          </a:xfrm>
          <a:prstGeom prst="ellipse">
            <a:avLst/>
          </a:prstGeom>
          <a:solidFill>
            <a:srgbClr val="3B82F6"/>
          </a:solidFill>
          <a:ln w="1260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3" name="CustomShape 9"/>
          <p:cNvSpPr/>
          <p:nvPr/>
        </p:nvSpPr>
        <p:spPr>
          <a:xfrm>
            <a:off x="667440" y="280728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Günde birkaç kez ölçüm yapın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54" name="CustomShape 10"/>
          <p:cNvSpPr/>
          <p:nvPr/>
        </p:nvSpPr>
        <p:spPr>
          <a:xfrm>
            <a:off x="438840" y="3429000"/>
            <a:ext cx="164160" cy="164160"/>
          </a:xfrm>
          <a:prstGeom prst="ellipse">
            <a:avLst/>
          </a:prstGeom>
          <a:solidFill>
            <a:srgbClr val="3B82F6"/>
          </a:solidFill>
          <a:ln w="1260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CustomShape 11"/>
          <p:cNvSpPr/>
          <p:nvPr/>
        </p:nvSpPr>
        <p:spPr>
          <a:xfrm>
            <a:off x="667440" y="340164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Hedef aralığınızı bilin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56" name="CustomShape 12"/>
          <p:cNvSpPr/>
          <p:nvPr/>
        </p:nvSpPr>
        <p:spPr>
          <a:xfrm>
            <a:off x="438840" y="4023360"/>
            <a:ext cx="164160" cy="164160"/>
          </a:xfrm>
          <a:prstGeom prst="ellipse">
            <a:avLst/>
          </a:prstGeom>
          <a:solidFill>
            <a:srgbClr val="3B82F6"/>
          </a:solidFill>
          <a:ln w="1260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7" name="CustomShape 13"/>
          <p:cNvSpPr/>
          <p:nvPr/>
        </p:nvSpPr>
        <p:spPr>
          <a:xfrm>
            <a:off x="667440" y="399600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Sonuçları not alın veya uygulamaya kaydedin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58" name="CustomShape 14"/>
          <p:cNvSpPr/>
          <p:nvPr/>
        </p:nvSpPr>
        <p:spPr>
          <a:xfrm>
            <a:off x="3227760" y="1097280"/>
            <a:ext cx="2742840" cy="3794400"/>
          </a:xfrm>
          <a:prstGeom prst="roundRect">
            <a:avLst>
              <a:gd name="adj" fmla="val 5000"/>
            </a:avLst>
          </a:prstGeom>
          <a:solidFill>
            <a:srgbClr val="EFF9F6"/>
          </a:solidFill>
          <a:ln w="23040">
            <a:solidFill>
              <a:srgbClr val="0D948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9" name="CustomShape 15"/>
          <p:cNvSpPr/>
          <p:nvPr/>
        </p:nvSpPr>
        <p:spPr>
          <a:xfrm>
            <a:off x="3227760" y="1207080"/>
            <a:ext cx="2742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"/>
              </a:rPr>
              <a:t>📡</a:t>
            </a:r>
            <a:endParaRPr lang="tr-TR" sz="3600" b="0" strike="noStrike" spc="-1">
              <a:latin typeface="Arial"/>
            </a:endParaRPr>
          </a:p>
        </p:txBody>
      </p:sp>
      <p:sp>
        <p:nvSpPr>
          <p:cNvPr id="360" name="CustomShape 16"/>
          <p:cNvSpPr/>
          <p:nvPr/>
        </p:nvSpPr>
        <p:spPr>
          <a:xfrm>
            <a:off x="3337560" y="1828800"/>
            <a:ext cx="25232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E293B"/>
                </a:solidFill>
                <a:latin typeface="Calibri"/>
                <a:ea typeface="Calibri"/>
              </a:rPr>
              <a:t>CGM — Sürekli Glukoz Monitörü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61" name="CustomShape 17"/>
          <p:cNvSpPr/>
          <p:nvPr/>
        </p:nvSpPr>
        <p:spPr>
          <a:xfrm>
            <a:off x="3337560" y="2286000"/>
            <a:ext cx="252324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i="1" strike="noStrike" spc="-1">
                <a:solidFill>
                  <a:srgbClr val="475569"/>
                </a:solidFill>
                <a:latin typeface="Calibri"/>
                <a:ea typeface="Calibri"/>
              </a:rPr>
              <a:t>Anlık kan şekeri takibi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362" name="Line 18"/>
          <p:cNvSpPr/>
          <p:nvPr/>
        </p:nvSpPr>
        <p:spPr>
          <a:xfrm>
            <a:off x="3410640" y="2697480"/>
            <a:ext cx="2377440" cy="0"/>
          </a:xfrm>
          <a:prstGeom prst="line">
            <a:avLst/>
          </a:prstGeom>
          <a:ln w="1008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3" name="CustomShape 19"/>
          <p:cNvSpPr/>
          <p:nvPr/>
        </p:nvSpPr>
        <p:spPr>
          <a:xfrm>
            <a:off x="3410640" y="2834640"/>
            <a:ext cx="164160" cy="16416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4" name="CustomShape 20"/>
          <p:cNvSpPr/>
          <p:nvPr/>
        </p:nvSpPr>
        <p:spPr>
          <a:xfrm>
            <a:off x="3639240" y="280728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Deri altı sensörü her 5 dk'da bir ölçer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65" name="CustomShape 21"/>
          <p:cNvSpPr/>
          <p:nvPr/>
        </p:nvSpPr>
        <p:spPr>
          <a:xfrm>
            <a:off x="3410640" y="3429000"/>
            <a:ext cx="164160" cy="16416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6" name="CustomShape 22"/>
          <p:cNvSpPr/>
          <p:nvPr/>
        </p:nvSpPr>
        <p:spPr>
          <a:xfrm>
            <a:off x="3639240" y="340164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Düşüş trendini önceden uyarır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67" name="CustomShape 23"/>
          <p:cNvSpPr/>
          <p:nvPr/>
        </p:nvSpPr>
        <p:spPr>
          <a:xfrm>
            <a:off x="3410640" y="4023360"/>
            <a:ext cx="164160" cy="16416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24"/>
          <p:cNvSpPr/>
          <p:nvPr/>
        </p:nvSpPr>
        <p:spPr>
          <a:xfrm>
            <a:off x="3639240" y="399600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Geceleri bile takip eder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69" name="CustomShape 25"/>
          <p:cNvSpPr/>
          <p:nvPr/>
        </p:nvSpPr>
        <p:spPr>
          <a:xfrm>
            <a:off x="6199560" y="1097280"/>
            <a:ext cx="2742840" cy="379440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23040">
            <a:solidFill>
              <a:srgbClr val="EA6C19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0" name="CustomShape 26"/>
          <p:cNvSpPr/>
          <p:nvPr/>
        </p:nvSpPr>
        <p:spPr>
          <a:xfrm>
            <a:off x="6199560" y="1207080"/>
            <a:ext cx="27428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"/>
              </a:rPr>
              <a:t>📱</a:t>
            </a:r>
            <a:endParaRPr lang="tr-TR" sz="3600" b="0" strike="noStrike" spc="-1">
              <a:latin typeface="Arial"/>
            </a:endParaRPr>
          </a:p>
        </p:txBody>
      </p:sp>
      <p:sp>
        <p:nvSpPr>
          <p:cNvPr id="371" name="CustomShape 27"/>
          <p:cNvSpPr/>
          <p:nvPr/>
        </p:nvSpPr>
        <p:spPr>
          <a:xfrm>
            <a:off x="6309360" y="1828800"/>
            <a:ext cx="252324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E293B"/>
                </a:solidFill>
                <a:latin typeface="Calibri"/>
                <a:ea typeface="Calibri"/>
              </a:rPr>
              <a:t>Akıllı Uygulamalar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72" name="CustomShape 28"/>
          <p:cNvSpPr/>
          <p:nvPr/>
        </p:nvSpPr>
        <p:spPr>
          <a:xfrm>
            <a:off x="6309360" y="2286000"/>
            <a:ext cx="2523240" cy="34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0" i="1" strike="noStrike" spc="-1">
                <a:solidFill>
                  <a:srgbClr val="475569"/>
                </a:solidFill>
                <a:latin typeface="Calibri"/>
                <a:ea typeface="Calibri"/>
              </a:rPr>
              <a:t>Diyabet yönetim araçları</a:t>
            </a:r>
            <a:endParaRPr lang="tr-TR" sz="1100" b="0" strike="noStrike" spc="-1">
              <a:latin typeface="Arial"/>
            </a:endParaRPr>
          </a:p>
        </p:txBody>
      </p:sp>
      <p:sp>
        <p:nvSpPr>
          <p:cNvPr id="373" name="Line 29"/>
          <p:cNvSpPr/>
          <p:nvPr/>
        </p:nvSpPr>
        <p:spPr>
          <a:xfrm>
            <a:off x="6382440" y="2697480"/>
            <a:ext cx="2377440" cy="0"/>
          </a:xfrm>
          <a:prstGeom prst="line">
            <a:avLst/>
          </a:prstGeom>
          <a:ln w="1008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30"/>
          <p:cNvSpPr/>
          <p:nvPr/>
        </p:nvSpPr>
        <p:spPr>
          <a:xfrm>
            <a:off x="6382440" y="2834640"/>
            <a:ext cx="164160" cy="16416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5" name="CustomShape 31"/>
          <p:cNvSpPr/>
          <p:nvPr/>
        </p:nvSpPr>
        <p:spPr>
          <a:xfrm>
            <a:off x="6611040" y="280728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Ölçüm geçmişini grafik olarak izleyin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76" name="CustomShape 32"/>
          <p:cNvSpPr/>
          <p:nvPr/>
        </p:nvSpPr>
        <p:spPr>
          <a:xfrm>
            <a:off x="6382440" y="3429000"/>
            <a:ext cx="164160" cy="16416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7" name="CustomShape 33"/>
          <p:cNvSpPr/>
          <p:nvPr/>
        </p:nvSpPr>
        <p:spPr>
          <a:xfrm>
            <a:off x="6611040" y="340164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Doktorunuzla kolayca paylaşın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78" name="CustomShape 34"/>
          <p:cNvSpPr/>
          <p:nvPr/>
        </p:nvSpPr>
        <p:spPr>
          <a:xfrm>
            <a:off x="6382440" y="4023360"/>
            <a:ext cx="164160" cy="16416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CustomShape 35"/>
          <p:cNvSpPr/>
          <p:nvPr/>
        </p:nvSpPr>
        <p:spPr>
          <a:xfrm>
            <a:off x="6611040" y="3996000"/>
            <a:ext cx="223992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İlaç ve öğün hatırlatıcısı kurun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80" name="CustomShape 36"/>
          <p:cNvSpPr/>
          <p:nvPr/>
        </p:nvSpPr>
        <p:spPr>
          <a:xfrm>
            <a:off x="255960" y="4983480"/>
            <a:ext cx="8631720" cy="502560"/>
          </a:xfrm>
          <a:prstGeom prst="roundRect">
            <a:avLst>
              <a:gd name="adj" fmla="val 14545"/>
            </a:avLst>
          </a:prstGeom>
          <a:solidFill>
            <a:srgbClr val="EFF6FF"/>
          </a:solidFill>
          <a:ln w="1512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1" name="CustomShape 37"/>
          <p:cNvSpPr/>
          <p:nvPr/>
        </p:nvSpPr>
        <p:spPr>
          <a:xfrm>
            <a:off x="411480" y="5001840"/>
            <a:ext cx="832068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E5FAD"/>
                </a:solidFill>
                <a:latin typeface="Calibri"/>
                <a:ea typeface="Calibri"/>
              </a:rPr>
              <a:t>📌  Hekim kontrolünde CGM (Sürekli Glukoz Monitörü) kullanımı hipoglisemi duyarsızlığının önüne geçer.</a:t>
            </a:r>
            <a:endParaRPr lang="tr-TR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FF51F53E-B110-1170-E2B6-7A7BECE74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7534"/>
            <a:ext cx="5585315" cy="371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41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3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HİPOGLİSEMİ DUYARSIZLIĞI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384" name="CustomShape 3"/>
          <p:cNvSpPr/>
          <p:nvPr/>
        </p:nvSpPr>
        <p:spPr>
          <a:xfrm>
            <a:off x="255960" y="1097280"/>
            <a:ext cx="8631720" cy="107856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25560">
            <a:solidFill>
              <a:srgbClr val="0D948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5" name="CustomShape 4"/>
          <p:cNvSpPr/>
          <p:nvPr/>
        </p:nvSpPr>
        <p:spPr>
          <a:xfrm>
            <a:off x="411480" y="1170360"/>
            <a:ext cx="832068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Sık yaşanan hipoglisemi atakları sonucunda vücut artık uyarı sinyali vermez hale gelir. Beyin düşük şekeri fark edemez — ilk belirti bilinç kaybı olabilir.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386" name="CustomShape 5"/>
          <p:cNvSpPr/>
          <p:nvPr/>
        </p:nvSpPr>
        <p:spPr>
          <a:xfrm>
            <a:off x="255960" y="2331720"/>
            <a:ext cx="2742840" cy="2486880"/>
          </a:xfrm>
          <a:prstGeom prst="roundRect">
            <a:avLst>
              <a:gd name="adj" fmla="val 5515"/>
            </a:avLst>
          </a:prstGeom>
          <a:solidFill>
            <a:srgbClr val="EFF9F6"/>
          </a:solidFill>
          <a:ln w="23040">
            <a:solidFill>
              <a:srgbClr val="0D9488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7" name="CustomShape 6"/>
          <p:cNvSpPr/>
          <p:nvPr/>
        </p:nvSpPr>
        <p:spPr>
          <a:xfrm>
            <a:off x="393120" y="2423160"/>
            <a:ext cx="246852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D9488"/>
                </a:solidFill>
                <a:latin typeface="Calibri"/>
                <a:ea typeface="Calibri"/>
              </a:rPr>
              <a:t>🔁  Neden Oluşur?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388" name="Line 7"/>
          <p:cNvSpPr/>
          <p:nvPr/>
        </p:nvSpPr>
        <p:spPr>
          <a:xfrm>
            <a:off x="393120" y="2907720"/>
            <a:ext cx="2468880" cy="0"/>
          </a:xfrm>
          <a:prstGeom prst="line">
            <a:avLst/>
          </a:prstGeom>
          <a:ln w="1008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9" name="CustomShape 8"/>
          <p:cNvSpPr/>
          <p:nvPr/>
        </p:nvSpPr>
        <p:spPr>
          <a:xfrm>
            <a:off x="420480" y="3044880"/>
            <a:ext cx="164160" cy="16416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9"/>
          <p:cNvSpPr/>
          <p:nvPr/>
        </p:nvSpPr>
        <p:spPr>
          <a:xfrm>
            <a:off x="658440" y="301752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Tekrarlayan atakların vücudu alıştırması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91" name="CustomShape 10"/>
          <p:cNvSpPr/>
          <p:nvPr/>
        </p:nvSpPr>
        <p:spPr>
          <a:xfrm>
            <a:off x="420480" y="3639240"/>
            <a:ext cx="164160" cy="16416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1"/>
          <p:cNvSpPr/>
          <p:nvPr/>
        </p:nvSpPr>
        <p:spPr>
          <a:xfrm>
            <a:off x="658440" y="361188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Otonom sinir sistemi yanıtının körelmesi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93" name="CustomShape 12"/>
          <p:cNvSpPr/>
          <p:nvPr/>
        </p:nvSpPr>
        <p:spPr>
          <a:xfrm>
            <a:off x="420480" y="4233600"/>
            <a:ext cx="164160" cy="16416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3"/>
          <p:cNvSpPr/>
          <p:nvPr/>
        </p:nvSpPr>
        <p:spPr>
          <a:xfrm>
            <a:off x="658440" y="420624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Uzun süreli diyabette risk artar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395" name="CustomShape 14"/>
          <p:cNvSpPr/>
          <p:nvPr/>
        </p:nvSpPr>
        <p:spPr>
          <a:xfrm>
            <a:off x="3227760" y="2331720"/>
            <a:ext cx="2742840" cy="2486880"/>
          </a:xfrm>
          <a:prstGeom prst="roundRect">
            <a:avLst>
              <a:gd name="adj" fmla="val 5515"/>
            </a:avLst>
          </a:prstGeom>
          <a:solidFill>
            <a:srgbClr val="FFF7ED"/>
          </a:solidFill>
          <a:ln w="23040">
            <a:solidFill>
              <a:srgbClr val="EA6C19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15"/>
          <p:cNvSpPr/>
          <p:nvPr/>
        </p:nvSpPr>
        <p:spPr>
          <a:xfrm>
            <a:off x="3364920" y="2423160"/>
            <a:ext cx="246852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EA6C19"/>
                </a:solidFill>
                <a:latin typeface="Calibri"/>
                <a:ea typeface="Calibri"/>
              </a:rPr>
              <a:t>🔕  Nasıl Anlaşılır?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397" name="Line 16"/>
          <p:cNvSpPr/>
          <p:nvPr/>
        </p:nvSpPr>
        <p:spPr>
          <a:xfrm>
            <a:off x="3364920" y="2907720"/>
            <a:ext cx="2468880" cy="0"/>
          </a:xfrm>
          <a:prstGeom prst="line">
            <a:avLst/>
          </a:prstGeom>
          <a:ln w="1008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8" name="CustomShape 17"/>
          <p:cNvSpPr/>
          <p:nvPr/>
        </p:nvSpPr>
        <p:spPr>
          <a:xfrm>
            <a:off x="3392280" y="3044880"/>
            <a:ext cx="164160" cy="16416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9" name="CustomShape 18"/>
          <p:cNvSpPr/>
          <p:nvPr/>
        </p:nvSpPr>
        <p:spPr>
          <a:xfrm>
            <a:off x="3630240" y="301752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Çarpıntı, terleme gibi belirtiler kaybolur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400" name="CustomShape 19"/>
          <p:cNvSpPr/>
          <p:nvPr/>
        </p:nvSpPr>
        <p:spPr>
          <a:xfrm>
            <a:off x="3392280" y="3639240"/>
            <a:ext cx="164160" cy="16416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1" name="CustomShape 20"/>
          <p:cNvSpPr/>
          <p:nvPr/>
        </p:nvSpPr>
        <p:spPr>
          <a:xfrm>
            <a:off x="3630240" y="361188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Belirtisiz düşük kan şekeri yaşanır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402" name="CustomShape 21"/>
          <p:cNvSpPr/>
          <p:nvPr/>
        </p:nvSpPr>
        <p:spPr>
          <a:xfrm>
            <a:off x="3392280" y="4233600"/>
            <a:ext cx="164160" cy="16416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3" name="CustomShape 22"/>
          <p:cNvSpPr/>
          <p:nvPr/>
        </p:nvSpPr>
        <p:spPr>
          <a:xfrm>
            <a:off x="3630240" y="420624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İlk fark edilen belirti bayılma olabilir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404" name="CustomShape 23"/>
          <p:cNvSpPr/>
          <p:nvPr/>
        </p:nvSpPr>
        <p:spPr>
          <a:xfrm>
            <a:off x="6199560" y="2331720"/>
            <a:ext cx="2742840" cy="2486880"/>
          </a:xfrm>
          <a:prstGeom prst="roundRect">
            <a:avLst>
              <a:gd name="adj" fmla="val 5515"/>
            </a:avLst>
          </a:prstGeom>
          <a:solidFill>
            <a:srgbClr val="F0FDF4"/>
          </a:solidFill>
          <a:ln w="23040">
            <a:solidFill>
              <a:srgbClr val="16A34A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CustomShape 24"/>
          <p:cNvSpPr/>
          <p:nvPr/>
        </p:nvSpPr>
        <p:spPr>
          <a:xfrm>
            <a:off x="6336720" y="2423160"/>
            <a:ext cx="246852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6A34A"/>
                </a:solidFill>
                <a:latin typeface="Calibri"/>
                <a:ea typeface="Calibri"/>
              </a:rPr>
              <a:t>💡  Ne Yapılmalı?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406" name="Line 25"/>
          <p:cNvSpPr/>
          <p:nvPr/>
        </p:nvSpPr>
        <p:spPr>
          <a:xfrm>
            <a:off x="6336720" y="2907720"/>
            <a:ext cx="2468880" cy="0"/>
          </a:xfrm>
          <a:prstGeom prst="line">
            <a:avLst/>
          </a:prstGeom>
          <a:ln w="1008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7" name="CustomShape 26"/>
          <p:cNvSpPr/>
          <p:nvPr/>
        </p:nvSpPr>
        <p:spPr>
          <a:xfrm>
            <a:off x="6364080" y="3044880"/>
            <a:ext cx="164160" cy="164160"/>
          </a:xfrm>
          <a:prstGeom prst="ellipse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8" name="CustomShape 27"/>
          <p:cNvSpPr/>
          <p:nvPr/>
        </p:nvSpPr>
        <p:spPr>
          <a:xfrm>
            <a:off x="6602040" y="301752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Geçici olarak daha yüksek kan şekeri hedefleyin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409" name="CustomShape 28"/>
          <p:cNvSpPr/>
          <p:nvPr/>
        </p:nvSpPr>
        <p:spPr>
          <a:xfrm>
            <a:off x="6364080" y="3639240"/>
            <a:ext cx="164160" cy="164160"/>
          </a:xfrm>
          <a:prstGeom prst="ellipse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0" name="CustomShape 29"/>
          <p:cNvSpPr/>
          <p:nvPr/>
        </p:nvSpPr>
        <p:spPr>
          <a:xfrm>
            <a:off x="6602040" y="361188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Atakları azaltırsanız belirtiler geri dönebilir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411" name="CustomShape 30"/>
          <p:cNvSpPr/>
          <p:nvPr/>
        </p:nvSpPr>
        <p:spPr>
          <a:xfrm>
            <a:off x="6364080" y="4233600"/>
            <a:ext cx="164160" cy="164160"/>
          </a:xfrm>
          <a:prstGeom prst="ellipse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2" name="CustomShape 31"/>
          <p:cNvSpPr/>
          <p:nvPr/>
        </p:nvSpPr>
        <p:spPr>
          <a:xfrm>
            <a:off x="6602040" y="4206240"/>
            <a:ext cx="230400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475569"/>
                </a:solidFill>
                <a:latin typeface="Calibri"/>
                <a:ea typeface="Calibri"/>
              </a:rPr>
              <a:t>CGM ile sürekli izlem yapın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413" name="CustomShape 32"/>
          <p:cNvSpPr/>
          <p:nvPr/>
        </p:nvSpPr>
        <p:spPr>
          <a:xfrm>
            <a:off x="255960" y="4956120"/>
            <a:ext cx="8631720" cy="566640"/>
          </a:xfrm>
          <a:prstGeom prst="roundRect">
            <a:avLst>
              <a:gd name="adj" fmla="val 16129"/>
            </a:avLst>
          </a:prstGeom>
          <a:solidFill>
            <a:srgbClr val="FEF9C3"/>
          </a:solidFill>
          <a:ln w="19080">
            <a:solidFill>
              <a:srgbClr val="FCD34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33"/>
          <p:cNvSpPr/>
          <p:nvPr/>
        </p:nvSpPr>
        <p:spPr>
          <a:xfrm>
            <a:off x="411480" y="4974480"/>
            <a:ext cx="8320680" cy="5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1" strike="noStrike" spc="-1">
                <a:solidFill>
                  <a:srgbClr val="78350F"/>
                </a:solidFill>
                <a:latin typeface="Calibri"/>
                <a:ea typeface="Calibri"/>
              </a:rPr>
              <a:t>⚠  CGM kullanımı ve atakları azaltmak, kaybolan farkındalığın geri kazanılmasına yardımcı olur. Hekiminizle konuşun!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6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İLAÇ TEDAVİNİZİ GÖZDEN GEÇİRİN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417" name="CustomShape 3"/>
          <p:cNvSpPr/>
          <p:nvPr/>
        </p:nvSpPr>
        <p:spPr>
          <a:xfrm>
            <a:off x="320040" y="1051560"/>
            <a:ext cx="8503560" cy="50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475569"/>
                </a:solidFill>
                <a:latin typeface="Calibri"/>
                <a:ea typeface="Calibri"/>
              </a:rPr>
              <a:t>Sık hipoglisemi yaşıyorsanız, mevcut tedavi planınızın hekiminizle birlikte yeniden değerlendirilmesi gerekebilir: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18" name="CustomShape 4"/>
          <p:cNvSpPr/>
          <p:nvPr/>
        </p:nvSpPr>
        <p:spPr>
          <a:xfrm>
            <a:off x="255960" y="1664280"/>
            <a:ext cx="4160160" cy="1572480"/>
          </a:xfrm>
          <a:prstGeom prst="roundRect">
            <a:avLst>
              <a:gd name="adj" fmla="val 8721"/>
            </a:avLst>
          </a:prstGeom>
          <a:solidFill>
            <a:srgbClr val="FFFFFF"/>
          </a:solidFill>
          <a:ln w="1908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9" name="CustomShape 5"/>
          <p:cNvSpPr/>
          <p:nvPr/>
        </p:nvSpPr>
        <p:spPr>
          <a:xfrm>
            <a:off x="393120" y="1801440"/>
            <a:ext cx="6213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💊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20" name="CustomShape 6"/>
          <p:cNvSpPr/>
          <p:nvPr/>
        </p:nvSpPr>
        <p:spPr>
          <a:xfrm>
            <a:off x="1078920" y="1774080"/>
            <a:ext cx="320004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E5FAD"/>
                </a:solidFill>
                <a:latin typeface="Calibri"/>
                <a:ea typeface="Calibri"/>
              </a:rPr>
              <a:t>İnsülin Dozu Ayarı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421" name="CustomShape 7"/>
          <p:cNvSpPr/>
          <p:nvPr/>
        </p:nvSpPr>
        <p:spPr>
          <a:xfrm>
            <a:off x="1078920" y="2194560"/>
            <a:ext cx="320004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Hipoglisemiye yol açan insülin dozu hekiminizle revize edilmeli.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422" name="CustomShape 8"/>
          <p:cNvSpPr/>
          <p:nvPr/>
        </p:nvSpPr>
        <p:spPr>
          <a:xfrm>
            <a:off x="4690800" y="1664280"/>
            <a:ext cx="4160160" cy="1572480"/>
          </a:xfrm>
          <a:prstGeom prst="roundRect">
            <a:avLst>
              <a:gd name="adj" fmla="val 8721"/>
            </a:avLst>
          </a:prstGeom>
          <a:solidFill>
            <a:srgbClr val="FFFFFF"/>
          </a:solidFill>
          <a:ln w="1908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3" name="CustomShape 9"/>
          <p:cNvSpPr/>
          <p:nvPr/>
        </p:nvSpPr>
        <p:spPr>
          <a:xfrm>
            <a:off x="4827960" y="1801440"/>
            <a:ext cx="6213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🔄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24" name="CustomShape 10"/>
          <p:cNvSpPr/>
          <p:nvPr/>
        </p:nvSpPr>
        <p:spPr>
          <a:xfrm>
            <a:off x="5513760" y="1774080"/>
            <a:ext cx="320004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E5FAD"/>
                </a:solidFill>
                <a:latin typeface="Calibri"/>
                <a:ea typeface="Calibri"/>
              </a:rPr>
              <a:t>İlaç Değişikliği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425" name="CustomShape 11"/>
          <p:cNvSpPr/>
          <p:nvPr/>
        </p:nvSpPr>
        <p:spPr>
          <a:xfrm>
            <a:off x="5513760" y="2194560"/>
            <a:ext cx="320004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Hipoglisemi riski daha düşük ilaç seçeneklerine geçilebilir.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426" name="CustomShape 12"/>
          <p:cNvSpPr/>
          <p:nvPr/>
        </p:nvSpPr>
        <p:spPr>
          <a:xfrm>
            <a:off x="255960" y="3447360"/>
            <a:ext cx="4160160" cy="1572480"/>
          </a:xfrm>
          <a:prstGeom prst="roundRect">
            <a:avLst>
              <a:gd name="adj" fmla="val 8721"/>
            </a:avLst>
          </a:prstGeom>
          <a:solidFill>
            <a:srgbClr val="FFFFFF"/>
          </a:solidFill>
          <a:ln w="1908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CustomShape 13"/>
          <p:cNvSpPr/>
          <p:nvPr/>
        </p:nvSpPr>
        <p:spPr>
          <a:xfrm>
            <a:off x="393120" y="3584520"/>
            <a:ext cx="6213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📋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28" name="CustomShape 14"/>
          <p:cNvSpPr/>
          <p:nvPr/>
        </p:nvSpPr>
        <p:spPr>
          <a:xfrm>
            <a:off x="1078920" y="3557160"/>
            <a:ext cx="320004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E5FAD"/>
                </a:solidFill>
                <a:latin typeface="Calibri"/>
                <a:ea typeface="Calibri"/>
              </a:rPr>
              <a:t>Kişisel Hedef Belirleme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429" name="CustomShape 15"/>
          <p:cNvSpPr/>
          <p:nvPr/>
        </p:nvSpPr>
        <p:spPr>
          <a:xfrm>
            <a:off x="1078920" y="3977640"/>
            <a:ext cx="320004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Yaşa, eşlik eden hastalıklara ve yaşam tarzına özel kan şekeri hedefleri konulur.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430" name="CustomShape 16"/>
          <p:cNvSpPr/>
          <p:nvPr/>
        </p:nvSpPr>
        <p:spPr>
          <a:xfrm>
            <a:off x="4690800" y="3447360"/>
            <a:ext cx="4160160" cy="1572480"/>
          </a:xfrm>
          <a:prstGeom prst="roundRect">
            <a:avLst>
              <a:gd name="adj" fmla="val 8721"/>
            </a:avLst>
          </a:prstGeom>
          <a:solidFill>
            <a:srgbClr val="FFFFFF"/>
          </a:solidFill>
          <a:ln w="19080">
            <a:solidFill>
              <a:srgbClr val="3B82F6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1" name="CustomShape 17"/>
          <p:cNvSpPr/>
          <p:nvPr/>
        </p:nvSpPr>
        <p:spPr>
          <a:xfrm>
            <a:off x="4827960" y="3584520"/>
            <a:ext cx="6213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📅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32" name="CustomShape 18"/>
          <p:cNvSpPr/>
          <p:nvPr/>
        </p:nvSpPr>
        <p:spPr>
          <a:xfrm>
            <a:off x="5513760" y="3557160"/>
            <a:ext cx="320004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E5FAD"/>
                </a:solidFill>
                <a:latin typeface="Calibri"/>
                <a:ea typeface="Calibri"/>
              </a:rPr>
              <a:t>Düzenli Doktor Kontrolü</a:t>
            </a:r>
            <a:endParaRPr lang="tr-TR" sz="1400" b="0" strike="noStrike" spc="-1">
              <a:latin typeface="Arial"/>
            </a:endParaRPr>
          </a:p>
        </p:txBody>
      </p:sp>
      <p:sp>
        <p:nvSpPr>
          <p:cNvPr id="433" name="CustomShape 19"/>
          <p:cNvSpPr/>
          <p:nvPr/>
        </p:nvSpPr>
        <p:spPr>
          <a:xfrm>
            <a:off x="5513760" y="3977640"/>
            <a:ext cx="3200040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475569"/>
                </a:solidFill>
                <a:latin typeface="Calibri"/>
                <a:ea typeface="Calibri"/>
              </a:rPr>
              <a:t>Yılda en az 2-4 kez endokrinolog/diyetisyen takibi önerilir.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434" name="CustomShape 20"/>
          <p:cNvSpPr/>
          <p:nvPr/>
        </p:nvSpPr>
        <p:spPr>
          <a:xfrm>
            <a:off x="255960" y="5193720"/>
            <a:ext cx="8631720" cy="475200"/>
          </a:xfrm>
          <a:prstGeom prst="roundRect">
            <a:avLst>
              <a:gd name="adj" fmla="val 15385"/>
            </a:avLst>
          </a:prstGeom>
          <a:solidFill>
            <a:srgbClr val="EFF6FF"/>
          </a:solidFill>
          <a:ln w="1512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5" name="CustomShape 21"/>
          <p:cNvSpPr/>
          <p:nvPr/>
        </p:nvSpPr>
        <p:spPr>
          <a:xfrm>
            <a:off x="411480" y="5212080"/>
            <a:ext cx="832068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E5FAD"/>
                </a:solidFill>
                <a:latin typeface="Calibri"/>
                <a:ea typeface="Calibri"/>
              </a:rPr>
              <a:t>🩺  Doktorunuza sormadan asla doz değişikliği yapmayın. Her bireyin hedef kan şekeri farklıdır.</a:t>
            </a:r>
            <a:endParaRPr lang="tr-TR" sz="1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Resim 3_0"/>
          <p:cNvPicPr/>
          <p:nvPr/>
        </p:nvPicPr>
        <p:blipFill>
          <a:blip r:embed="rId2"/>
          <a:stretch/>
        </p:blipFill>
        <p:spPr>
          <a:xfrm>
            <a:off x="288000" y="576000"/>
            <a:ext cx="4665960" cy="2304000"/>
          </a:xfrm>
          <a:prstGeom prst="rect">
            <a:avLst/>
          </a:prstGeom>
          <a:ln>
            <a:noFill/>
          </a:ln>
        </p:spPr>
      </p:pic>
      <p:pic>
        <p:nvPicPr>
          <p:cNvPr id="437" name="Resim 4"/>
          <p:cNvPicPr/>
          <p:nvPr/>
        </p:nvPicPr>
        <p:blipFill>
          <a:blip r:embed="rId3"/>
          <a:stretch/>
        </p:blipFill>
        <p:spPr>
          <a:xfrm>
            <a:off x="5160240" y="652320"/>
            <a:ext cx="3623760" cy="2083680"/>
          </a:xfrm>
          <a:prstGeom prst="rect">
            <a:avLst/>
          </a:prstGeom>
          <a:ln>
            <a:noFill/>
          </a:ln>
        </p:spPr>
      </p:pic>
      <p:pic>
        <p:nvPicPr>
          <p:cNvPr id="438" name="Resim 5"/>
          <p:cNvPicPr/>
          <p:nvPr/>
        </p:nvPicPr>
        <p:blipFill>
          <a:blip r:embed="rId4"/>
          <a:srcRect t="14960" b="13523"/>
          <a:stretch/>
        </p:blipFill>
        <p:spPr>
          <a:xfrm>
            <a:off x="3600000" y="3024000"/>
            <a:ext cx="2718360" cy="194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0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KENDİNİZİ NASIL KORURSUNUZ?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441" name="CustomShape 3"/>
          <p:cNvSpPr/>
          <p:nvPr/>
        </p:nvSpPr>
        <p:spPr>
          <a:xfrm>
            <a:off x="255960" y="1097280"/>
            <a:ext cx="2742840" cy="1718640"/>
          </a:xfrm>
          <a:prstGeom prst="roundRect">
            <a:avLst>
              <a:gd name="adj" fmla="val 7979"/>
            </a:avLst>
          </a:prstGeom>
          <a:solidFill>
            <a:srgbClr val="FFFFFF"/>
          </a:solidFill>
          <a:ln w="1908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4"/>
          <p:cNvSpPr/>
          <p:nvPr/>
        </p:nvSpPr>
        <p:spPr>
          <a:xfrm>
            <a:off x="255960" y="1188720"/>
            <a:ext cx="274284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📏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43" name="CustomShape 5"/>
          <p:cNvSpPr/>
          <p:nvPr/>
        </p:nvSpPr>
        <p:spPr>
          <a:xfrm>
            <a:off x="347400" y="1783080"/>
            <a:ext cx="255996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6A34A"/>
                </a:solidFill>
                <a:latin typeface="Calibri"/>
                <a:ea typeface="Calibri"/>
              </a:rPr>
              <a:t>Düzenli Ölçüm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44" name="CustomShape 6"/>
          <p:cNvSpPr/>
          <p:nvPr/>
        </p:nvSpPr>
        <p:spPr>
          <a:xfrm>
            <a:off x="365760" y="2176200"/>
            <a:ext cx="25232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Her gün öğün öncesi ve sonrası ölçüm yapın.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445" name="CustomShape 7"/>
          <p:cNvSpPr/>
          <p:nvPr/>
        </p:nvSpPr>
        <p:spPr>
          <a:xfrm>
            <a:off x="3227760" y="1097280"/>
            <a:ext cx="2742840" cy="1718640"/>
          </a:xfrm>
          <a:prstGeom prst="roundRect">
            <a:avLst>
              <a:gd name="adj" fmla="val 7979"/>
            </a:avLst>
          </a:prstGeom>
          <a:solidFill>
            <a:srgbClr val="FFFFFF"/>
          </a:solidFill>
          <a:ln w="1908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6" name="CustomShape 8"/>
          <p:cNvSpPr/>
          <p:nvPr/>
        </p:nvSpPr>
        <p:spPr>
          <a:xfrm>
            <a:off x="3227760" y="1188720"/>
            <a:ext cx="274284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🍽️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47" name="CustomShape 9"/>
          <p:cNvSpPr/>
          <p:nvPr/>
        </p:nvSpPr>
        <p:spPr>
          <a:xfrm>
            <a:off x="3319200" y="1783080"/>
            <a:ext cx="255996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6A34A"/>
                </a:solidFill>
                <a:latin typeface="Calibri"/>
                <a:ea typeface="Calibri"/>
              </a:rPr>
              <a:t>Düzenli Beslenin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48" name="CustomShape 10"/>
          <p:cNvSpPr/>
          <p:nvPr/>
        </p:nvSpPr>
        <p:spPr>
          <a:xfrm>
            <a:off x="3337560" y="2176200"/>
            <a:ext cx="25232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Öğün atlamayın; yanınızda şeker taşıyın.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449" name="CustomShape 11"/>
          <p:cNvSpPr/>
          <p:nvPr/>
        </p:nvSpPr>
        <p:spPr>
          <a:xfrm>
            <a:off x="6199560" y="1097280"/>
            <a:ext cx="2742840" cy="1718640"/>
          </a:xfrm>
          <a:prstGeom prst="roundRect">
            <a:avLst>
              <a:gd name="adj" fmla="val 7979"/>
            </a:avLst>
          </a:prstGeom>
          <a:solidFill>
            <a:srgbClr val="FFFFFF"/>
          </a:solidFill>
          <a:ln w="1908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0" name="CustomShape 12"/>
          <p:cNvSpPr/>
          <p:nvPr/>
        </p:nvSpPr>
        <p:spPr>
          <a:xfrm>
            <a:off x="6199560" y="1188720"/>
            <a:ext cx="274284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🏃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51" name="CustomShape 13"/>
          <p:cNvSpPr/>
          <p:nvPr/>
        </p:nvSpPr>
        <p:spPr>
          <a:xfrm>
            <a:off x="6291000" y="1783080"/>
            <a:ext cx="255996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6A34A"/>
                </a:solidFill>
                <a:latin typeface="Calibri"/>
                <a:ea typeface="Calibri"/>
              </a:rPr>
              <a:t>Egzersiz Planı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52" name="CustomShape 14"/>
          <p:cNvSpPr/>
          <p:nvPr/>
        </p:nvSpPr>
        <p:spPr>
          <a:xfrm>
            <a:off x="6309360" y="2176200"/>
            <a:ext cx="25232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Spor öncesi ve sonrası ölçüm rutin olsun.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453" name="CustomShape 15"/>
          <p:cNvSpPr/>
          <p:nvPr/>
        </p:nvSpPr>
        <p:spPr>
          <a:xfrm>
            <a:off x="255960" y="3017520"/>
            <a:ext cx="2742840" cy="1718640"/>
          </a:xfrm>
          <a:prstGeom prst="roundRect">
            <a:avLst>
              <a:gd name="adj" fmla="val 7979"/>
            </a:avLst>
          </a:prstGeom>
          <a:solidFill>
            <a:srgbClr val="FFFFFF"/>
          </a:solidFill>
          <a:ln w="1908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4" name="CustomShape 16"/>
          <p:cNvSpPr/>
          <p:nvPr/>
        </p:nvSpPr>
        <p:spPr>
          <a:xfrm>
            <a:off x="255960" y="3108960"/>
            <a:ext cx="274284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💊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55" name="CustomShape 17"/>
          <p:cNvSpPr/>
          <p:nvPr/>
        </p:nvSpPr>
        <p:spPr>
          <a:xfrm>
            <a:off x="347400" y="3703320"/>
            <a:ext cx="255996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6A34A"/>
                </a:solidFill>
                <a:latin typeface="Calibri"/>
                <a:ea typeface="Calibri"/>
              </a:rPr>
              <a:t>İlaç Uyumu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56" name="CustomShape 18"/>
          <p:cNvSpPr/>
          <p:nvPr/>
        </p:nvSpPr>
        <p:spPr>
          <a:xfrm>
            <a:off x="365760" y="4096440"/>
            <a:ext cx="25232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Dozları hekiminizle belirleyin, kendiniz değiştirmeyin.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457" name="CustomShape 19"/>
          <p:cNvSpPr/>
          <p:nvPr/>
        </p:nvSpPr>
        <p:spPr>
          <a:xfrm>
            <a:off x="3227760" y="3017520"/>
            <a:ext cx="2742840" cy="1718640"/>
          </a:xfrm>
          <a:prstGeom prst="roundRect">
            <a:avLst>
              <a:gd name="adj" fmla="val 7979"/>
            </a:avLst>
          </a:prstGeom>
          <a:solidFill>
            <a:srgbClr val="FFFFFF"/>
          </a:solidFill>
          <a:ln w="1908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8" name="CustomShape 20"/>
          <p:cNvSpPr/>
          <p:nvPr/>
        </p:nvSpPr>
        <p:spPr>
          <a:xfrm>
            <a:off x="3227760" y="3108960"/>
            <a:ext cx="274284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📡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59" name="CustomShape 21"/>
          <p:cNvSpPr/>
          <p:nvPr/>
        </p:nvSpPr>
        <p:spPr>
          <a:xfrm>
            <a:off x="3319200" y="3703320"/>
            <a:ext cx="255996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6A34A"/>
                </a:solidFill>
                <a:latin typeface="Calibri"/>
                <a:ea typeface="Calibri"/>
              </a:rPr>
              <a:t>CGM Kullanımı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60" name="CustomShape 22"/>
          <p:cNvSpPr/>
          <p:nvPr/>
        </p:nvSpPr>
        <p:spPr>
          <a:xfrm>
            <a:off x="3337560" y="4096440"/>
            <a:ext cx="25232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Sürekli izlem ile riskleri en aza indirin.</a:t>
            </a:r>
            <a:endParaRPr lang="tr-TR" sz="1150" b="0" strike="noStrike" spc="-1">
              <a:latin typeface="Arial"/>
            </a:endParaRPr>
          </a:p>
        </p:txBody>
      </p:sp>
      <p:sp>
        <p:nvSpPr>
          <p:cNvPr id="461" name="CustomShape 23"/>
          <p:cNvSpPr/>
          <p:nvPr/>
        </p:nvSpPr>
        <p:spPr>
          <a:xfrm>
            <a:off x="6199560" y="3017520"/>
            <a:ext cx="2742840" cy="1718640"/>
          </a:xfrm>
          <a:prstGeom prst="roundRect">
            <a:avLst>
              <a:gd name="adj" fmla="val 7979"/>
            </a:avLst>
          </a:prstGeom>
          <a:solidFill>
            <a:srgbClr val="FFFFFF"/>
          </a:solidFill>
          <a:ln w="19080">
            <a:solidFill>
              <a:srgbClr val="86EFAC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2" name="CustomShape 24"/>
          <p:cNvSpPr/>
          <p:nvPr/>
        </p:nvSpPr>
        <p:spPr>
          <a:xfrm>
            <a:off x="6199560" y="3108960"/>
            <a:ext cx="2742840" cy="54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Calibri"/>
              </a:rPr>
              <a:t>👨‍👩‍👧</a:t>
            </a:r>
            <a:endParaRPr lang="tr-TR" sz="3000" b="0" strike="noStrike" spc="-1">
              <a:latin typeface="Arial"/>
            </a:endParaRPr>
          </a:p>
        </p:txBody>
      </p:sp>
      <p:sp>
        <p:nvSpPr>
          <p:cNvPr id="463" name="CustomShape 25"/>
          <p:cNvSpPr/>
          <p:nvPr/>
        </p:nvSpPr>
        <p:spPr>
          <a:xfrm>
            <a:off x="6291000" y="3703320"/>
            <a:ext cx="255996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50" b="1" strike="noStrike" spc="-1">
                <a:solidFill>
                  <a:srgbClr val="16A34A"/>
                </a:solidFill>
                <a:latin typeface="Calibri"/>
                <a:ea typeface="Calibri"/>
              </a:rPr>
              <a:t>Yakınları Bilgilendirin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64" name="CustomShape 26"/>
          <p:cNvSpPr/>
          <p:nvPr/>
        </p:nvSpPr>
        <p:spPr>
          <a:xfrm>
            <a:off x="6309360" y="4096440"/>
            <a:ext cx="252324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50" b="0" strike="noStrike" spc="-1">
                <a:solidFill>
                  <a:srgbClr val="475569"/>
                </a:solidFill>
                <a:latin typeface="Calibri"/>
                <a:ea typeface="Calibri"/>
              </a:rPr>
              <a:t>Aile ve arkadaşlar belirtileri ve 15/15 kuralını bilmeli.</a:t>
            </a:r>
            <a:endParaRPr lang="tr-TR" sz="11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CustomShape 1"/>
          <p:cNvSpPr/>
          <p:nvPr/>
        </p:nvSpPr>
        <p:spPr>
          <a:xfrm>
            <a:off x="0" y="0"/>
            <a:ext cx="9143640" cy="959760"/>
          </a:xfrm>
          <a:prstGeom prst="rect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6" name="CustomShape 2"/>
          <p:cNvSpPr/>
          <p:nvPr/>
        </p:nvSpPr>
        <p:spPr>
          <a:xfrm>
            <a:off x="365760" y="0"/>
            <a:ext cx="8412120" cy="95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FFFFFF"/>
                </a:solidFill>
                <a:latin typeface="Calibri"/>
                <a:ea typeface="Calibri"/>
              </a:rPr>
              <a:t>AKLINIZDAKİ 5 ALTIN KURAL</a:t>
            </a:r>
            <a:endParaRPr lang="tr-TR" sz="2600" b="0" strike="noStrike" spc="-1">
              <a:latin typeface="Arial"/>
            </a:endParaRPr>
          </a:p>
        </p:txBody>
      </p:sp>
      <p:sp>
        <p:nvSpPr>
          <p:cNvPr id="467" name="CustomShape 3"/>
          <p:cNvSpPr/>
          <p:nvPr/>
        </p:nvSpPr>
        <p:spPr>
          <a:xfrm>
            <a:off x="255960" y="1207080"/>
            <a:ext cx="566640" cy="566640"/>
          </a:xfrm>
          <a:prstGeom prst="ellipse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8" name="CustomShape 4"/>
          <p:cNvSpPr/>
          <p:nvPr/>
        </p:nvSpPr>
        <p:spPr>
          <a:xfrm>
            <a:off x="255960" y="1207080"/>
            <a:ext cx="5666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469" name="CustomShape 5"/>
          <p:cNvSpPr/>
          <p:nvPr/>
        </p:nvSpPr>
        <p:spPr>
          <a:xfrm>
            <a:off x="969120" y="1115640"/>
            <a:ext cx="7936560" cy="685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80">
            <a:solidFill>
              <a:srgbClr val="000000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0" name="CustomShape 6"/>
          <p:cNvSpPr/>
          <p:nvPr/>
        </p:nvSpPr>
        <p:spPr>
          <a:xfrm>
            <a:off x="1097280" y="1161360"/>
            <a:ext cx="76989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Kan şekeri &lt; 70 mg/dL → Hemen 15 g hızlı karbonhidrat al, 15 dk bekle, tekrar ölç.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71" name="CustomShape 7"/>
          <p:cNvSpPr/>
          <p:nvPr/>
        </p:nvSpPr>
        <p:spPr>
          <a:xfrm>
            <a:off x="255960" y="1974960"/>
            <a:ext cx="566640" cy="566640"/>
          </a:xfrm>
          <a:prstGeom prst="ellipse">
            <a:avLst/>
          </a:prstGeom>
          <a:solidFill>
            <a:srgbClr val="0D9488"/>
          </a:solidFill>
          <a:ln w="1260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2" name="CustomShape 8"/>
          <p:cNvSpPr/>
          <p:nvPr/>
        </p:nvSpPr>
        <p:spPr>
          <a:xfrm>
            <a:off x="255960" y="1974960"/>
            <a:ext cx="5666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473" name="CustomShape 9"/>
          <p:cNvSpPr/>
          <p:nvPr/>
        </p:nvSpPr>
        <p:spPr>
          <a:xfrm>
            <a:off x="969120" y="1883520"/>
            <a:ext cx="7936560" cy="685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80">
            <a:solidFill>
              <a:srgbClr val="000000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4" name="CustomShape 10"/>
          <p:cNvSpPr/>
          <p:nvPr/>
        </p:nvSpPr>
        <p:spPr>
          <a:xfrm>
            <a:off x="1097280" y="1929240"/>
            <a:ext cx="76989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Bilinç kayıpsa ağızdan bir şey verme — Glukagon uygula ve 112'yi ara.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75" name="CustomShape 11"/>
          <p:cNvSpPr/>
          <p:nvPr/>
        </p:nvSpPr>
        <p:spPr>
          <a:xfrm>
            <a:off x="255960" y="2743200"/>
            <a:ext cx="566640" cy="566640"/>
          </a:xfrm>
          <a:prstGeom prst="ellipse">
            <a:avLst/>
          </a:prstGeom>
          <a:solidFill>
            <a:srgbClr val="16A34A"/>
          </a:solidFill>
          <a:ln w="126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6" name="CustomShape 12"/>
          <p:cNvSpPr/>
          <p:nvPr/>
        </p:nvSpPr>
        <p:spPr>
          <a:xfrm>
            <a:off x="255960" y="2743200"/>
            <a:ext cx="5666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477" name="CustomShape 13"/>
          <p:cNvSpPr/>
          <p:nvPr/>
        </p:nvSpPr>
        <p:spPr>
          <a:xfrm>
            <a:off x="969120" y="2651760"/>
            <a:ext cx="7936560" cy="685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80">
            <a:solidFill>
              <a:srgbClr val="000000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8" name="CustomShape 14"/>
          <p:cNvSpPr/>
          <p:nvPr/>
        </p:nvSpPr>
        <p:spPr>
          <a:xfrm>
            <a:off x="1097280" y="2697480"/>
            <a:ext cx="76989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Düzenli öğün, düzenli ölçüm ve düzenli doktor kontrolü en iyi korumadır.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79" name="CustomShape 15"/>
          <p:cNvSpPr/>
          <p:nvPr/>
        </p:nvSpPr>
        <p:spPr>
          <a:xfrm>
            <a:off x="255960" y="3511440"/>
            <a:ext cx="566640" cy="566640"/>
          </a:xfrm>
          <a:prstGeom prst="ellipse">
            <a:avLst/>
          </a:prstGeom>
          <a:solidFill>
            <a:srgbClr val="EA6C19"/>
          </a:solidFill>
          <a:ln w="12600">
            <a:solidFill>
              <a:srgbClr val="EA6C1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0" name="CustomShape 16"/>
          <p:cNvSpPr/>
          <p:nvPr/>
        </p:nvSpPr>
        <p:spPr>
          <a:xfrm>
            <a:off x="255960" y="3511440"/>
            <a:ext cx="5666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481" name="CustomShape 17"/>
          <p:cNvSpPr/>
          <p:nvPr/>
        </p:nvSpPr>
        <p:spPr>
          <a:xfrm>
            <a:off x="969120" y="3420000"/>
            <a:ext cx="7936560" cy="685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80">
            <a:solidFill>
              <a:srgbClr val="000000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2" name="CustomShape 18"/>
          <p:cNvSpPr/>
          <p:nvPr/>
        </p:nvSpPr>
        <p:spPr>
          <a:xfrm>
            <a:off x="1097280" y="3465720"/>
            <a:ext cx="76989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Hipoglisemi duyarsızlığı geliştiyse hekiminize danışın; CGM ile izleyin.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83" name="CustomShape 19"/>
          <p:cNvSpPr/>
          <p:nvPr/>
        </p:nvSpPr>
        <p:spPr>
          <a:xfrm>
            <a:off x="255960" y="4279320"/>
            <a:ext cx="566640" cy="566640"/>
          </a:xfrm>
          <a:prstGeom prst="ellipse">
            <a:avLst/>
          </a:prstGeom>
          <a:solidFill>
            <a:srgbClr val="DC2626"/>
          </a:solidFill>
          <a:ln w="126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4" name="CustomShape 20"/>
          <p:cNvSpPr/>
          <p:nvPr/>
        </p:nvSpPr>
        <p:spPr>
          <a:xfrm>
            <a:off x="255960" y="4279320"/>
            <a:ext cx="5666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485" name="CustomShape 21"/>
          <p:cNvSpPr/>
          <p:nvPr/>
        </p:nvSpPr>
        <p:spPr>
          <a:xfrm>
            <a:off x="969120" y="4187880"/>
            <a:ext cx="7936560" cy="685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80">
            <a:solidFill>
              <a:srgbClr val="000000"/>
            </a:solidFill>
            <a:round/>
          </a:ln>
          <a:effectLst>
            <a:outerShdw blurRad="127000" dist="37674" dir="8100000" algn="bl" rotWithShape="0">
              <a:srgbClr val="64748B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6" name="CustomShape 22"/>
          <p:cNvSpPr/>
          <p:nvPr/>
        </p:nvSpPr>
        <p:spPr>
          <a:xfrm>
            <a:off x="1097280" y="4233600"/>
            <a:ext cx="7698960" cy="59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50" b="0" strike="noStrike" spc="-1">
                <a:solidFill>
                  <a:srgbClr val="1E293B"/>
                </a:solidFill>
                <a:latin typeface="Calibri"/>
                <a:ea typeface="Calibri"/>
              </a:rPr>
              <a:t>Aile ve arkadaşlarınızı bilgilendirin — acil durumda siz konuşamayabilirsiniz!</a:t>
            </a:r>
            <a:endParaRPr lang="tr-TR" sz="1350" b="0" strike="noStrike" spc="-1">
              <a:latin typeface="Arial"/>
            </a:endParaRPr>
          </a:p>
        </p:txBody>
      </p:sp>
      <p:sp>
        <p:nvSpPr>
          <p:cNvPr id="487" name="CustomShape 23"/>
          <p:cNvSpPr/>
          <p:nvPr/>
        </p:nvSpPr>
        <p:spPr>
          <a:xfrm>
            <a:off x="255960" y="5029200"/>
            <a:ext cx="8631720" cy="475200"/>
          </a:xfrm>
          <a:prstGeom prst="roundRect">
            <a:avLst>
              <a:gd name="adj" fmla="val 19231"/>
            </a:avLst>
          </a:prstGeom>
          <a:solidFill>
            <a:srgbClr val="EFF6FF"/>
          </a:solidFill>
          <a:ln w="1512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8" name="CustomShape 24"/>
          <p:cNvSpPr/>
          <p:nvPr/>
        </p:nvSpPr>
        <p:spPr>
          <a:xfrm>
            <a:off x="411480" y="5047560"/>
            <a:ext cx="8320680" cy="43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50" b="1" strike="noStrike" spc="-1">
                <a:solidFill>
                  <a:srgbClr val="1E5FAD"/>
                </a:solidFill>
                <a:latin typeface="Calibri"/>
                <a:ea typeface="Calibri"/>
              </a:rPr>
              <a:t>Sorularınız için hekiminize danışmaktan çekinmeyin — sağlığınız önceliğimizdir  🩺</a:t>
            </a:r>
            <a:endParaRPr lang="tr-TR" sz="12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CustomShape 1"/>
          <p:cNvSpPr/>
          <p:nvPr/>
        </p:nvSpPr>
        <p:spPr>
          <a:xfrm>
            <a:off x="0" y="0"/>
            <a:ext cx="4114440" cy="5143320"/>
          </a:xfrm>
          <a:prstGeom prst="rect">
            <a:avLst/>
          </a:prstGeom>
          <a:solidFill>
            <a:srgbClr val="1E5FAD"/>
          </a:solidFill>
          <a:ln w="12600">
            <a:solidFill>
              <a:srgbClr val="1E5FA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0" name="CustomShape 2"/>
          <p:cNvSpPr/>
          <p:nvPr/>
        </p:nvSpPr>
        <p:spPr>
          <a:xfrm>
            <a:off x="-457200" y="3474720"/>
            <a:ext cx="2285640" cy="2285640"/>
          </a:xfrm>
          <a:prstGeom prst="ellipse">
            <a:avLst/>
          </a:prstGeom>
          <a:solidFill>
            <a:srgbClr val="3B82F6">
              <a:alpha val="40000"/>
            </a:srgbClr>
          </a:solidFill>
          <a:ln w="12600">
            <a:solidFill>
              <a:srgbClr val="3B82F6">
                <a:alpha val="4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1" name="CustomShape 3"/>
          <p:cNvSpPr/>
          <p:nvPr/>
        </p:nvSpPr>
        <p:spPr>
          <a:xfrm>
            <a:off x="2560320" y="-457200"/>
            <a:ext cx="1828440" cy="1828440"/>
          </a:xfrm>
          <a:prstGeom prst="ellipse">
            <a:avLst/>
          </a:prstGeom>
          <a:solidFill>
            <a:srgbClr val="0D9488">
              <a:alpha val="50000"/>
            </a:srgbClr>
          </a:solidFill>
          <a:ln w="12600">
            <a:solidFill>
              <a:srgbClr val="0D9488">
                <a:alpha val="5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2" name="CustomShape 4"/>
          <p:cNvSpPr/>
          <p:nvPr/>
        </p:nvSpPr>
        <p:spPr>
          <a:xfrm>
            <a:off x="274320" y="914400"/>
            <a:ext cx="3565800" cy="164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800" b="1" strike="noStrike" spc="-1">
                <a:solidFill>
                  <a:srgbClr val="FFFFFF"/>
                </a:solidFill>
                <a:latin typeface="Calibri"/>
                <a:ea typeface="Calibri"/>
              </a:rPr>
              <a:t>TEŞEKKÜR</a:t>
            </a:r>
            <a:endParaRPr lang="tr-TR" sz="3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800" b="1" strike="noStrike" spc="-1">
                <a:solidFill>
                  <a:srgbClr val="FFFFFF"/>
                </a:solidFill>
                <a:latin typeface="Calibri"/>
                <a:ea typeface="Calibri"/>
              </a:rPr>
              <a:t>EDERİM</a:t>
            </a:r>
            <a:endParaRPr lang="tr-TR" sz="3800" b="0" strike="noStrike" spc="-1">
              <a:latin typeface="Arial"/>
            </a:endParaRPr>
          </a:p>
        </p:txBody>
      </p:sp>
      <p:sp>
        <p:nvSpPr>
          <p:cNvPr id="493" name="Line 5"/>
          <p:cNvSpPr/>
          <p:nvPr/>
        </p:nvSpPr>
        <p:spPr>
          <a:xfrm>
            <a:off x="274320" y="2633400"/>
            <a:ext cx="2286000" cy="0"/>
          </a:xfrm>
          <a:prstGeom prst="line">
            <a:avLst/>
          </a:prstGeom>
          <a:ln w="31680">
            <a:solidFill>
              <a:srgbClr val="2DD4B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4" name="CustomShape 6"/>
          <p:cNvSpPr/>
          <p:nvPr/>
        </p:nvSpPr>
        <p:spPr>
          <a:xfrm>
            <a:off x="274320" y="2788920"/>
            <a:ext cx="356580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FFFFFF"/>
                </a:solidFill>
                <a:latin typeface="Calibri"/>
                <a:ea typeface="Calibri"/>
              </a:rPr>
              <a:t>Dr. Şule CANLAR</a:t>
            </a:r>
            <a:endParaRPr lang="tr-TR" sz="1600" b="0" strike="noStrike" spc="-1">
              <a:latin typeface="Arial"/>
            </a:endParaRPr>
          </a:p>
        </p:txBody>
      </p:sp>
      <p:sp>
        <p:nvSpPr>
          <p:cNvPr id="495" name="CustomShape 7"/>
          <p:cNvSpPr/>
          <p:nvPr/>
        </p:nvSpPr>
        <p:spPr>
          <a:xfrm>
            <a:off x="274320" y="3246120"/>
            <a:ext cx="3565800" cy="31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93C5FD"/>
                </a:solidFill>
                <a:latin typeface="Calibri"/>
                <a:ea typeface="Calibri"/>
              </a:rPr>
              <a:t>Mayıs 2026</a:t>
            </a:r>
            <a:endParaRPr lang="tr-TR" sz="1200" b="0" strike="noStrike" spc="-1">
              <a:latin typeface="Arial"/>
            </a:endParaRPr>
          </a:p>
        </p:txBody>
      </p:sp>
      <p:sp>
        <p:nvSpPr>
          <p:cNvPr id="496" name="CustomShape 8"/>
          <p:cNvSpPr/>
          <p:nvPr/>
        </p:nvSpPr>
        <p:spPr>
          <a:xfrm>
            <a:off x="274320" y="3794760"/>
            <a:ext cx="3565800" cy="776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A5D8FF"/>
                </a:solidFill>
                <a:latin typeface="Calibri"/>
                <a:ea typeface="Calibri"/>
              </a:rPr>
              <a:t>Sorularınız için hekiminize</a:t>
            </a:r>
            <a:endParaRPr lang="tr-TR" sz="125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A5D8FF"/>
                </a:solidFill>
                <a:latin typeface="Calibri"/>
                <a:ea typeface="Calibri"/>
              </a:rPr>
              <a:t>danışmayı unutmayın 🩺</a:t>
            </a:r>
            <a:endParaRPr lang="tr-TR" sz="1250" b="0" strike="noStrike" spc="-1">
              <a:latin typeface="Arial"/>
            </a:endParaRPr>
          </a:p>
        </p:txBody>
      </p:sp>
      <p:sp>
        <p:nvSpPr>
          <p:cNvPr id="497" name="CustomShape 9"/>
          <p:cNvSpPr/>
          <p:nvPr/>
        </p:nvSpPr>
        <p:spPr>
          <a:xfrm>
            <a:off x="4572000" y="777240"/>
            <a:ext cx="4315680" cy="45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1E5FAD"/>
                </a:solidFill>
                <a:latin typeface="Calibri"/>
                <a:ea typeface="Calibri"/>
              </a:rPr>
              <a:t>Unutmayın!</a:t>
            </a:r>
            <a:endParaRPr lang="tr-TR" sz="2000" b="0" strike="noStrike" spc="-1">
              <a:latin typeface="Arial"/>
            </a:endParaRPr>
          </a:p>
        </p:txBody>
      </p:sp>
      <p:sp>
        <p:nvSpPr>
          <p:cNvPr id="498" name="Line 10"/>
          <p:cNvSpPr/>
          <p:nvPr/>
        </p:nvSpPr>
        <p:spPr>
          <a:xfrm>
            <a:off x="4572000" y="1261800"/>
            <a:ext cx="4114800" cy="0"/>
          </a:xfrm>
          <a:prstGeom prst="line">
            <a:avLst/>
          </a:prstGeom>
          <a:ln w="25560">
            <a:solidFill>
              <a:srgbClr val="0D948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9" name="CustomShape 11"/>
          <p:cNvSpPr/>
          <p:nvPr/>
        </p:nvSpPr>
        <p:spPr>
          <a:xfrm>
            <a:off x="4572000" y="1417320"/>
            <a:ext cx="4315680" cy="511560"/>
          </a:xfrm>
          <a:prstGeom prst="roundRect">
            <a:avLst>
              <a:gd name="adj" fmla="val 14286"/>
            </a:avLst>
          </a:prstGeom>
          <a:solidFill>
            <a:srgbClr val="EFF6FF"/>
          </a:solidFill>
          <a:ln w="1260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0" name="CustomShape 12"/>
          <p:cNvSpPr/>
          <p:nvPr/>
        </p:nvSpPr>
        <p:spPr>
          <a:xfrm>
            <a:off x="4681800" y="1435680"/>
            <a:ext cx="411444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📏  Düzenli ölçüm yapın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501" name="CustomShape 13"/>
          <p:cNvSpPr/>
          <p:nvPr/>
        </p:nvSpPr>
        <p:spPr>
          <a:xfrm>
            <a:off x="4572000" y="2011680"/>
            <a:ext cx="4315680" cy="511560"/>
          </a:xfrm>
          <a:prstGeom prst="roundRect">
            <a:avLst>
              <a:gd name="adj" fmla="val 14286"/>
            </a:avLst>
          </a:prstGeom>
          <a:solidFill>
            <a:srgbClr val="F0FDF4"/>
          </a:solidFill>
          <a:ln w="126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2" name="CustomShape 14"/>
          <p:cNvSpPr/>
          <p:nvPr/>
        </p:nvSpPr>
        <p:spPr>
          <a:xfrm>
            <a:off x="4681800" y="2030040"/>
            <a:ext cx="411444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🍽️  Öğün atlamayın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503" name="CustomShape 15"/>
          <p:cNvSpPr/>
          <p:nvPr/>
        </p:nvSpPr>
        <p:spPr>
          <a:xfrm>
            <a:off x="4572000" y="2606040"/>
            <a:ext cx="4315680" cy="511560"/>
          </a:xfrm>
          <a:prstGeom prst="roundRect">
            <a:avLst>
              <a:gd name="adj" fmla="val 14286"/>
            </a:avLst>
          </a:prstGeom>
          <a:solidFill>
            <a:srgbClr val="EFF6FF"/>
          </a:solidFill>
          <a:ln w="1260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4" name="CustomShape 16"/>
          <p:cNvSpPr/>
          <p:nvPr/>
        </p:nvSpPr>
        <p:spPr>
          <a:xfrm>
            <a:off x="4681800" y="2624400"/>
            <a:ext cx="411444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🧃  15/15 kuralını uygulayın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505" name="CustomShape 17"/>
          <p:cNvSpPr/>
          <p:nvPr/>
        </p:nvSpPr>
        <p:spPr>
          <a:xfrm>
            <a:off x="4572000" y="3200400"/>
            <a:ext cx="4315680" cy="511560"/>
          </a:xfrm>
          <a:prstGeom prst="roundRect">
            <a:avLst>
              <a:gd name="adj" fmla="val 14286"/>
            </a:avLst>
          </a:prstGeom>
          <a:solidFill>
            <a:srgbClr val="F0FDF4"/>
          </a:solidFill>
          <a:ln w="126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6" name="CustomShape 18"/>
          <p:cNvSpPr/>
          <p:nvPr/>
        </p:nvSpPr>
        <p:spPr>
          <a:xfrm>
            <a:off x="4681800" y="3218760"/>
            <a:ext cx="411444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💉  Glukagon bulundurun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507" name="CustomShape 19"/>
          <p:cNvSpPr/>
          <p:nvPr/>
        </p:nvSpPr>
        <p:spPr>
          <a:xfrm>
            <a:off x="4572000" y="3794760"/>
            <a:ext cx="4315680" cy="511560"/>
          </a:xfrm>
          <a:prstGeom prst="roundRect">
            <a:avLst>
              <a:gd name="adj" fmla="val 14286"/>
            </a:avLst>
          </a:prstGeom>
          <a:solidFill>
            <a:srgbClr val="EFF6FF"/>
          </a:solidFill>
          <a:ln w="12600">
            <a:solidFill>
              <a:srgbClr val="3B8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8" name="CustomShape 20"/>
          <p:cNvSpPr/>
          <p:nvPr/>
        </p:nvSpPr>
        <p:spPr>
          <a:xfrm>
            <a:off x="4681800" y="3813120"/>
            <a:ext cx="411444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👨‍👩‍👧  Yakınlarınızı bilgilendirin</a:t>
            </a:r>
            <a:endParaRPr lang="tr-TR" sz="1300" b="0" strike="noStrike" spc="-1">
              <a:latin typeface="Arial"/>
            </a:endParaRPr>
          </a:p>
        </p:txBody>
      </p:sp>
      <p:sp>
        <p:nvSpPr>
          <p:cNvPr id="509" name="CustomShape 21"/>
          <p:cNvSpPr/>
          <p:nvPr/>
        </p:nvSpPr>
        <p:spPr>
          <a:xfrm>
            <a:off x="4572000" y="4389120"/>
            <a:ext cx="4315680" cy="511560"/>
          </a:xfrm>
          <a:prstGeom prst="roundRect">
            <a:avLst>
              <a:gd name="adj" fmla="val 14286"/>
            </a:avLst>
          </a:prstGeom>
          <a:solidFill>
            <a:srgbClr val="F0FDF4"/>
          </a:solidFill>
          <a:ln w="126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0" name="CustomShape 22"/>
          <p:cNvSpPr/>
          <p:nvPr/>
        </p:nvSpPr>
        <p:spPr>
          <a:xfrm>
            <a:off x="4681800" y="4407480"/>
            <a:ext cx="4114440" cy="47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 b="0" strike="noStrike" spc="-1">
                <a:solidFill>
                  <a:srgbClr val="1E293B"/>
                </a:solidFill>
                <a:latin typeface="Calibri"/>
                <a:ea typeface="Calibri"/>
              </a:rPr>
              <a:t>🩺  Hekiminize düzenli gidin</a:t>
            </a:r>
            <a:endParaRPr lang="tr-TR" sz="13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1418</Words>
  <Application>Microsoft Office PowerPoint</Application>
  <PresentationFormat>Ekran Gösterisi (16:9)</PresentationFormat>
  <Paragraphs>308</Paragraphs>
  <Slides>24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Hipoglisemi — Kan Şekerini Tanıyın</dc:title>
  <dc:subject>PptxGenJS Presentation</dc:subject>
  <dc:creator>PptxGenJS</dc:creator>
  <dc:description/>
  <cp:lastModifiedBy>Şule</cp:lastModifiedBy>
  <cp:revision>8</cp:revision>
  <dcterms:created xsi:type="dcterms:W3CDTF">2026-05-07T22:05:33Z</dcterms:created>
  <dcterms:modified xsi:type="dcterms:W3CDTF">2026-05-08T20:03:22Z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PptxGenJS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18</vt:i4>
  </property>
  <property fmtid="{D5CDD505-2E9C-101B-9397-08002B2CF9AE}" pid="9" name="PresentationFormat">
    <vt:lpwstr>Ekran Gösterisi (16:9)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19</vt:i4>
  </property>
</Properties>
</file>