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4579" r:id="rId2"/>
    <p:sldId id="4588" r:id="rId3"/>
    <p:sldId id="7876" r:id="rId4"/>
    <p:sldId id="4590" r:id="rId5"/>
    <p:sldId id="4587" r:id="rId6"/>
    <p:sldId id="293" r:id="rId7"/>
    <p:sldId id="299" r:id="rId8"/>
    <p:sldId id="258" r:id="rId9"/>
    <p:sldId id="7908" r:id="rId10"/>
    <p:sldId id="7880" r:id="rId11"/>
    <p:sldId id="7872" r:id="rId12"/>
    <p:sldId id="7881" r:id="rId13"/>
    <p:sldId id="7909" r:id="rId14"/>
    <p:sldId id="7901" r:id="rId15"/>
    <p:sldId id="7902" r:id="rId16"/>
    <p:sldId id="7893" r:id="rId17"/>
    <p:sldId id="7894" r:id="rId18"/>
    <p:sldId id="7895" r:id="rId19"/>
    <p:sldId id="7890" r:id="rId20"/>
    <p:sldId id="259" r:id="rId21"/>
    <p:sldId id="7865" r:id="rId22"/>
    <p:sldId id="7904" r:id="rId23"/>
    <p:sldId id="262" r:id="rId24"/>
    <p:sldId id="7903" r:id="rId25"/>
    <p:sldId id="263" r:id="rId26"/>
    <p:sldId id="264" r:id="rId27"/>
    <p:sldId id="7905" r:id="rId28"/>
    <p:sldId id="261" r:id="rId29"/>
    <p:sldId id="7898" r:id="rId30"/>
    <p:sldId id="7906" r:id="rId31"/>
    <p:sldId id="7900" r:id="rId32"/>
    <p:sldId id="7910" r:id="rId3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8A768DD0-D159-E849-B347-94651EF5C4DB}">
          <p14:sldIdLst>
            <p14:sldId id="4579"/>
            <p14:sldId id="4588"/>
          </p14:sldIdLst>
        </p14:section>
        <p14:section name="Durum tespiti" id="{51B1E3BA-DF10-3A48-BEDA-F71FE24F5F83}">
          <p14:sldIdLst>
            <p14:sldId id="7876"/>
            <p14:sldId id="4590"/>
            <p14:sldId id="4587"/>
            <p14:sldId id="293"/>
            <p14:sldId id="299"/>
            <p14:sldId id="258"/>
          </p14:sldIdLst>
        </p14:section>
        <p14:section name="Hipoglisemi" id="{6BEC6F51-1955-5E4E-A252-9035768DF41E}">
          <p14:sldIdLst>
            <p14:sldId id="7908"/>
            <p14:sldId id="7880"/>
            <p14:sldId id="7872"/>
            <p14:sldId id="7881"/>
            <p14:sldId id="7909"/>
            <p14:sldId id="7901"/>
            <p14:sldId id="7902"/>
            <p14:sldId id="7893"/>
            <p14:sldId id="7894"/>
            <p14:sldId id="7895"/>
          </p14:sldIdLst>
        </p14:section>
        <p14:section name="Mekanizma" id="{8948751A-3D3C-6449-A623-6E067CE2C1A0}">
          <p14:sldIdLst/>
        </p14:section>
        <p14:section name="Duyarsızlık" id="{9A6F614D-3D4A-2843-A94E-792A1826CD58}">
          <p14:sldIdLst>
            <p14:sldId id="7890"/>
            <p14:sldId id="259"/>
          </p14:sldIdLst>
        </p14:section>
        <p14:section name="Tedavi ve yapılacaklar" id="{6DB733D5-438D-4147-8037-14779A1194B6}">
          <p14:sldIdLst>
            <p14:sldId id="7865"/>
            <p14:sldId id="7904"/>
            <p14:sldId id="262"/>
            <p14:sldId id="7903"/>
            <p14:sldId id="263"/>
            <p14:sldId id="264"/>
            <p14:sldId id="7905"/>
            <p14:sldId id="261"/>
            <p14:sldId id="7898"/>
            <p14:sldId id="7906"/>
            <p14:sldId id="7900"/>
            <p14:sldId id="79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90"/>
    <p:restoredTop sz="71224"/>
  </p:normalViewPr>
  <p:slideViewPr>
    <p:cSldViewPr snapToGrid="0">
      <p:cViewPr varScale="1">
        <p:scale>
          <a:sx n="103" d="100"/>
          <a:sy n="103" d="100"/>
        </p:scale>
        <p:origin x="1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D5BED3-B11B-4433-966C-D60E0BA15A53}" type="doc">
      <dgm:prSet loTypeId="urn:microsoft.com/office/officeart/2005/8/layout/default" loCatId="list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117D0BEC-3CC5-4EF0-9DCA-1A07D77441AB}">
      <dgm:prSet/>
      <dgm:spPr/>
      <dgm:t>
        <a:bodyPr/>
        <a:lstStyle/>
        <a:p>
          <a:r>
            <a:rPr lang="en-US" dirty="0"/>
            <a:t>Uzun </a:t>
          </a:r>
          <a:r>
            <a:rPr lang="en-US" dirty="0" err="1"/>
            <a:t>süredir</a:t>
          </a:r>
          <a:r>
            <a:rPr lang="en-US" dirty="0"/>
            <a:t> </a:t>
          </a:r>
          <a:r>
            <a:rPr lang="en-US" dirty="0" err="1"/>
            <a:t>diyabeti</a:t>
          </a:r>
          <a:r>
            <a:rPr lang="en-US" dirty="0"/>
            <a:t> </a:t>
          </a:r>
          <a:r>
            <a:rPr lang="en-US" dirty="0" err="1"/>
            <a:t>olan</a:t>
          </a:r>
          <a:r>
            <a:rPr lang="en-US" dirty="0"/>
            <a:t> </a:t>
          </a:r>
          <a:r>
            <a:rPr lang="en-US" dirty="0" err="1"/>
            <a:t>bireyler</a:t>
          </a:r>
          <a:r>
            <a:rPr lang="en-US" dirty="0"/>
            <a:t>.</a:t>
          </a:r>
        </a:p>
      </dgm:t>
    </dgm:pt>
    <dgm:pt modelId="{28E2734D-B92C-4990-8DFB-A62188DF71BE}" type="parTrans" cxnId="{04ACB9D0-862A-4B40-8CEB-18E41576CE2B}">
      <dgm:prSet/>
      <dgm:spPr/>
      <dgm:t>
        <a:bodyPr/>
        <a:lstStyle/>
        <a:p>
          <a:endParaRPr lang="en-US"/>
        </a:p>
      </dgm:t>
    </dgm:pt>
    <dgm:pt modelId="{5F250051-83A7-4B49-96DD-88FF9F33E836}" type="sibTrans" cxnId="{04ACB9D0-862A-4B40-8CEB-18E41576CE2B}">
      <dgm:prSet/>
      <dgm:spPr/>
      <dgm:t>
        <a:bodyPr/>
        <a:lstStyle/>
        <a:p>
          <a:endParaRPr lang="en-US"/>
        </a:p>
      </dgm:t>
    </dgm:pt>
    <dgm:pt modelId="{40775277-D676-4EC8-B368-69201FE2E438}">
      <dgm:prSet/>
      <dgm:spPr/>
      <dgm:t>
        <a:bodyPr/>
        <a:lstStyle/>
        <a:p>
          <a:r>
            <a:rPr lang="en-US"/>
            <a:t>Sık tekrarlayan hipoglisemi geçirenler.</a:t>
          </a:r>
        </a:p>
      </dgm:t>
    </dgm:pt>
    <dgm:pt modelId="{30F2FD76-357C-49DF-A3E7-D615F2F46385}" type="parTrans" cxnId="{22AB5017-48C5-40BF-909E-124A010B63F0}">
      <dgm:prSet/>
      <dgm:spPr/>
      <dgm:t>
        <a:bodyPr/>
        <a:lstStyle/>
        <a:p>
          <a:endParaRPr lang="en-US"/>
        </a:p>
      </dgm:t>
    </dgm:pt>
    <dgm:pt modelId="{D206F5BC-BF2B-498D-ADA4-82F585BDCAAF}" type="sibTrans" cxnId="{22AB5017-48C5-40BF-909E-124A010B63F0}">
      <dgm:prSet/>
      <dgm:spPr/>
      <dgm:t>
        <a:bodyPr/>
        <a:lstStyle/>
        <a:p>
          <a:endParaRPr lang="en-US"/>
        </a:p>
      </dgm:t>
    </dgm:pt>
    <dgm:pt modelId="{999887FE-EE6F-4244-B655-0B887AD47223}">
      <dgm:prSet/>
      <dgm:spPr/>
      <dgm:t>
        <a:bodyPr/>
        <a:lstStyle/>
        <a:p>
          <a:r>
            <a:rPr lang="en-US"/>
            <a:t>Otonom sinir sistemi etkilenmiş olanlar (nöropati).</a:t>
          </a:r>
        </a:p>
      </dgm:t>
    </dgm:pt>
    <dgm:pt modelId="{90442712-48DB-42DE-9D7D-E779DB40068B}" type="parTrans" cxnId="{552262B1-61E4-41F2-A2BE-9943C3F95259}">
      <dgm:prSet/>
      <dgm:spPr/>
      <dgm:t>
        <a:bodyPr/>
        <a:lstStyle/>
        <a:p>
          <a:endParaRPr lang="en-US"/>
        </a:p>
      </dgm:t>
    </dgm:pt>
    <dgm:pt modelId="{36E38305-9E37-4A9C-AA20-C0435CF273DC}" type="sibTrans" cxnId="{552262B1-61E4-41F2-A2BE-9943C3F95259}">
      <dgm:prSet/>
      <dgm:spPr/>
      <dgm:t>
        <a:bodyPr/>
        <a:lstStyle/>
        <a:p>
          <a:endParaRPr lang="en-US"/>
        </a:p>
      </dgm:t>
    </dgm:pt>
    <dgm:pt modelId="{D2A2F543-AEFD-D747-885C-031D93855F18}" type="pres">
      <dgm:prSet presAssocID="{42D5BED3-B11B-4433-966C-D60E0BA15A53}" presName="diagram" presStyleCnt="0">
        <dgm:presLayoutVars>
          <dgm:dir/>
          <dgm:resizeHandles val="exact"/>
        </dgm:presLayoutVars>
      </dgm:prSet>
      <dgm:spPr/>
    </dgm:pt>
    <dgm:pt modelId="{11AF843D-BE49-864C-B876-F7C202F69387}" type="pres">
      <dgm:prSet presAssocID="{117D0BEC-3CC5-4EF0-9DCA-1A07D77441AB}" presName="node" presStyleLbl="node1" presStyleIdx="0" presStyleCnt="3" custLinFactNeighborX="-35563" custLinFactNeighborY="760">
        <dgm:presLayoutVars>
          <dgm:bulletEnabled val="1"/>
        </dgm:presLayoutVars>
      </dgm:prSet>
      <dgm:spPr/>
    </dgm:pt>
    <dgm:pt modelId="{29AE6431-89AC-8641-BE1E-88CBCA3526D0}" type="pres">
      <dgm:prSet presAssocID="{5F250051-83A7-4B49-96DD-88FF9F33E836}" presName="sibTrans" presStyleCnt="0"/>
      <dgm:spPr/>
    </dgm:pt>
    <dgm:pt modelId="{74CC087F-1711-2244-B498-781205183AA0}" type="pres">
      <dgm:prSet presAssocID="{40775277-D676-4EC8-B368-69201FE2E438}" presName="node" presStyleLbl="node1" presStyleIdx="1" presStyleCnt="3" custLinFactNeighborX="44225" custLinFactNeighborY="1520">
        <dgm:presLayoutVars>
          <dgm:bulletEnabled val="1"/>
        </dgm:presLayoutVars>
      </dgm:prSet>
      <dgm:spPr/>
    </dgm:pt>
    <dgm:pt modelId="{50229AA0-87C3-C04A-9FA7-62589B1D457E}" type="pres">
      <dgm:prSet presAssocID="{D206F5BC-BF2B-498D-ADA4-82F585BDCAAF}" presName="sibTrans" presStyleCnt="0"/>
      <dgm:spPr/>
    </dgm:pt>
    <dgm:pt modelId="{3C67CE3D-8959-614F-8158-A9AE9E11DA3B}" type="pres">
      <dgm:prSet presAssocID="{999887FE-EE6F-4244-B655-0B887AD47223}" presName="node" presStyleLbl="node1" presStyleIdx="2" presStyleCnt="3">
        <dgm:presLayoutVars>
          <dgm:bulletEnabled val="1"/>
        </dgm:presLayoutVars>
      </dgm:prSet>
      <dgm:spPr/>
    </dgm:pt>
  </dgm:ptLst>
  <dgm:cxnLst>
    <dgm:cxn modelId="{22AB5017-48C5-40BF-909E-124A010B63F0}" srcId="{42D5BED3-B11B-4433-966C-D60E0BA15A53}" destId="{40775277-D676-4EC8-B368-69201FE2E438}" srcOrd="1" destOrd="0" parTransId="{30F2FD76-357C-49DF-A3E7-D615F2F46385}" sibTransId="{D206F5BC-BF2B-498D-ADA4-82F585BDCAAF}"/>
    <dgm:cxn modelId="{68FC5B59-9765-1948-AA5B-F6FA212E4CC1}" type="presOf" srcId="{999887FE-EE6F-4244-B655-0B887AD47223}" destId="{3C67CE3D-8959-614F-8158-A9AE9E11DA3B}" srcOrd="0" destOrd="0" presId="urn:microsoft.com/office/officeart/2005/8/layout/default"/>
    <dgm:cxn modelId="{BB187DAC-5376-E846-B0CE-08C29CF5808F}" type="presOf" srcId="{42D5BED3-B11B-4433-966C-D60E0BA15A53}" destId="{D2A2F543-AEFD-D747-885C-031D93855F18}" srcOrd="0" destOrd="0" presId="urn:microsoft.com/office/officeart/2005/8/layout/default"/>
    <dgm:cxn modelId="{552262B1-61E4-41F2-A2BE-9943C3F95259}" srcId="{42D5BED3-B11B-4433-966C-D60E0BA15A53}" destId="{999887FE-EE6F-4244-B655-0B887AD47223}" srcOrd="2" destOrd="0" parTransId="{90442712-48DB-42DE-9D7D-E779DB40068B}" sibTransId="{36E38305-9E37-4A9C-AA20-C0435CF273DC}"/>
    <dgm:cxn modelId="{E28920B5-EB25-F74F-ADEA-CF6F9CCF9ED0}" type="presOf" srcId="{117D0BEC-3CC5-4EF0-9DCA-1A07D77441AB}" destId="{11AF843D-BE49-864C-B876-F7C202F69387}" srcOrd="0" destOrd="0" presId="urn:microsoft.com/office/officeart/2005/8/layout/default"/>
    <dgm:cxn modelId="{04ACB9D0-862A-4B40-8CEB-18E41576CE2B}" srcId="{42D5BED3-B11B-4433-966C-D60E0BA15A53}" destId="{117D0BEC-3CC5-4EF0-9DCA-1A07D77441AB}" srcOrd="0" destOrd="0" parTransId="{28E2734D-B92C-4990-8DFB-A62188DF71BE}" sibTransId="{5F250051-83A7-4B49-96DD-88FF9F33E836}"/>
    <dgm:cxn modelId="{EF21F0FF-3A10-1E46-8483-839CE2E03071}" type="presOf" srcId="{40775277-D676-4EC8-B368-69201FE2E438}" destId="{74CC087F-1711-2244-B498-781205183AA0}" srcOrd="0" destOrd="0" presId="urn:microsoft.com/office/officeart/2005/8/layout/default"/>
    <dgm:cxn modelId="{D08A762D-5D5C-8D4E-9FA6-EE4CC09AECAA}" type="presParOf" srcId="{D2A2F543-AEFD-D747-885C-031D93855F18}" destId="{11AF843D-BE49-864C-B876-F7C202F69387}" srcOrd="0" destOrd="0" presId="urn:microsoft.com/office/officeart/2005/8/layout/default"/>
    <dgm:cxn modelId="{E918C85A-BBFA-154A-AA11-03F9F5ECF68C}" type="presParOf" srcId="{D2A2F543-AEFD-D747-885C-031D93855F18}" destId="{29AE6431-89AC-8641-BE1E-88CBCA3526D0}" srcOrd="1" destOrd="0" presId="urn:microsoft.com/office/officeart/2005/8/layout/default"/>
    <dgm:cxn modelId="{5BEBB0C5-B4CF-DB44-97D3-F055BCCD7020}" type="presParOf" srcId="{D2A2F543-AEFD-D747-885C-031D93855F18}" destId="{74CC087F-1711-2244-B498-781205183AA0}" srcOrd="2" destOrd="0" presId="urn:microsoft.com/office/officeart/2005/8/layout/default"/>
    <dgm:cxn modelId="{83FB13BF-CD57-064D-9482-A81010673F26}" type="presParOf" srcId="{D2A2F543-AEFD-D747-885C-031D93855F18}" destId="{50229AA0-87C3-C04A-9FA7-62589B1D457E}" srcOrd="3" destOrd="0" presId="urn:microsoft.com/office/officeart/2005/8/layout/default"/>
    <dgm:cxn modelId="{4406EBEB-5BE7-7F48-880F-DEA16F43CC01}" type="presParOf" srcId="{D2A2F543-AEFD-D747-885C-031D93855F18}" destId="{3C67CE3D-8959-614F-8158-A9AE9E11DA3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AF843D-BE49-864C-B876-F7C202F69387}">
      <dsp:nvSpPr>
        <dsp:cNvPr id="0" name=""/>
        <dsp:cNvSpPr/>
      </dsp:nvSpPr>
      <dsp:spPr>
        <a:xfrm>
          <a:off x="559333" y="18217"/>
          <a:ext cx="3342605" cy="200556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Uzun </a:t>
          </a:r>
          <a:r>
            <a:rPr lang="en-US" sz="3300" kern="1200" dirty="0" err="1"/>
            <a:t>süredir</a:t>
          </a:r>
          <a:r>
            <a:rPr lang="en-US" sz="3300" kern="1200" dirty="0"/>
            <a:t> </a:t>
          </a:r>
          <a:r>
            <a:rPr lang="en-US" sz="3300" kern="1200" dirty="0" err="1"/>
            <a:t>diyabeti</a:t>
          </a:r>
          <a:r>
            <a:rPr lang="en-US" sz="3300" kern="1200" dirty="0"/>
            <a:t> </a:t>
          </a:r>
          <a:r>
            <a:rPr lang="en-US" sz="3300" kern="1200" dirty="0" err="1"/>
            <a:t>olan</a:t>
          </a:r>
          <a:r>
            <a:rPr lang="en-US" sz="3300" kern="1200" dirty="0"/>
            <a:t> </a:t>
          </a:r>
          <a:r>
            <a:rPr lang="en-US" sz="3300" kern="1200" dirty="0" err="1"/>
            <a:t>bireyler</a:t>
          </a:r>
          <a:r>
            <a:rPr lang="en-US" sz="3300" kern="1200" dirty="0"/>
            <a:t>.</a:t>
          </a:r>
        </a:p>
      </dsp:txBody>
      <dsp:txXfrm>
        <a:off x="559333" y="18217"/>
        <a:ext cx="3342605" cy="2005563"/>
      </dsp:txXfrm>
    </dsp:sp>
    <dsp:sp modelId="{74CC087F-1711-2244-B498-781205183AA0}">
      <dsp:nvSpPr>
        <dsp:cNvPr id="0" name=""/>
        <dsp:cNvSpPr/>
      </dsp:nvSpPr>
      <dsp:spPr>
        <a:xfrm>
          <a:off x="6903197" y="33460"/>
          <a:ext cx="3342605" cy="200556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Sık tekrarlayan hipoglisemi geçirenler.</a:t>
          </a:r>
        </a:p>
      </dsp:txBody>
      <dsp:txXfrm>
        <a:off x="6903197" y="33460"/>
        <a:ext cx="3342605" cy="2005563"/>
      </dsp:txXfrm>
    </dsp:sp>
    <dsp:sp modelId="{3C67CE3D-8959-614F-8158-A9AE9E11DA3B}">
      <dsp:nvSpPr>
        <dsp:cNvPr id="0" name=""/>
        <dsp:cNvSpPr/>
      </dsp:nvSpPr>
      <dsp:spPr>
        <a:xfrm>
          <a:off x="3586497" y="2342799"/>
          <a:ext cx="3342605" cy="200556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Otonom sinir sistemi etkilenmiş olanlar (nöropati).</a:t>
          </a:r>
        </a:p>
      </dsp:txBody>
      <dsp:txXfrm>
        <a:off x="3586497" y="2342799"/>
        <a:ext cx="3342605" cy="2005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20:00:30.0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24575,'10'1'0,"0"1"0,-2 0 0,1 0 0,0-1 0,0 0 0,2-1 0,6 0 0,5 0 0,4 0 0,1 0 0,-1 2 0,0 0 0,-2 1 0,2 0 0,2-2 0,2-1 0,3 0 0,-3 0 0,0 0 0,0 0 0,0 0 0,3 0 0,-1 0 0,-2 0 0,-3 0 0,-1 1 0,0 2 0,4-1 0,5 1 0,1 0 0,1 0 0,0 0 0,-6-1 0,-1-2 0,-1 3 0,2 0 0,3 0 0,-1-1 0,0-1 0,-3 2 0,-1 0 0,1-1 0,-1 2 0,5-2 0,2 1 0,3-1 0,1-2 0,-3 0 0,1 0 0,-1 0 0,0 0 0,2 3 0,1 0 0,3 0 0,0 2 0,-4-2 0,-4 0 0,-2-1 0,-2-2 0,0 0 0,-1 0 0,0 0 0,-1 0 0,0 0 0,0 0 0,-2 0 0,1 0 0,2 0 0,4 0 0,5 0 0,1 0 0,0 0 0,-3 0 0,-4-2 0,-2-1 0,5 0 0,2 1 0,4 2 0,3 0 0,-4-2 0,-3-1 0,-5 0 0,-4 1 0,0 2 0,1 0 0,1-3 0,0 0 0,3 1 0,-1-1 0,1 3 0,-2 0 0,-1 0 0,2 0 0,2 0 0,1 0 0,0-2 0,-2-1 0,-1 0 0,-3 1 0,0 2 0,1 0 0,2 0 0,7 0 0,4 0 0,1 0 0,-4 0 0,-2 0 0,-2 0 0,-2 0 0,1 0 0,-2 0 0,0 0 0,-1 0 0,1 0 0,-1 0 0,0-1 0,1-1 0,2-1 0,0 0 0,1 2 0,0 1 0,-2-2 0,0-1 0,0 0 0,8 0 0,4 2 0,4 1 0,-3 0 0,-7 0 0,-5 0 0,-3 0 0,0 0 0,0 0 0,0 0 0,1 0 0,1 0 0,-1 0 0,-1 0 0,-1 0 0,1 0 0,4 0 0,0 0 0,-1 0 0,-3 0 0,-5 0 0,2 0 0,-1 0 0,-1 3 0,2-1 0,-3 1 0,1 0 0,4 0 0,0 0 0,1 2 0,-2-1 0,-4-1 0,-1-1 0,-3-2 0,-2 2 0,-1 1 0,4 0 0,0-1 0,6-2 0,3 0 0,4 0 0,6 0 0,5 0 0,6 0 0,0 0 0,-4 0 0,-6 0 0,-7 0 0,-3 0 0,-4 0 0,2 0 0,-2 0 0,7 0 0,3 0 0,0 0 0,3 0 0,-6 0 0,2 0 0,-3 0 0,-1 0 0,0 0 0,0 0 0,3 0 0,1 0 0,1 0 0,5 0 0,2 0 0,6 0 0,0 0 0,-2 0 0,-1 3 0,-4 0 0,-6 0 0,-3-1 0,0 0 0,1 1 0,3 0 0,-2 0 0,-4 0 0,-6 0 0,-4 0 0,-6-2 0,-4-1 0,0 0 0,4 0 0,9 0 0,8 0 0,1 0 0,-6 0 0,-7 0 0,-8 0 0,-3 0 0,3 0 0,6 0 0,5 0 0,5 0 0,-1 0 0,-4 0 0,-4 0 0,-6 0 0,-2 0 0,-1 0 0,2-3 0,6-2 0,-1 0 0,-2 1 0,-3 1 0,-7 1 0,-1 0 0,0-1 0,3 1 0,8 2 0,4-3 0,1 0 0,-6-1 0,-4-1 0,-6 0 0,-4-1 0,-2 3 0,-2-1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20:04:32.99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2682 24575,'24'-2'0,"-7"-4"0,8-2 0,-8 0 0,-2 2 0,-2 2 0,-3 2 0,-1-2 0,1 1 0,-1-2 0,1 0 0,1-1 0,2-2 0,2 1 0,-1-2 0,-3 0 0,-2 1 0,-2 1 0,-2 0 0,3 0 0,-1-3 0,5-1 0,2-1 0,-1-1 0,-1 0 0,-2 2 0,-4 2 0,1 0 0,2-3 0,1-1 0,5 0 0,1 0 0,-3 2 0,0 1 0,-2 0 0,2-3 0,-1-2 0,0-1 0,-1 0 0,-2 3 0,-1-1 0,-1 4 0,0-3 0,1 0 0,1-2 0,-1-1 0,-1 3 0,-2 2 0,0 2 0,2-1 0,1-3 0,3-5 0,1-3 0,-1 1 0,-2 2 0,-2 0 0,0 2 0,0 0 0,1 0 0,1 3 0,-3-2 0,1 2 0,-2 0 0,-2 2 0,0 3 0,0 0 0,1-2 0,0-1 0,2-4 0,1-1 0,-1-1 0,-2 2 0,1 0 0,-1 2 0,1-1 0,2-1 0,-2-2 0,-1-3 0,1 1 0,0 3 0,2 3 0,0 0 0,-1-3 0,-1-1 0,0-1 0,0 0 0,-1 0 0,0-1 0,1-2 0,2 0 0,1 0 0,-1 1 0,-1 2 0,-1 0 0,0 0 0,0-2 0,1-1 0,-2 3 0,2 1 0,-1 1 0,2 1 0,-1 0 0,0-2 0,-1-1 0,-1 1 0,1-1 0,0 3 0,0-1 0,0-1 0,2 2 0,-2-1 0,2 1 0,0 0 0,-1 0 0,2 0 0,1 0 0,0-1 0,-2 1 0,-2 1 0,1 2 0,-1 0 0,1 0 0,2-3 0,1-2 0,1 2 0,0-3 0,-1 2 0,1-1 0,-2 2 0,0-1 0,1 0 0,2 0 0,3-2 0,2 0 0,0-3 0,-2 0 0,-2 0 0,-3 1 0,-1 2 0,-1 0 0,1 2 0,2-1 0,-2-1 0,0-1 0,-1-1 0,0 2 0,1 0 0,1 3 0,0-1 0,0-2 0,2 1 0,-2-1 0,1 0 0,1-1 0,-3 1 0,1 0 0,-2 2 0,1 3 0,1 0 0,-2 3 0,0-1 0,-2-1 0,2-1 0,2-1 0,-2 0 0,2 2 0,-2 1 0,-1 2 0,1 0 0,1-1 0,1-1 0,-1 1 0,-1-1 0,-2 2 0,0 2 0,-1 0 0,1 2 0,2-2 0,-1-1 0,1-2 0,0 0 0,-1 1 0,0 0 0,2 1 0,-2-1 0,3-2 0,-3 0 0,1-1 0,2 0 0,-1 1 0,1 2 0,-1 0 0,0 0 0,1 2 0,0-1 0,0 2 0,-1 0 0,0 1 0,3 2 0,3-2 0,4-2 0,1-1 0,-4 1 0,-6 3 0,-4 2 0,-4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20:07:58.18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24575,'35'14'0,"-8"-1"0,-20-10 0,0 3 0,2 1 0,3-1 0,3 1 0,-1-2 0,-1 0 0,-1-2 0,-3 0 0,0 0 0,-3 3 0,0 1 0,3 2 0,4 1 0,4 2 0,1 2 0,1-1 0,-3 1 0,-3-4 0,-4 0 0,-2-1 0,1 0 0,1 2 0,3 3 0,2 1 0,0 3 0,0-1 0,0 1 0,-2 0 0,0-1 0,2 1 0,-2-3 0,0 1 0,-1-2 0,-2-1 0,0 4 0,1-3 0,-1 2 0,1-2 0,0 0 0,1 1 0,-1-1 0,-1 1 0,0-2 0,0 1 0,0 0 0,0 2 0,0 1 0,0 0 0,1-1 0,1 0 0,-1 1 0,0 0 0,0 2 0,-2-1 0,3 1 0,-1 2 0,-1 1 0,1 0 0,-1-1 0,2-3 0,2 4 0,1 0 0,0 2 0,0 3 0,0 0 0,-2 3 0,0-2 0,-2-1 0,0-1 0,-1 1 0,1 0 0,-1-1 0,0-2 0,-1-3 0,-2 1 0,1-1 0,-2 1 0,0 0 0,0-1 0,-1-2 0,1 0 0,-1 3 0,1 0 0,-2-1 0,1 0 0,-1-1 0,-1 1 0,1 1 0,0 0 0,3-3 0,3 2 0,2 1 0,3 0 0,-2 1 0,-3-1 0,-2 0 0,-3-1 0,-1-2 0,2 0 0,-3-1 0,0 1 0,2 0 0,0 0 0,0-1 0,3 1 0,-1 0 0,0-1 0,-1 1 0,-1 0 0,-2-1 0,1 1 0,-1-3 0,-2-1 0,3-2 0,4-1 0,3 2 0,2 1 0,-2 0 0,-3-1 0,-1 0 0,0 0 0,-1 0 0,1 2 0,0-2 0,-1 1 0,2-1 0,-2-2 0,0 1 0,-1-2 0,0-2 0,1-2 0,-1-2 0,2 1 0,0 4 0,1 3 0,4 4 0,1 2 0,2-2 0,0 1 0,0 0 0,2-1 0,1 1 0,1-1 0,-1 0 0,-2-1 0,-1-2 0,-1-2 0,-1-2 0,-2-2 0,-1 0 0,2-1 0,1 2 0,0 0 0,0-1 0,0-1 0,2-1 0,0 1 0,-1 2 0,0 0 0,-1 1 0,-1-2 0,-2-1 0,0 0 0,1-1 0,0 1 0,-2-2 0,-2 1 0,-1 0 0,1-1 0,1 1 0,1 0 0,1-1 0,1 1 0,0-2 0,-1 1 0,-1 1 0,-1-1 0,1 2 0,1-3 0,0 0 0,3 2 0,-1-2 0,3 2 0,4-1 0,3-1 0,4 0 0,-2-1 0,-4 0 0,-5 0 0,-5-1 0,1 1 0,2-1 0,4-2 0,2 2 0,1 0 0,-3 1 0,3-1 0,0-2 0,2 0 0,2 0 0,-1 0 0,0 0 0,-2 2 0,-1 0 0,-1 1 0,1-1 0,0-2 0,-1 0 0,1 0 0,0 0 0,-1 0 0,-1 0 0,-1 0 0,0 0 0,1 0 0,1 0 0,1 0 0,-3 0 0,-2 0 0,-1 0 0,0 0 0,1 0 0,2 0 0,0 0 0,8 0 0,7 0 0,5 0 0,6 0 0,-5 0 0,-4 0 0,-1 0 0,1 0 0,-1 0 0,0 0 0,-7 2 0,-3 0 0,-1 1 0,-2-1 0,0-2 0,-1 0 0,1 0 0,0 0 0,-1 0 0,-1 0 0,-1 0 0,0 0 0,2 2 0,3 1 0,1-1 0,2 0 0,-1-1 0,-1 2 0,3-1 0,2 2 0,6-1 0,2 0 0,-4-1 0,-4 0 0,-6 1 0,-2-1 0,0 0 0,0-2 0,0 0 0,-1 0 0,2 0 0,3 0 0,3 0 0,1 0 0,2 2 0,-2 1 0,-1 0 0,-2-1 0,0 0 0,0 1 0,2 0 0,0 1 0,-1-1 0,-4 0 0,0-1 0,-5-2 0,0 0 0,0 0 0,1 0 0,2 0 0,-2 0 0,1 0 0,3 0 0,6 0 0,4-2 0,-1-1 0,-3 1 0,-5 0 0,-3 1 0,-3 1 0,0 0 0,1 0 0,1 0 0,5 0 0,1 0 0,4 0 0,1 0 0,-3 0 0,-2 0 0,-3 0 0,-2-2 0,2 0 0,1-1 0,0-1 0,-1 1 0,-3-3 0,1 0 0,0 0 0,0 0 0,-1 0 0,1-1 0,-1 1 0,-2 2 0,-2 2 0,-3-1 0,-6 2 0,-1-1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20:09:37.51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2754 24575,'47'-39'0,"-1"-1"0,-8 10 0,10-16 0,-4 1 0,-28 23 0,-2 1 0,-1-1 0,0 1 0,0-1 0,-1 2 0,-2 3 0,0 3 0,-1 0 0,1-2 0,-1-3 0,3-3 0,0 0 0,0 1 0,-1 5 0,-5-1 0,0 0 0,-1-2 0,1-3 0,0 0 0,0 2 0,-2 1 0,0 0 0,1-2 0,0-1 0,2-2 0,-1-1 0,2 3 0,3 1 0,-1 2 0,2 0 0,-3-2 0,-4-4 0,3-4 0,-2 0 0,1-1 0,1 1 0,0 0 0,2 0 0,0 2 0,-1 0 0,0 0 0,1 2 0,-1-2 0,-2 2 0,1 1 0,-1-1 0,0 0 0,2-2 0,-1 2 0,-1-3 0,-1 1 0,2 0 0,0-2 0,-1 3 0,0 0 0,-1 1 0,0 1 0,0-1 0,1 0 0,1-1 0,0 1 0,-1-2 0,-1 2 0,2 0 0,-1-3 0,1 0 0,0-3 0,2 1 0,0-1 0,2 0 0,0-2 0,3-1 0,3-2 0,-1-1 0,1-2 0,0 0 0,0 2 0,-1 4 0,0 3 0,1 0 0,-1 2 0,3 1 0,2 3 0,2 1 0,1 2 0,-1 0 0,-3 0 0,-3 1 0,-2 1 0,1 2 0,0-1 0,2-1 0,0 2 0,-2 2 0,-1 4 0,0 1 0,1-1 0,-1 0 0,0-2 0,-1 0 0,0 2 0,-1 1 0,-1-1 0,0 3 0,1-2 0,2 1 0,1-1 0,-1 1 0,1 0 0,-1 2 0,1 0 0,1 0 0,1 2 0,0-2 0,3 0 0,-1 2 0,-2-1 0,-1 2 0,-4 2 0,0-2 0,-4 1 0,-5 0 0,-6 1 0,-6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20:10:10.39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24575,'58'10'0,"-23"-2"0,25 5 0,-35-4 0,-7-4 0,-1 1 0,-1 0 0,1 1 0,-1 0 0,0-1 0,0 2 0,0 0 0,1 1 0,2 1 0,-1-1 0,-3 1 0,-2-1 0,1-1 0,1 2 0,3 1 0,0 3 0,1 0 0,-1 0 0,-1 3 0,-1-1 0,0 0 0,-1 0 0,1 3 0,-2 1 0,2 1 0,-2 0 0,-2-2 0,0 1 0,-2-2 0,2 1 0,0-1 0,-1-2 0,1 3 0,-3 0 0,0-1 0,0 3 0,-1-2 0,-1 1 0,0 1 0,0-2 0,1 1 0,0 2 0,-1 2 0,-2 3 0,0-2 0,0 2 0,1 0 0,1-2 0,-3 2 0,-1-2 0,-1-1 0,0-1 0,0 1 0,1 1 0,2 0 0,-2 1 0,-1-2 0,2-1 0,-2 1 0,1-2 0,1 0 0,-2 0 0,1 0 0,1-1 0,0 4 0,2-1 0,1 1 0,-1 2 0,0 0 0,2 1 0,-1-2 0,-1 0 0,2-2 0,-2 2 0,1 0 0,0 2 0,1 0 0,-1-2 0,-1-1 0,-1-3 0,1 0 0,0-1 0,2 2 0,-1 1 0,1 0 0,-2-2 0,0-2 0,1 0 0,0 1 0,0 3 0,0 0 0,3-1 0,1 0 0,1 0 0,0-1 0,-2 2 0,0-2 0,0 2 0,2 3 0,0-2 0,1 1 0,0-2 0,-1 1 0,2-1 0,0-2 0,-1-1 0,-1-5 0,-1 0 0,-2-1 0,1-1 0,-1 2 0,1 1 0,-1 1 0,0-1 0,-2-3 0,0-1 0,3 0 0,0 2 0,1 0 0,-2-1 0,1-1 0,2 0 0,5 2 0,7 2 0,1 1 0,-1-1 0,-3-1 0,-2-1 0,0 1 0,-3-4 0,0 0 0,0 1 0,1 0 0,2 3 0,3-2 0,-2-1 0,-1 0 0,-2-2 0,1-1 0,4 1 0,2 0 0,0-1 0,-3-1 0,-2-1 0,0 0 0,2-1 0,1 0 0,4 0 0,1-1 0,5 1 0,2 0 0,-2 1 0,6 0 0,7 0 0,6 0 0,6 0 0,-4 0 0,2-1 0,-3 0 0,-2-1 0,-2-3 0,-5 2 0,-1-2 0,0 2 0,0 0 0,-3-3 0,-3 3 0,0-3 0,-2 2 0,2 0 0,0-2 0,0 1 0,-1-2 0,-3 1 0,1 0 0,2 3 0,2 0 0,5-2 0,2 2 0,-1-2 0,-1 0 0,-4 1 0,-9-1 0,-5-1 0,-3 0 0,-1 0 0,1 0 0,1 1 0,0-1 0,-3-2 0,0 0 0,-2 0 0,-1 0 0,0 0 0,0 0 0,3 0 0,0 0 0,-1 0 0,1 0 0,-2 0 0,-1 0 0,0 0 0,0-2 0,5 0 0,0-1 0,-4 0 0,-3 0 0,-3 1 0,2-3 0,10 2 0,7 0 0,9-2 0,7 0 0,-5-1 0,-6 1 0,-9 1 0,-6 1 0,-1-1 0,0 0 0,2-1 0,3-2 0,4 1 0,-1 1 0,-5 3 0,-6 2 0,-7-2 0,-5 1 0,-2-1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20:11:13.29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3047 24575,'48'-5'0,"-21"4"0,23-5 0,-32 1 0,-6-1 0,-2 0 0,-1 0 0,4 0 0,2-2 0,1-2 0,-3 1 0,-5 2 0,-1 1 0,-2 1 0,4 0 0,1-4 0,1-1 0,1-1 0,-3 1 0,-1 2 0,0 0 0,0-2 0,4-3 0,1-4 0,-2 3 0,-2 1 0,-2 3 0,-2 1 0,1-4 0,4-2 0,-1-1 0,0-1 0,-1 1 0,-2-1 0,0-4 0,2-2 0,0-2 0,1 3 0,-1 3 0,-3 2 0,1 0 0,1-2 0,-1 1 0,1-4 0,0 0 0,0-2 0,-1-1 0,1 0 0,0-2 0,-1-1 0,2-3 0,0 2 0,0-1 0,1 3 0,-1 1 0,0-1 0,1 0 0,0-2 0,1 0 0,0-1 0,0-3 0,-1 3 0,1-4 0,0 2 0,4 0 0,2-1 0,2 3 0,0-3 0,-6 0 0,-3 2 0,-5 0 0,-2 2 0,4 1 0,4 2 0,2 2 0,-1-1 0,-2-2 0,-1 0 0,-2-1 0,1-2 0,1 0 0,0 0 0,0-3 0,0 2 0,1 1 0,1-1 0,-1 2 0,-1 0 0,1-1 0,-1 2 0,2 1 0,-1 0 0,0 2 0,1-2 0,0 0 0,-1 2 0,1 0 0,-2 4 0,1-1 0,0-1 0,0-1 0,0-1 0,0 0 0,2 3 0,-1 1 0,1 0 0,1-3 0,-1-1 0,2-2 0,-1 3 0,0 1 0,-1 2 0,-2 2 0,1 1 0,0 1 0,0 1 0,-1 2 0,-1-1 0,1 0 0,1 1 0,2-3 0,-1 3 0,-2-2 0,1 0 0,-1 0 0,3-3 0,-1 2 0,1 1 0,0 2 0,-2 1 0,-2 2 0,0 1 0,-1 0 0,-1 0 0,3-1 0,0-1 0,0 0 0,3 2 0,1 0 0,2 1 0,1-1 0,-2 0 0,1 0 0,0 1 0,0-2 0,-1-1 0,0-2 0,-2 2 0,0 0 0,-1 0 0,0 2 0,-1-2 0,2 2 0,-1 0 0,0 0 0,2 1 0,-1 0 0,2 1 0,2 1 0,-2 0 0,1 0 0,-2-2 0,2 1 0,3 2 0,3 1 0,1 1 0,1 0 0,1 1 0,3-1 0,0 1 0,3 1 0,1-1 0,0 3 0,-1 0 0,-6 0 0,-2 0 0,-6 0 0,0 0 0,-2 0 0,-4 0 0,-4 0 0,-4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5-28T20:11:48.42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24575,'51'14'0,"-31"-8"0,28 12 0,-41-13 0,1-1 0,-1-1 0,0 0 0,3 3 0,-2 0 0,1 1 0,-1 0 0,1 0 0,1-2 0,-1 1 0,1 0 0,0 1 0,0 2 0,0 0 0,1 2 0,-1-2 0,-1 2 0,3-2 0,-2 0 0,1 1 0,0 1 0,-1 1 0,0-1 0,-1 0 0,1 0 0,-1 1 0,3 3 0,1 1 0,2 1 0,-1 1 0,-2-2 0,0 1 0,0-1 0,0 1 0,1 2 0,0 1 0,1 2 0,2 2 0,0 0 0,-2-1 0,-2-2 0,-2-2 0,-1 0 0,0-1 0,0 1 0,0 2 0,1 1 0,-2 0 0,-1 2 0,0 1 0,0 2 0,-1 1 0,1 2 0,-1-1 0,2-2 0,-1 0 0,0 0 0,0-2 0,-2 2 0,2 0 0,-2 1 0,0 3 0,1-1 0,-1-1 0,0-2 0,-1-3 0,0 0 0,1 0 0,-2 3 0,2 2 0,-1 0 0,-1 1 0,-1 0 0,0 2 0,1 2 0,0 1 0,-1 0 0,0-1 0,1-1 0,0-3 0,-1-3 0,-2-2 0,0-1 0,0-1 0,0 1 0,0 0 0,0-2 0,0 0 0,2 0 0,1-2 0,-1 2 0,0-1 0,-2 0 0,1 1 0,1-1 0,0-2 0,1 0 0,-1-1 0,0 4 0,1-1 0,2 1 0,-2-1 0,-1-2 0,2 0 0,-2-1 0,1-2 0,1 0 0,-2 0 0,1 2 0,1 1 0,-1-1 0,2 1 0,1 0 0,-1-1 0,0 1 0,0 0 0,-1-1 0,0 1 0,1 0 0,0 0 0,0-1 0,2 1 0,0 0 0,2-1 0,-2 1 0,2-2 0,0-1 0,0 0 0,3 2 0,-1 1 0,-1 0 0,3 0 0,-1 1 0,2 1 0,5 1 0,3 0 0,3-2 0,0 0 0,-3-3 0,-3-1 0,-2-2 0,-1 0 0,-3 1 0,0-3 0,3 0 0,4-1 0,3 0 0,3 2 0,-2 0 0,-1-1 0,-2-2 0,-2-1 0,-1 0 0,1 0 0,0 2 0,5 1 0,4 3 0,5-1 0,2 0 0,-1-1 0,-3-1 0,1-2 0,0 0 0,-1-3 0,1 0 0,-2 1 0,0 0 0,-2 1 0,-1 0 0,-2-1 0,-3-2 0,1-1 0,0 0 0,1 0 0,4-1 0,-1 1 0,2 0 0,2 1 0,2-1 0,7 1 0,4 2 0,4-2 0,0 1 0,0-2 0,0 0 0,-3 0 0,2-2 0,-1-1 0,-1 1 0,0-1 0,-1 1 0,1-1 0,-2-2 0,-2 0 0,-4 0 0,-1 0 0,7 0 0,6 0 0,5 0 0,3 0 0,2 0 0,0 0 0,0 0 0,-4 0 0,-4 0 0,-3 0 0,0 0 0,0 0 0,-2-1 0,2-2 0,0 0 0,5-3 0,6 0 0,9-3 0,4-2 0,-4 0 0,-12 0 0,-14 3 0,-12 3 0,-14 2 0,-5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E9F7E-15B3-8443-8F7E-DFB6823014F6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81C1E-CFED-894C-92FB-C7EC2A282EE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8549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81C1E-CFED-894C-92FB-C7EC2A282EEC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272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81C1E-CFED-894C-92FB-C7EC2A282EEC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6154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IDF verilerine göre Türkiye, </a:t>
            </a:r>
            <a:r>
              <a:rPr lang="tr-TR" dirty="0" err="1"/>
              <a:t>Avrupdadaki</a:t>
            </a:r>
            <a:r>
              <a:rPr lang="tr-TR" dirty="0"/>
              <a:t> en yüksek diyabet oranına sahip ülke konumunda. Ve eğer önlem alınamaz ise bu fark daha da açılarak gidecek.  (2045 projeksiyonu %13)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65293-1910-3A4F-BEA4-639D5B749EE9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3547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55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7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81C1E-CFED-894C-92FB-C7EC2A282EEC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733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3E4CEC-D668-A154-B34E-328F126D6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6A94D5F-1BE6-9B61-57DE-87183D9C1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EEF16D1-F956-4104-04F8-B91852D1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A83-C9C3-9B4E-B4EE-0A0CC9A9F410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BAECD78-9C98-447E-0FB1-9B5956248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1264C4D-50BE-E353-64F5-D8D9BD8B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36C1-BF42-CD4C-B912-8C4800A344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2356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092D27-C238-944D-B153-B24CC644D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8583742-5328-26D4-0387-146E68139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D39F571-965D-7871-C553-AE8FF7A62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A83-C9C3-9B4E-B4EE-0A0CC9A9F410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A110E7B-E89D-DBF7-3E9B-108CEBFC3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915D079-34BB-D40B-AFFF-D9F7631D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36C1-BF42-CD4C-B912-8C4800A344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517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6E0C94E2-B36C-F965-5984-E35EA1EB8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E47AD98-D975-223E-284F-5C5B3735E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406B1BD-07CF-DD32-9BD1-71E4273BF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A83-C9C3-9B4E-B4EE-0A0CC9A9F410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2E47C47-1E7B-9D3D-9FE8-1374FDE4D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9C85500-4D65-2EC5-B9D8-F31F9AA66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36C1-BF42-CD4C-B912-8C4800A344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2543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8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09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86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75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21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3950E4-2D8A-03B6-0356-F75F92BC3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F946F9A-7A01-0FFC-78F5-0DE96EB2F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0637C96-E1C6-6998-F660-95834E88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A83-C9C3-9B4E-B4EE-0A0CC9A9F410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D341CC0-EA01-C25A-FDBA-545660E37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C6E5272-D583-B1E9-BCEB-0228DB8B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36C1-BF42-CD4C-B912-8C4800A344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9943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5D6DC8E-9F1A-3D8C-1D1E-162EBC3A5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671B390-EC4B-EE8C-6259-B85F515BE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C243087-044A-40E9-9502-FFE3BF5F4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A83-C9C3-9B4E-B4EE-0A0CC9A9F410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6DB420F-9E89-D0C0-A672-82BE9012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20E1ACC-1233-AFFB-1106-CDF4E06B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36C1-BF42-CD4C-B912-8C4800A344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946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A95209-B582-3FF8-339D-213D43601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565A304-5BE2-CA32-56E2-41F35E57A9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FFBD31E-3B6A-BFAA-2892-E47BAC7AB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99AF8E7-E503-B4EB-125F-39BA5CF55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A83-C9C3-9B4E-B4EE-0A0CC9A9F410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64AA0A2-24EB-065F-3BF9-2FEFD2E2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E542516-2376-F4B9-FED2-C3191503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36C1-BF42-CD4C-B912-8C4800A344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7917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EDC0F35-ADCD-865E-6973-2E7A9F5AC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EEBB5D-C163-EDB7-4A85-43A160F23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49A898E-3639-3AD1-1896-5679510B0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51F6400E-2F55-20F6-15CB-9012556F3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07A8B1B0-0798-69FB-33ED-E2549473FA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A6F8AF03-AFF1-AC2A-0308-8B6A1558E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A83-C9C3-9B4E-B4EE-0A0CC9A9F410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EEDB50A-4567-2922-F41A-9FCC443A7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14E9B13-35E2-1299-E732-8CD79394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36C1-BF42-CD4C-B912-8C4800A344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1002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98053E-03BD-5F22-FC1F-20F1A4332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C875354F-0CCC-155A-EFE3-1EDF89644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A83-C9C3-9B4E-B4EE-0A0CC9A9F410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8E98DA4D-8C14-DA7E-847C-B4629E369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D99F47F-ADC1-1D77-C944-CFD272D83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36C1-BF42-CD4C-B912-8C4800A344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2180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F7ADD35-E692-90D1-474F-D8D1FAC20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A83-C9C3-9B4E-B4EE-0A0CC9A9F410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F9F9736E-B9D0-8763-9DEF-69E4D1E62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00256469-0BCA-3AB2-34E5-F58794E6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36C1-BF42-CD4C-B912-8C4800A344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685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F2178A-D631-E182-176E-9310A6B02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F71D351-2F6B-6112-8AC0-D387781F7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D26CCF3-C432-25E1-819E-BF4C22C3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0A3B8E9-9BFE-4AC6-AD9F-D27E5A5DC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A83-C9C3-9B4E-B4EE-0A0CC9A9F410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7C87092-3AD0-67B2-6EA3-BFA6E165C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6FA8A48-37F2-3656-72E2-2FD7185BF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36C1-BF42-CD4C-B912-8C4800A344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237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E3C683-1AF5-56AE-EC84-B5CC05A6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33D8693D-11B1-E515-8EBD-60304363A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65FB555-9449-C6AC-C27C-79FC6B3B3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D8AE3A7-FF62-899F-7F1F-70AA99195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A83-C9C3-9B4E-B4EE-0A0CC9A9F410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D7C68D8-8F96-45E0-0887-AF3AE263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9BF9B6-6A9D-8BD1-DC8D-E3F0A72E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36C1-BF42-CD4C-B912-8C4800A344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6146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67E503E-55C3-98AF-6903-7C1CE8955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2288ED5-9B51-2C37-C335-74D2F2717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9606424-2F0E-E69B-97A3-415354BD46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BEA83-C9C3-9B4E-B4EE-0A0CC9A9F410}" type="datetimeFigureOut">
              <a:rPr lang="tr-TR" smtClean="0"/>
              <a:t>30.05.2025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7139323-065F-ED94-9505-223BB12FEB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DF9D9A7-38CE-DF34-2887-9631A72FD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B36C1-BF42-CD4C-B912-8C4800A344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211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7" r:id="rId13"/>
    <p:sldLayoutId id="2147483669" r:id="rId14"/>
    <p:sldLayoutId id="2147483670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customXml" Target="../ink/ink6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40.png"/><Relationship Id="rId14" Type="http://schemas.openxmlformats.org/officeDocument/2006/relationships/customXml" Target="../ink/ink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9" name="Rectangle 1229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01" name="Rectangle 1230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03" name="Freeform: Shape 1230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305" name="Rectangle 1230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Güven Hastanesi">
            <a:extLst>
              <a:ext uri="{FF2B5EF4-FFF2-40B4-BE49-F238E27FC236}">
                <a16:creationId xmlns:a16="http://schemas.microsoft.com/office/drawing/2014/main" id="{C3210884-00AD-5D16-B4EA-5B54BFF06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r="17891"/>
          <a:stretch/>
        </p:blipFill>
        <p:spPr bwMode="auto">
          <a:xfrm>
            <a:off x="10585980" y="4356016"/>
            <a:ext cx="1514006" cy="22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17E2E487-671E-DAE6-1F95-9695B45788AC}"/>
              </a:ext>
            </a:extLst>
          </p:cNvPr>
          <p:cNvSpPr txBox="1"/>
          <p:nvPr/>
        </p:nvSpPr>
        <p:spPr>
          <a:xfrm>
            <a:off x="4262418" y="4842332"/>
            <a:ext cx="6590460" cy="1529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Doç.Dr. İbrahim </a:t>
            </a:r>
            <a:r>
              <a:rPr lang="en-US" sz="2400" b="1" dirty="0" err="1"/>
              <a:t>Demirci</a:t>
            </a:r>
            <a:endParaRPr lang="en-US" sz="2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Güven</a:t>
            </a:r>
            <a:r>
              <a:rPr lang="en-US" sz="2400" dirty="0"/>
              <a:t> </a:t>
            </a:r>
            <a:r>
              <a:rPr lang="en-US" sz="2400" dirty="0" err="1"/>
              <a:t>Hastanesi</a:t>
            </a:r>
            <a:r>
              <a:rPr lang="en-US" sz="24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Endokrinoloji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Metabolizma</a:t>
            </a:r>
            <a:r>
              <a:rPr lang="en-US" sz="2400" dirty="0"/>
              <a:t> </a:t>
            </a:r>
            <a:r>
              <a:rPr lang="en-US" sz="2400" dirty="0" err="1"/>
              <a:t>Hastalıkları</a:t>
            </a:r>
            <a:r>
              <a:rPr lang="en-US" sz="2400" dirty="0"/>
              <a:t> </a:t>
            </a:r>
          </a:p>
        </p:txBody>
      </p: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0E143B3B-B1EE-1C0E-35ED-B3F2BD583EF8}"/>
              </a:ext>
            </a:extLst>
          </p:cNvPr>
          <p:cNvCxnSpPr>
            <a:cxnSpLocks/>
          </p:cNvCxnSpPr>
          <p:nvPr/>
        </p:nvCxnSpPr>
        <p:spPr>
          <a:xfrm>
            <a:off x="4658152" y="2188147"/>
            <a:ext cx="7181002" cy="0"/>
          </a:xfrm>
          <a:prstGeom prst="line">
            <a:avLst/>
          </a:prstGeom>
          <a:ln w="603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Başlık 4">
            <a:extLst>
              <a:ext uri="{FF2B5EF4-FFF2-40B4-BE49-F238E27FC236}">
                <a16:creationId xmlns:a16="http://schemas.microsoft.com/office/drawing/2014/main" id="{95FE4334-96CE-D0AD-CA76-9C78C733C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287" y="461471"/>
            <a:ext cx="7376867" cy="1470700"/>
          </a:xfr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dirty="0">
                <a:latin typeface="+mj-lt"/>
                <a:ea typeface="+mj-ea"/>
                <a:cs typeface="+mj-cs"/>
              </a:rPr>
              <a:t>HİPOGLİSEMİ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8686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ep-by-Step Guide to a Healthy Plate | by bahar ghaderi | Medium">
            <a:extLst>
              <a:ext uri="{FF2B5EF4-FFF2-40B4-BE49-F238E27FC236}">
                <a16:creationId xmlns:a16="http://schemas.microsoft.com/office/drawing/2014/main" id="{4F623564-7549-10F1-72E1-75796B65FB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r="22251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A3A2CCC-9883-D490-A879-C9F8A16D3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8" y="2530441"/>
            <a:ext cx="2881184" cy="5468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3600" dirty="0"/>
              <a:t>Karbonhidrat</a:t>
            </a:r>
          </a:p>
        </p:txBody>
      </p:sp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C0909EB6-2701-BA97-5F2E-3F5316DA3B03}"/>
              </a:ext>
            </a:extLst>
          </p:cNvPr>
          <p:cNvSpPr txBox="1">
            <a:spLocks/>
          </p:cNvSpPr>
          <p:nvPr/>
        </p:nvSpPr>
        <p:spPr>
          <a:xfrm>
            <a:off x="890338" y="3290769"/>
            <a:ext cx="2881184" cy="546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3600" dirty="0"/>
              <a:t>Proteinler</a:t>
            </a: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40D47506-A1B6-97F6-1630-91509DA28742}"/>
              </a:ext>
            </a:extLst>
          </p:cNvPr>
          <p:cNvSpPr txBox="1">
            <a:spLocks/>
          </p:cNvSpPr>
          <p:nvPr/>
        </p:nvSpPr>
        <p:spPr>
          <a:xfrm>
            <a:off x="890338" y="4049316"/>
            <a:ext cx="2881184" cy="546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3600" dirty="0"/>
              <a:t>Yağlar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id="{E4D713C2-C13D-C1A1-81B5-B69CE1140228}"/>
              </a:ext>
            </a:extLst>
          </p:cNvPr>
          <p:cNvSpPr txBox="1">
            <a:spLocks/>
          </p:cNvSpPr>
          <p:nvPr/>
        </p:nvSpPr>
        <p:spPr>
          <a:xfrm>
            <a:off x="3702513" y="2632554"/>
            <a:ext cx="1542535" cy="546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dirty="0">
                <a:solidFill>
                  <a:schemeClr val="accent1"/>
                </a:solidFill>
              </a:rPr>
              <a:t>% 45 - 65</a:t>
            </a:r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id="{10F346AA-114E-5566-CE1B-343DE90BFE88}"/>
              </a:ext>
            </a:extLst>
          </p:cNvPr>
          <p:cNvSpPr txBox="1">
            <a:spLocks/>
          </p:cNvSpPr>
          <p:nvPr/>
        </p:nvSpPr>
        <p:spPr>
          <a:xfrm>
            <a:off x="3702513" y="3391101"/>
            <a:ext cx="1542535" cy="546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dirty="0">
                <a:solidFill>
                  <a:schemeClr val="accent1"/>
                </a:solidFill>
              </a:rPr>
              <a:t>% 20 - 35</a:t>
            </a:r>
          </a:p>
        </p:txBody>
      </p:sp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id="{4A419670-5581-1A68-1354-408986AA26FF}"/>
              </a:ext>
            </a:extLst>
          </p:cNvPr>
          <p:cNvSpPr txBox="1">
            <a:spLocks/>
          </p:cNvSpPr>
          <p:nvPr/>
        </p:nvSpPr>
        <p:spPr>
          <a:xfrm>
            <a:off x="3702512" y="4049316"/>
            <a:ext cx="1542535" cy="546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dirty="0">
                <a:solidFill>
                  <a:schemeClr val="accent1"/>
                </a:solidFill>
              </a:rPr>
              <a:t>% 10 - 35</a:t>
            </a:r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id="{7EC41FB7-9ADE-1EA1-CE73-F9B964821AE6}"/>
              </a:ext>
            </a:extLst>
          </p:cNvPr>
          <p:cNvSpPr txBox="1">
            <a:spLocks/>
          </p:cNvSpPr>
          <p:nvPr/>
        </p:nvSpPr>
        <p:spPr>
          <a:xfrm>
            <a:off x="282146" y="270475"/>
            <a:ext cx="6545374" cy="180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Vücudumuzun temel yakıtı </a:t>
            </a:r>
            <a:r>
              <a:rPr lang="tr-TR" b="1" dirty="0">
                <a:solidFill>
                  <a:srgbClr val="FF0000"/>
                </a:solidFill>
              </a:rPr>
              <a:t>GLUKOZ</a:t>
            </a:r>
          </a:p>
        </p:txBody>
      </p:sp>
    </p:spTree>
    <p:extLst>
      <p:ext uri="{BB962C8B-B14F-4D97-AF65-F5344CB8AC3E}">
        <p14:creationId xmlns:p14="http://schemas.microsoft.com/office/powerpoint/2010/main" val="401299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FA382F-A197-752B-9675-B812A4A2D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1174" y="320155"/>
            <a:ext cx="5852410" cy="789117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tr-TR" sz="4800" b="1" dirty="0">
                <a:solidFill>
                  <a:schemeClr val="bg1"/>
                </a:solidFill>
              </a:rPr>
              <a:t>Pankreas</a:t>
            </a:r>
          </a:p>
        </p:txBody>
      </p:sp>
      <p:pic>
        <p:nvPicPr>
          <p:cNvPr id="15362" name="Picture 2" descr="Bionic pancreas” could help people with type 1 diabetes control blood sugar  - Harvard Health">
            <a:extLst>
              <a:ext uri="{FF2B5EF4-FFF2-40B4-BE49-F238E27FC236}">
                <a16:creationId xmlns:a16="http://schemas.microsoft.com/office/drawing/2014/main" id="{10289FCF-E697-629F-FD04-FA4C1778D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18D69BAB-3E85-996E-E9FF-2286346763A4}"/>
              </a:ext>
            </a:extLst>
          </p:cNvPr>
          <p:cNvSpPr txBox="1"/>
          <p:nvPr/>
        </p:nvSpPr>
        <p:spPr>
          <a:xfrm>
            <a:off x="5831174" y="3136612"/>
            <a:ext cx="130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err="1"/>
              <a:t>Glukoz</a:t>
            </a:r>
            <a:endParaRPr lang="tr-TR" sz="3200" dirty="0"/>
          </a:p>
        </p:txBody>
      </p:sp>
      <p:cxnSp>
        <p:nvCxnSpPr>
          <p:cNvPr id="6" name="Düz Ok Bağlayıcısı 5">
            <a:extLst>
              <a:ext uri="{FF2B5EF4-FFF2-40B4-BE49-F238E27FC236}">
                <a16:creationId xmlns:a16="http://schemas.microsoft.com/office/drawing/2014/main" id="{085321E9-B093-CCED-919F-624A73515A02}"/>
              </a:ext>
            </a:extLst>
          </p:cNvPr>
          <p:cNvCxnSpPr>
            <a:cxnSpLocks/>
          </p:cNvCxnSpPr>
          <p:nvPr/>
        </p:nvCxnSpPr>
        <p:spPr>
          <a:xfrm flipV="1">
            <a:off x="7315200" y="3069235"/>
            <a:ext cx="0" cy="580868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Ok Bağlayıcısı 7">
            <a:extLst>
              <a:ext uri="{FF2B5EF4-FFF2-40B4-BE49-F238E27FC236}">
                <a16:creationId xmlns:a16="http://schemas.microsoft.com/office/drawing/2014/main" id="{954B66B0-648E-8882-59DB-1D98B59EE779}"/>
              </a:ext>
            </a:extLst>
          </p:cNvPr>
          <p:cNvCxnSpPr>
            <a:cxnSpLocks/>
          </p:cNvCxnSpPr>
          <p:nvPr/>
        </p:nvCxnSpPr>
        <p:spPr>
          <a:xfrm>
            <a:off x="7767403" y="3428999"/>
            <a:ext cx="1181725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177EEE8-45D3-B41B-C43E-996BB9EE9490}"/>
              </a:ext>
            </a:extLst>
          </p:cNvPr>
          <p:cNvSpPr txBox="1"/>
          <p:nvPr/>
        </p:nvSpPr>
        <p:spPr>
          <a:xfrm>
            <a:off x="9137694" y="2890390"/>
            <a:ext cx="25458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/>
              <a:t>Pankreas </a:t>
            </a:r>
          </a:p>
          <a:p>
            <a:r>
              <a:rPr lang="tr-TR" sz="3200" dirty="0"/>
              <a:t>insülin salgılar</a:t>
            </a:r>
          </a:p>
        </p:txBody>
      </p:sp>
      <p:cxnSp>
        <p:nvCxnSpPr>
          <p:cNvPr id="12" name="Düz Ok Bağlayıcısı 11">
            <a:extLst>
              <a:ext uri="{FF2B5EF4-FFF2-40B4-BE49-F238E27FC236}">
                <a16:creationId xmlns:a16="http://schemas.microsoft.com/office/drawing/2014/main" id="{97F36F45-E333-3058-82BE-6C9829ECAF16}"/>
              </a:ext>
            </a:extLst>
          </p:cNvPr>
          <p:cNvCxnSpPr>
            <a:cxnSpLocks/>
          </p:cNvCxnSpPr>
          <p:nvPr/>
        </p:nvCxnSpPr>
        <p:spPr>
          <a:xfrm>
            <a:off x="10228288" y="3981348"/>
            <a:ext cx="0" cy="65061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812DEB9E-20CD-E5D0-A862-421D6F6E3328}"/>
              </a:ext>
            </a:extLst>
          </p:cNvPr>
          <p:cNvSpPr txBox="1"/>
          <p:nvPr/>
        </p:nvSpPr>
        <p:spPr>
          <a:xfrm>
            <a:off x="9578110" y="4645701"/>
            <a:ext cx="130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err="1"/>
              <a:t>Glukoz</a:t>
            </a:r>
            <a:endParaRPr lang="tr-TR" sz="3200" dirty="0"/>
          </a:p>
        </p:txBody>
      </p:sp>
      <p:cxnSp>
        <p:nvCxnSpPr>
          <p:cNvPr id="15" name="Düz Ok Bağlayıcısı 14">
            <a:extLst>
              <a:ext uri="{FF2B5EF4-FFF2-40B4-BE49-F238E27FC236}">
                <a16:creationId xmlns:a16="http://schemas.microsoft.com/office/drawing/2014/main" id="{AAA9BA72-3F75-2838-20C0-954E4C62D250}"/>
              </a:ext>
            </a:extLst>
          </p:cNvPr>
          <p:cNvCxnSpPr>
            <a:cxnSpLocks/>
          </p:cNvCxnSpPr>
          <p:nvPr/>
        </p:nvCxnSpPr>
        <p:spPr>
          <a:xfrm>
            <a:off x="11035260" y="4687082"/>
            <a:ext cx="0" cy="543394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51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EDE10F-2D21-457F-F10D-BC949B642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35" y="167418"/>
            <a:ext cx="10515600" cy="697554"/>
          </a:xfrm>
        </p:spPr>
        <p:txBody>
          <a:bodyPr/>
          <a:lstStyle/>
          <a:p>
            <a:r>
              <a:rPr lang="tr-TR" dirty="0"/>
              <a:t>Pankreasın işlevi</a:t>
            </a:r>
          </a:p>
        </p:txBody>
      </p:sp>
      <p:cxnSp>
        <p:nvCxnSpPr>
          <p:cNvPr id="5" name="Düz Ok Bağlayıcısı 4">
            <a:extLst>
              <a:ext uri="{FF2B5EF4-FFF2-40B4-BE49-F238E27FC236}">
                <a16:creationId xmlns:a16="http://schemas.microsoft.com/office/drawing/2014/main" id="{474AFFB1-CD6E-CB51-0F66-4FD27C774317}"/>
              </a:ext>
            </a:extLst>
          </p:cNvPr>
          <p:cNvCxnSpPr/>
          <p:nvPr/>
        </p:nvCxnSpPr>
        <p:spPr>
          <a:xfrm flipV="1">
            <a:off x="1110048" y="2038866"/>
            <a:ext cx="0" cy="34722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Düz Ok Bağlayıcısı 5">
            <a:extLst>
              <a:ext uri="{FF2B5EF4-FFF2-40B4-BE49-F238E27FC236}">
                <a16:creationId xmlns:a16="http://schemas.microsoft.com/office/drawing/2014/main" id="{7EB46A26-1E7F-9AA1-8189-8E73C7575436}"/>
              </a:ext>
            </a:extLst>
          </p:cNvPr>
          <p:cNvCxnSpPr>
            <a:cxnSpLocks/>
          </p:cNvCxnSpPr>
          <p:nvPr/>
        </p:nvCxnSpPr>
        <p:spPr>
          <a:xfrm>
            <a:off x="1110048" y="5511114"/>
            <a:ext cx="967328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etin kutusu 7">
            <a:extLst>
              <a:ext uri="{FF2B5EF4-FFF2-40B4-BE49-F238E27FC236}">
                <a16:creationId xmlns:a16="http://schemas.microsoft.com/office/drawing/2014/main" id="{17CFCDBC-479C-D373-0351-4DD315D84B38}"/>
              </a:ext>
            </a:extLst>
          </p:cNvPr>
          <p:cNvSpPr txBox="1"/>
          <p:nvPr/>
        </p:nvSpPr>
        <p:spPr>
          <a:xfrm>
            <a:off x="333632" y="1668162"/>
            <a:ext cx="1136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Kan şekeri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A546AAE-571B-4861-2899-D3D5723F195B}"/>
              </a:ext>
            </a:extLst>
          </p:cNvPr>
          <p:cNvSpPr txBox="1"/>
          <p:nvPr/>
        </p:nvSpPr>
        <p:spPr>
          <a:xfrm>
            <a:off x="10457935" y="5811794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Zaman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39A2CE-F7D3-33E7-DDBE-E98D1F9B3008}"/>
              </a:ext>
            </a:extLst>
          </p:cNvPr>
          <p:cNvSpPr/>
          <p:nvPr/>
        </p:nvSpPr>
        <p:spPr>
          <a:xfrm>
            <a:off x="1565669" y="5428736"/>
            <a:ext cx="160637" cy="1647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2B5295-80FC-005F-E84D-5E30AEF87801}"/>
              </a:ext>
            </a:extLst>
          </p:cNvPr>
          <p:cNvSpPr/>
          <p:nvPr/>
        </p:nvSpPr>
        <p:spPr>
          <a:xfrm>
            <a:off x="3606045" y="5453450"/>
            <a:ext cx="160637" cy="1647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2D6620-8A04-B511-2EAC-4DE92384A614}"/>
              </a:ext>
            </a:extLst>
          </p:cNvPr>
          <p:cNvSpPr/>
          <p:nvPr/>
        </p:nvSpPr>
        <p:spPr>
          <a:xfrm>
            <a:off x="5807059" y="5435729"/>
            <a:ext cx="160637" cy="1647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7BF70AC-10DF-340D-5A0C-0B0001ED7345}"/>
              </a:ext>
            </a:extLst>
          </p:cNvPr>
          <p:cNvSpPr/>
          <p:nvPr/>
        </p:nvSpPr>
        <p:spPr>
          <a:xfrm>
            <a:off x="8112827" y="5428736"/>
            <a:ext cx="160637" cy="1647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C4B5BC7-D90F-403E-510D-1B5F722C0620}"/>
              </a:ext>
            </a:extLst>
          </p:cNvPr>
          <p:cNvSpPr txBox="1"/>
          <p:nvPr/>
        </p:nvSpPr>
        <p:spPr>
          <a:xfrm>
            <a:off x="1380032" y="55811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0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F8A4BBF-44F4-4D18-2BDB-DCD1D2701875}"/>
              </a:ext>
            </a:extLst>
          </p:cNvPr>
          <p:cNvSpPr txBox="1"/>
          <p:nvPr/>
        </p:nvSpPr>
        <p:spPr>
          <a:xfrm>
            <a:off x="3504445" y="55811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6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F2946011-3F2E-49E0-EC80-74067696E12C}"/>
              </a:ext>
            </a:extLst>
          </p:cNvPr>
          <p:cNvSpPr txBox="1"/>
          <p:nvPr/>
        </p:nvSpPr>
        <p:spPr>
          <a:xfrm>
            <a:off x="5585691" y="561927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12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16294D5F-F39B-0B38-FD6B-3E92E45E1F56}"/>
              </a:ext>
            </a:extLst>
          </p:cNvPr>
          <p:cNvSpPr txBox="1"/>
          <p:nvPr/>
        </p:nvSpPr>
        <p:spPr>
          <a:xfrm>
            <a:off x="7903475" y="561820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18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805DA4B5-9D9D-08C1-E522-23C1F01B86D1}"/>
              </a:ext>
            </a:extLst>
          </p:cNvPr>
          <p:cNvSpPr txBox="1"/>
          <p:nvPr/>
        </p:nvSpPr>
        <p:spPr>
          <a:xfrm>
            <a:off x="9892387" y="561820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24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1E981E9-9014-B1C5-6E23-33CD7AFF7627}"/>
              </a:ext>
            </a:extLst>
          </p:cNvPr>
          <p:cNvSpPr/>
          <p:nvPr/>
        </p:nvSpPr>
        <p:spPr>
          <a:xfrm>
            <a:off x="10021420" y="5435729"/>
            <a:ext cx="160637" cy="1647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Mürekkep 21">
                <a:extLst>
                  <a:ext uri="{FF2B5EF4-FFF2-40B4-BE49-F238E27FC236}">
                    <a16:creationId xmlns:a16="http://schemas.microsoft.com/office/drawing/2014/main" id="{B3A68393-714B-EEFB-612A-590916686158}"/>
                  </a:ext>
                </a:extLst>
              </p14:cNvPr>
              <p14:cNvContentPartPr/>
              <p14:nvPr/>
            </p14:nvContentPartPr>
            <p14:xfrm>
              <a:off x="1123394" y="4277714"/>
              <a:ext cx="2760840" cy="37440"/>
            </p14:xfrm>
          </p:contentPart>
        </mc:Choice>
        <mc:Fallback xmlns="">
          <p:pic>
            <p:nvPicPr>
              <p:cNvPr id="22" name="Mürekkep 21">
                <a:extLst>
                  <a:ext uri="{FF2B5EF4-FFF2-40B4-BE49-F238E27FC236}">
                    <a16:creationId xmlns:a16="http://schemas.microsoft.com/office/drawing/2014/main" id="{B3A68393-714B-EEFB-612A-5909166861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5754" y="4260074"/>
                <a:ext cx="2796480" cy="7308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Metin kutusu 22">
            <a:extLst>
              <a:ext uri="{FF2B5EF4-FFF2-40B4-BE49-F238E27FC236}">
                <a16:creationId xmlns:a16="http://schemas.microsoft.com/office/drawing/2014/main" id="{A4B2D0F0-1C48-03ED-F94A-F6C12ED42E8A}"/>
              </a:ext>
            </a:extLst>
          </p:cNvPr>
          <p:cNvSpPr txBox="1"/>
          <p:nvPr/>
        </p:nvSpPr>
        <p:spPr>
          <a:xfrm>
            <a:off x="3655288" y="4486138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Gıda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Mürekkep 23">
                <a:extLst>
                  <a:ext uri="{FF2B5EF4-FFF2-40B4-BE49-F238E27FC236}">
                    <a16:creationId xmlns:a16="http://schemas.microsoft.com/office/drawing/2014/main" id="{8DA52AEC-DCAC-9FF9-166E-69C25C35F85D}"/>
                  </a:ext>
                </a:extLst>
              </p14:cNvPr>
              <p14:cNvContentPartPr/>
              <p14:nvPr/>
            </p14:nvContentPartPr>
            <p14:xfrm>
              <a:off x="3888748" y="3333406"/>
              <a:ext cx="615600" cy="965880"/>
            </p14:xfrm>
          </p:contentPart>
        </mc:Choice>
        <mc:Fallback xmlns="">
          <p:pic>
            <p:nvPicPr>
              <p:cNvPr id="24" name="Mürekkep 23">
                <a:extLst>
                  <a:ext uri="{FF2B5EF4-FFF2-40B4-BE49-F238E27FC236}">
                    <a16:creationId xmlns:a16="http://schemas.microsoft.com/office/drawing/2014/main" id="{8DA52AEC-DCAC-9FF9-166E-69C25C35F85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71108" y="3315406"/>
                <a:ext cx="651240" cy="100152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Metin kutusu 24">
            <a:extLst>
              <a:ext uri="{FF2B5EF4-FFF2-40B4-BE49-F238E27FC236}">
                <a16:creationId xmlns:a16="http://schemas.microsoft.com/office/drawing/2014/main" id="{094EC086-5903-029E-709B-2F78781D5AD7}"/>
              </a:ext>
            </a:extLst>
          </p:cNvPr>
          <p:cNvSpPr txBox="1"/>
          <p:nvPr/>
        </p:nvSpPr>
        <p:spPr>
          <a:xfrm>
            <a:off x="3766682" y="2444898"/>
            <a:ext cx="108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Pankreas 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84FB6952-D4E6-2E53-8CFB-64C01557E08A}"/>
              </a:ext>
            </a:extLst>
          </p:cNvPr>
          <p:cNvSpPr txBox="1"/>
          <p:nvPr/>
        </p:nvSpPr>
        <p:spPr>
          <a:xfrm>
            <a:off x="3766681" y="2744606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İnsülin (+)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Mürekkep 26">
                <a:extLst>
                  <a:ext uri="{FF2B5EF4-FFF2-40B4-BE49-F238E27FC236}">
                    <a16:creationId xmlns:a16="http://schemas.microsoft.com/office/drawing/2014/main" id="{FF0B06DA-1EA0-05DE-5DC5-0A93FA00D104}"/>
                  </a:ext>
                </a:extLst>
              </p14:cNvPr>
              <p14:cNvContentPartPr/>
              <p14:nvPr/>
            </p14:nvContentPartPr>
            <p14:xfrm>
              <a:off x="4518480" y="3337720"/>
              <a:ext cx="1671120" cy="1010880"/>
            </p14:xfrm>
          </p:contentPart>
        </mc:Choice>
        <mc:Fallback xmlns="">
          <p:pic>
            <p:nvPicPr>
              <p:cNvPr id="27" name="Mürekkep 26">
                <a:extLst>
                  <a:ext uri="{FF2B5EF4-FFF2-40B4-BE49-F238E27FC236}">
                    <a16:creationId xmlns:a16="http://schemas.microsoft.com/office/drawing/2014/main" id="{FF0B06DA-1EA0-05DE-5DC5-0A93FA00D10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00480" y="3319720"/>
                <a:ext cx="1706760" cy="104652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Metin kutusu 27">
            <a:extLst>
              <a:ext uri="{FF2B5EF4-FFF2-40B4-BE49-F238E27FC236}">
                <a16:creationId xmlns:a16="http://schemas.microsoft.com/office/drawing/2014/main" id="{97FCF135-B013-CA4D-3ADB-C2603A92B94F}"/>
              </a:ext>
            </a:extLst>
          </p:cNvPr>
          <p:cNvSpPr txBox="1"/>
          <p:nvPr/>
        </p:nvSpPr>
        <p:spPr>
          <a:xfrm>
            <a:off x="5811021" y="4553909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Gıda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Mürekkep 28">
                <a:extLst>
                  <a:ext uri="{FF2B5EF4-FFF2-40B4-BE49-F238E27FC236}">
                    <a16:creationId xmlns:a16="http://schemas.microsoft.com/office/drawing/2014/main" id="{C0E49C87-F512-D2EA-99B9-F785B7B4F580}"/>
                  </a:ext>
                </a:extLst>
              </p14:cNvPr>
              <p14:cNvContentPartPr/>
              <p14:nvPr/>
            </p14:nvContentPartPr>
            <p14:xfrm>
              <a:off x="6199980" y="3339140"/>
              <a:ext cx="614880" cy="991800"/>
            </p14:xfrm>
          </p:contentPart>
        </mc:Choice>
        <mc:Fallback xmlns="">
          <p:pic>
            <p:nvPicPr>
              <p:cNvPr id="29" name="Mürekkep 28">
                <a:extLst>
                  <a:ext uri="{FF2B5EF4-FFF2-40B4-BE49-F238E27FC236}">
                    <a16:creationId xmlns:a16="http://schemas.microsoft.com/office/drawing/2014/main" id="{C0E49C87-F512-D2EA-99B9-F785B7B4F58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81980" y="3321140"/>
                <a:ext cx="650520" cy="102744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Metin kutusu 29">
            <a:extLst>
              <a:ext uri="{FF2B5EF4-FFF2-40B4-BE49-F238E27FC236}">
                <a16:creationId xmlns:a16="http://schemas.microsoft.com/office/drawing/2014/main" id="{8EE2087B-B77A-6FCD-2645-F10105F0E40E}"/>
              </a:ext>
            </a:extLst>
          </p:cNvPr>
          <p:cNvSpPr txBox="1"/>
          <p:nvPr/>
        </p:nvSpPr>
        <p:spPr>
          <a:xfrm>
            <a:off x="6093913" y="2812478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İnsülin (+)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Mürekkep 30">
                <a:extLst>
                  <a:ext uri="{FF2B5EF4-FFF2-40B4-BE49-F238E27FC236}">
                    <a16:creationId xmlns:a16="http://schemas.microsoft.com/office/drawing/2014/main" id="{A7EE290C-FD6F-A376-C677-00419E3E1648}"/>
                  </a:ext>
                </a:extLst>
              </p14:cNvPr>
              <p14:cNvContentPartPr/>
              <p14:nvPr/>
            </p14:nvContentPartPr>
            <p14:xfrm>
              <a:off x="6826020" y="3360020"/>
              <a:ext cx="1519560" cy="1062360"/>
            </p14:xfrm>
          </p:contentPart>
        </mc:Choice>
        <mc:Fallback xmlns="">
          <p:pic>
            <p:nvPicPr>
              <p:cNvPr id="31" name="Mürekkep 30">
                <a:extLst>
                  <a:ext uri="{FF2B5EF4-FFF2-40B4-BE49-F238E27FC236}">
                    <a16:creationId xmlns:a16="http://schemas.microsoft.com/office/drawing/2014/main" id="{A7EE290C-FD6F-A376-C677-00419E3E164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08020" y="3342020"/>
                <a:ext cx="1555200" cy="10980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Metin kutusu 31">
            <a:extLst>
              <a:ext uri="{FF2B5EF4-FFF2-40B4-BE49-F238E27FC236}">
                <a16:creationId xmlns:a16="http://schemas.microsoft.com/office/drawing/2014/main" id="{59215AFB-04F5-0DEB-5EBF-7D339A4F8BD5}"/>
              </a:ext>
            </a:extLst>
          </p:cNvPr>
          <p:cNvSpPr txBox="1"/>
          <p:nvPr/>
        </p:nvSpPr>
        <p:spPr>
          <a:xfrm>
            <a:off x="8112827" y="4553909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Gıda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Mürekkep 32">
                <a:extLst>
                  <a:ext uri="{FF2B5EF4-FFF2-40B4-BE49-F238E27FC236}">
                    <a16:creationId xmlns:a16="http://schemas.microsoft.com/office/drawing/2014/main" id="{DD026A05-5645-FD16-2498-62E07EAB11D6}"/>
                  </a:ext>
                </a:extLst>
              </p14:cNvPr>
              <p14:cNvContentPartPr/>
              <p14:nvPr/>
            </p14:nvContentPartPr>
            <p14:xfrm>
              <a:off x="8365740" y="3298100"/>
              <a:ext cx="761400" cy="1096920"/>
            </p14:xfrm>
          </p:contentPart>
        </mc:Choice>
        <mc:Fallback xmlns="">
          <p:pic>
            <p:nvPicPr>
              <p:cNvPr id="33" name="Mürekkep 32">
                <a:extLst>
                  <a:ext uri="{FF2B5EF4-FFF2-40B4-BE49-F238E27FC236}">
                    <a16:creationId xmlns:a16="http://schemas.microsoft.com/office/drawing/2014/main" id="{DD026A05-5645-FD16-2498-62E07EAB11D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47740" y="3280100"/>
                <a:ext cx="797040" cy="113256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Metin kutusu 33">
            <a:extLst>
              <a:ext uri="{FF2B5EF4-FFF2-40B4-BE49-F238E27FC236}">
                <a16:creationId xmlns:a16="http://schemas.microsoft.com/office/drawing/2014/main" id="{25FB7C90-80EE-C86F-F77F-109F5A946C07}"/>
              </a:ext>
            </a:extLst>
          </p:cNvPr>
          <p:cNvSpPr txBox="1"/>
          <p:nvPr/>
        </p:nvSpPr>
        <p:spPr>
          <a:xfrm>
            <a:off x="8492181" y="2812478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İnsülin (+)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5" name="Mürekkep 34">
                <a:extLst>
                  <a:ext uri="{FF2B5EF4-FFF2-40B4-BE49-F238E27FC236}">
                    <a16:creationId xmlns:a16="http://schemas.microsoft.com/office/drawing/2014/main" id="{7AACB48E-6EA8-D8E8-220F-C4EC31F96228}"/>
                  </a:ext>
                </a:extLst>
              </p14:cNvPr>
              <p14:cNvContentPartPr/>
              <p14:nvPr/>
            </p14:nvContentPartPr>
            <p14:xfrm>
              <a:off x="9123180" y="3311420"/>
              <a:ext cx="1490400" cy="1158480"/>
            </p14:xfrm>
          </p:contentPart>
        </mc:Choice>
        <mc:Fallback xmlns="">
          <p:pic>
            <p:nvPicPr>
              <p:cNvPr id="35" name="Mürekkep 34">
                <a:extLst>
                  <a:ext uri="{FF2B5EF4-FFF2-40B4-BE49-F238E27FC236}">
                    <a16:creationId xmlns:a16="http://schemas.microsoft.com/office/drawing/2014/main" id="{7AACB48E-6EA8-D8E8-220F-C4EC31F9622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105180" y="3293780"/>
                <a:ext cx="1526040" cy="119412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Dikdörtgen 35">
            <a:extLst>
              <a:ext uri="{FF2B5EF4-FFF2-40B4-BE49-F238E27FC236}">
                <a16:creationId xmlns:a16="http://schemas.microsoft.com/office/drawing/2014/main" id="{A988D0A6-9614-C9B0-390B-F88279F1A4C0}"/>
              </a:ext>
            </a:extLst>
          </p:cNvPr>
          <p:cNvSpPr/>
          <p:nvPr/>
        </p:nvSpPr>
        <p:spPr>
          <a:xfrm>
            <a:off x="1123394" y="3298100"/>
            <a:ext cx="9925606" cy="1213210"/>
          </a:xfrm>
          <a:prstGeom prst="rect">
            <a:avLst/>
          </a:prstGeom>
          <a:solidFill>
            <a:schemeClr val="accent6">
              <a:alpha val="3789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E72B60F3-DD33-B07E-B79C-1BF5309EC5E5}"/>
              </a:ext>
            </a:extLst>
          </p:cNvPr>
          <p:cNvSpPr txBox="1"/>
          <p:nvPr/>
        </p:nvSpPr>
        <p:spPr>
          <a:xfrm>
            <a:off x="473424" y="433506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C9010256-E772-0744-4F42-E6ADAD97BB52}"/>
              </a:ext>
            </a:extLst>
          </p:cNvPr>
          <p:cNvSpPr txBox="1"/>
          <p:nvPr/>
        </p:nvSpPr>
        <p:spPr>
          <a:xfrm>
            <a:off x="423882" y="3080587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</a:rPr>
              <a:t>140</a:t>
            </a:r>
          </a:p>
        </p:txBody>
      </p:sp>
    </p:spTree>
    <p:extLst>
      <p:ext uri="{BB962C8B-B14F-4D97-AF65-F5344CB8AC3E}">
        <p14:creationId xmlns:p14="http://schemas.microsoft.com/office/powerpoint/2010/main" val="368355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8" grpId="0"/>
      <p:bldP spid="30" grpId="0"/>
      <p:bldP spid="32" grpId="0"/>
      <p:bldP spid="34" grpId="0"/>
      <p:bldP spid="36" grpId="0" animBg="1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8160D-BA75-B30D-74D8-6499ADD95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6D51BFD-4566-8135-BCF5-4F71BD407156}"/>
              </a:ext>
            </a:extLst>
          </p:cNvPr>
          <p:cNvSpPr txBox="1"/>
          <p:nvPr/>
        </p:nvSpPr>
        <p:spPr>
          <a:xfrm>
            <a:off x="358346" y="407773"/>
            <a:ext cx="5059398" cy="13234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sz="8000" dirty="0">
                <a:solidFill>
                  <a:schemeClr val="bg1"/>
                </a:solidFill>
              </a:rPr>
              <a:t>Hipoglisemi</a:t>
            </a:r>
          </a:p>
        </p:txBody>
      </p:sp>
    </p:spTree>
    <p:extLst>
      <p:ext uri="{BB962C8B-B14F-4D97-AF65-F5344CB8AC3E}">
        <p14:creationId xmlns:p14="http://schemas.microsoft.com/office/powerpoint/2010/main" val="3936979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EEE41F-09FC-0B1E-76BE-D032C5211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136526"/>
            <a:ext cx="3657600" cy="1325563"/>
          </a:xfrm>
        </p:spPr>
        <p:txBody>
          <a:bodyPr>
            <a:normAutofit/>
          </a:bodyPr>
          <a:lstStyle/>
          <a:p>
            <a:r>
              <a:rPr lang="tr-TR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Hipoglisemi</a:t>
            </a:r>
          </a:p>
        </p:txBody>
      </p:sp>
      <p:pic>
        <p:nvPicPr>
          <p:cNvPr id="1026" name="Picture 2" descr="What is Low Blood Sugar and How to Treat It">
            <a:extLst>
              <a:ext uri="{FF2B5EF4-FFF2-40B4-BE49-F238E27FC236}">
                <a16:creationId xmlns:a16="http://schemas.microsoft.com/office/drawing/2014/main" id="{414EDFFA-BF55-A663-9713-763C31417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51"/>
          <a:stretch>
            <a:fillRect/>
          </a:stretch>
        </p:blipFill>
        <p:spPr bwMode="auto">
          <a:xfrm>
            <a:off x="563880" y="1600200"/>
            <a:ext cx="5230036" cy="487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86538C0-91D4-973C-99F8-72945C5ADD17}"/>
              </a:ext>
            </a:extLst>
          </p:cNvPr>
          <p:cNvSpPr txBox="1"/>
          <p:nvPr/>
        </p:nvSpPr>
        <p:spPr>
          <a:xfrm>
            <a:off x="6507163" y="1916778"/>
            <a:ext cx="4991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/>
              <a:t>Kan şekeri &lt; 70 mg/</a:t>
            </a:r>
            <a:r>
              <a:rPr lang="tr-TR" sz="4000" b="1" dirty="0" err="1"/>
              <a:t>dL</a:t>
            </a:r>
            <a:r>
              <a:rPr lang="tr-TR" sz="4000" b="1" dirty="0"/>
              <a:t>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FC1E7C9-3510-F04C-18D7-51FEA07F446C}"/>
              </a:ext>
            </a:extLst>
          </p:cNvPr>
          <p:cNvSpPr txBox="1"/>
          <p:nvPr/>
        </p:nvSpPr>
        <p:spPr>
          <a:xfrm>
            <a:off x="7522282" y="3230880"/>
            <a:ext cx="296106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/>
              <a:t>Titreme</a:t>
            </a: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/>
              <a:t>Terleme</a:t>
            </a: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/>
              <a:t>Açlık</a:t>
            </a: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/>
              <a:t>Sinirlilik</a:t>
            </a: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Baş </a:t>
            </a:r>
            <a:r>
              <a:rPr lang="en-US" sz="3600" dirty="0" err="1"/>
              <a:t>dönmesi</a:t>
            </a:r>
            <a:r>
              <a:rPr lang="en-US" sz="3600" dirty="0"/>
              <a:t>.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219374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C3A3B-C814-0833-379A-E0ADC5288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F25D48-CC98-EDCF-2C18-8F98D2BE6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99" y="246201"/>
            <a:ext cx="6958402" cy="793269"/>
          </a:xfrm>
        </p:spPr>
        <p:txBody>
          <a:bodyPr>
            <a:normAutofit/>
          </a:bodyPr>
          <a:lstStyle/>
          <a:p>
            <a:r>
              <a:rPr lang="tr-TR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Hipoglisemi Tipleri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F30A0D6-FD0E-C4E2-7F57-985977F68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077" y="4281602"/>
            <a:ext cx="2399372" cy="218640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D92370E-FAA5-4636-CD89-B29FC2B799D5}"/>
              </a:ext>
            </a:extLst>
          </p:cNvPr>
          <p:cNvSpPr txBox="1"/>
          <p:nvPr/>
        </p:nvSpPr>
        <p:spPr>
          <a:xfrm>
            <a:off x="4493628" y="3963348"/>
            <a:ext cx="310681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/>
              <a:t>Baş dönmesi</a:t>
            </a:r>
          </a:p>
          <a:p>
            <a:r>
              <a:rPr lang="tr-TR" sz="2800" dirty="0"/>
              <a:t>Zihin karışıklığı</a:t>
            </a:r>
          </a:p>
          <a:p>
            <a:r>
              <a:rPr lang="tr-TR" sz="2800" dirty="0"/>
              <a:t>Konuşma bozukluğu</a:t>
            </a:r>
          </a:p>
          <a:p>
            <a:r>
              <a:rPr lang="tr-TR" sz="2800" dirty="0"/>
              <a:t>Görme bulanıklığı</a:t>
            </a:r>
          </a:p>
          <a:p>
            <a:r>
              <a:rPr lang="tr-TR" sz="2800" dirty="0"/>
              <a:t>Uyuşukluk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BC431B0-CF55-7A95-335F-43E16DEFCAAE}"/>
              </a:ext>
            </a:extLst>
          </p:cNvPr>
          <p:cNvSpPr txBox="1"/>
          <p:nvPr/>
        </p:nvSpPr>
        <p:spPr>
          <a:xfrm>
            <a:off x="4592479" y="1539240"/>
            <a:ext cx="30070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/>
              <a:t>Terleme (soğuk ter)</a:t>
            </a:r>
          </a:p>
          <a:p>
            <a:r>
              <a:rPr lang="tr-TR" sz="2800" dirty="0"/>
              <a:t>Çarpıntı</a:t>
            </a:r>
          </a:p>
          <a:p>
            <a:r>
              <a:rPr lang="tr-TR" sz="2800" dirty="0"/>
              <a:t>Titreme</a:t>
            </a:r>
          </a:p>
        </p:txBody>
      </p:sp>
      <p:sp>
        <p:nvSpPr>
          <p:cNvPr id="8" name="Şimşek İşareti 7">
            <a:extLst>
              <a:ext uri="{FF2B5EF4-FFF2-40B4-BE49-F238E27FC236}">
                <a16:creationId xmlns:a16="http://schemas.microsoft.com/office/drawing/2014/main" id="{AD155A04-1C0C-9DFC-6553-37411DD691C4}"/>
              </a:ext>
            </a:extLst>
          </p:cNvPr>
          <p:cNvSpPr/>
          <p:nvPr/>
        </p:nvSpPr>
        <p:spPr>
          <a:xfrm>
            <a:off x="1912124" y="2247198"/>
            <a:ext cx="1793369" cy="1169407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447C2D3-247C-D5C1-889D-3F5F9425B5BB}"/>
              </a:ext>
            </a:extLst>
          </p:cNvPr>
          <p:cNvSpPr txBox="1"/>
          <p:nvPr/>
        </p:nvSpPr>
        <p:spPr>
          <a:xfrm>
            <a:off x="531226" y="1539240"/>
            <a:ext cx="3174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accent1">
                    <a:lumMod val="75000"/>
                  </a:schemeClr>
                </a:solidFill>
              </a:rPr>
              <a:t>Seviye 1 (Hafif) 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1D79E61-2042-314A-D16E-4CF775142EDF}"/>
              </a:ext>
            </a:extLst>
          </p:cNvPr>
          <p:cNvSpPr txBox="1"/>
          <p:nvPr/>
        </p:nvSpPr>
        <p:spPr>
          <a:xfrm>
            <a:off x="531226" y="3635271"/>
            <a:ext cx="3691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>
                <a:solidFill>
                  <a:schemeClr val="accent1">
                    <a:lumMod val="75000"/>
                  </a:schemeClr>
                </a:solidFill>
              </a:rPr>
              <a:t>Seviye 2 (Şiddetli) </a:t>
            </a:r>
          </a:p>
        </p:txBody>
      </p:sp>
      <p:cxnSp>
        <p:nvCxnSpPr>
          <p:cNvPr id="12" name="Düz Ok Bağlayıcısı 11">
            <a:extLst>
              <a:ext uri="{FF2B5EF4-FFF2-40B4-BE49-F238E27FC236}">
                <a16:creationId xmlns:a16="http://schemas.microsoft.com/office/drawing/2014/main" id="{DC0E8647-1FD3-CF74-4A2A-1D7A4DA2D7E0}"/>
              </a:ext>
            </a:extLst>
          </p:cNvPr>
          <p:cNvCxnSpPr/>
          <p:nvPr/>
        </p:nvCxnSpPr>
        <p:spPr>
          <a:xfrm>
            <a:off x="3705493" y="4476596"/>
            <a:ext cx="0" cy="1796420"/>
          </a:xfrm>
          <a:prstGeom prst="straightConnector1">
            <a:avLst/>
          </a:prstGeom>
          <a:ln w="698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AE402ADC-EFED-E373-43D0-66FB74E9A42D}"/>
              </a:ext>
            </a:extLst>
          </p:cNvPr>
          <p:cNvSpPr txBox="1"/>
          <p:nvPr/>
        </p:nvSpPr>
        <p:spPr>
          <a:xfrm>
            <a:off x="8297712" y="1539240"/>
            <a:ext cx="327621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/>
              <a:t>Sinirlilik, huzursuzluk</a:t>
            </a:r>
          </a:p>
          <a:p>
            <a:r>
              <a:rPr lang="tr-TR" sz="2800" dirty="0"/>
              <a:t>Anksiyete, panik hissi</a:t>
            </a:r>
          </a:p>
          <a:p>
            <a:r>
              <a:rPr lang="tr-TR" sz="2800" dirty="0"/>
              <a:t>Açlık hissi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5C84A809-046E-A266-A05F-F772CF2C6B75}"/>
              </a:ext>
            </a:extLst>
          </p:cNvPr>
          <p:cNvSpPr txBox="1"/>
          <p:nvPr/>
        </p:nvSpPr>
        <p:spPr>
          <a:xfrm>
            <a:off x="8297712" y="3963348"/>
            <a:ext cx="374038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/>
              <a:t>Koordinasyon bozukluğu</a:t>
            </a:r>
          </a:p>
          <a:p>
            <a:r>
              <a:rPr lang="tr-TR" sz="2800" dirty="0"/>
              <a:t>Konsantrasyon zorluğu</a:t>
            </a:r>
          </a:p>
          <a:p>
            <a:r>
              <a:rPr lang="tr-TR" sz="2800" dirty="0"/>
              <a:t>Anlamsız konuşma</a:t>
            </a:r>
          </a:p>
          <a:p>
            <a:r>
              <a:rPr lang="tr-TR" sz="2800" dirty="0"/>
              <a:t>Bayılma, nöbet geçirme</a:t>
            </a:r>
          </a:p>
          <a:p>
            <a:r>
              <a:rPr lang="tr-TR" sz="2800" dirty="0"/>
              <a:t>Komaya girme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9070DB04-55C0-F58A-0B81-857ACEAE0957}"/>
              </a:ext>
            </a:extLst>
          </p:cNvPr>
          <p:cNvSpPr txBox="1"/>
          <p:nvPr/>
        </p:nvSpPr>
        <p:spPr>
          <a:xfrm>
            <a:off x="826017" y="2632444"/>
            <a:ext cx="1550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Glukoz </a:t>
            </a:r>
          </a:p>
          <a:p>
            <a:r>
              <a:rPr lang="tr-TR" b="1" dirty="0">
                <a:solidFill>
                  <a:srgbClr val="FF0000"/>
                </a:solidFill>
              </a:rPr>
              <a:t>70 – 55 mg/</a:t>
            </a:r>
            <a:r>
              <a:rPr lang="tr-TR" b="1" dirty="0" err="1">
                <a:solidFill>
                  <a:srgbClr val="FF0000"/>
                </a:solidFill>
              </a:rPr>
              <a:t>dL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8181BD39-C225-A94D-5279-BD2D8AFE17DD}"/>
              </a:ext>
            </a:extLst>
          </p:cNvPr>
          <p:cNvSpPr txBox="1"/>
          <p:nvPr/>
        </p:nvSpPr>
        <p:spPr>
          <a:xfrm>
            <a:off x="798130" y="5886951"/>
            <a:ext cx="1263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Glukoz </a:t>
            </a:r>
          </a:p>
          <a:p>
            <a:r>
              <a:rPr lang="tr-TR" b="1" dirty="0">
                <a:solidFill>
                  <a:srgbClr val="FF0000"/>
                </a:solidFill>
              </a:rPr>
              <a:t>&lt; 55 mg/</a:t>
            </a:r>
            <a:r>
              <a:rPr lang="tr-TR" b="1" dirty="0" err="1">
                <a:solidFill>
                  <a:srgbClr val="FF0000"/>
                </a:solidFill>
              </a:rPr>
              <a:t>dL</a:t>
            </a:r>
            <a:endParaRPr lang="tr-T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0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709492" y="1405434"/>
            <a:ext cx="782101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dirty="0">
                <a:solidFill>
                  <a:srgbClr val="312F2B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Hipoglisemi Kimlerde ve Ne Sıklıkta Görülür?</a:t>
            </a:r>
            <a:endParaRPr lang="en-US" sz="3708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492" y="2870200"/>
            <a:ext cx="472480" cy="47248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709492" y="353169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Diyabetli Hastalar</a:t>
            </a:r>
            <a:endParaRPr lang="en-US" sz="1833" dirty="0"/>
          </a:p>
        </p:txBody>
      </p:sp>
      <p:sp>
        <p:nvSpPr>
          <p:cNvPr id="6" name="Text 2"/>
          <p:cNvSpPr/>
          <p:nvPr/>
        </p:nvSpPr>
        <p:spPr>
          <a:xfrm>
            <a:off x="3709492" y="3940373"/>
            <a:ext cx="2449513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Diyabetli hastalarda hipoglisemi riski daha yüksektir. Özellikle insülin kullananlar risk altındadır.</a:t>
            </a:r>
            <a:endParaRPr lang="en-US" sz="1458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244" y="2870200"/>
            <a:ext cx="472480" cy="47248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395245" y="353169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Risk Grupları</a:t>
            </a:r>
            <a:endParaRPr lang="en-US" sz="1833" dirty="0"/>
          </a:p>
        </p:txBody>
      </p:sp>
      <p:sp>
        <p:nvSpPr>
          <p:cNvPr id="9" name="Text 4"/>
          <p:cNvSpPr/>
          <p:nvPr/>
        </p:nvSpPr>
        <p:spPr>
          <a:xfrm>
            <a:off x="6395244" y="3940373"/>
            <a:ext cx="2449513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30-60 yaş arası diyabet hastaları hipoglisemiye daha yatkın olabilir. Yaşam tarzı bu riski etkiler.</a:t>
            </a:r>
            <a:endParaRPr lang="en-US" sz="1458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0996" y="2870200"/>
            <a:ext cx="472480" cy="47248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080996" y="353169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Türkiye İstatistikleri</a:t>
            </a:r>
            <a:endParaRPr lang="en-US" sz="1833" dirty="0"/>
          </a:p>
        </p:txBody>
      </p:sp>
      <p:sp>
        <p:nvSpPr>
          <p:cNvPr id="12" name="Text 6"/>
          <p:cNvSpPr/>
          <p:nvPr/>
        </p:nvSpPr>
        <p:spPr>
          <a:xfrm>
            <a:off x="9080996" y="3940374"/>
            <a:ext cx="2449513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Türkiye'de diyabetli hastaların %20-30'u yaşamları boyunca en az bir kez hipoglisemi yaşar. Bu oran dikkat çekicidir.</a:t>
            </a:r>
            <a:endParaRPr lang="en-US" sz="1458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1" y="374006"/>
            <a:ext cx="6297018" cy="1004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17"/>
              </a:lnSpc>
            </a:pPr>
            <a:r>
              <a:rPr lang="en-US" sz="3125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Gelasio" pitchFamily="34" charset="-122"/>
                <a:cs typeface="Arial" panose="020B0604020202020204" pitchFamily="34" charset="0"/>
              </a:rPr>
              <a:t>Hipogliseminin</a:t>
            </a:r>
            <a:r>
              <a:rPr lang="en-US" sz="3125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Gelasio" pitchFamily="34" charset="-122"/>
                <a:cs typeface="Arial" panose="020B0604020202020204" pitchFamily="34" charset="0"/>
              </a:rPr>
              <a:t> </a:t>
            </a:r>
            <a:r>
              <a:rPr lang="en-US" sz="3125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Gelasio" pitchFamily="34" charset="-122"/>
                <a:cs typeface="Arial" panose="020B0604020202020204" pitchFamily="34" charset="0"/>
              </a:rPr>
              <a:t>Nedenleri</a:t>
            </a:r>
            <a:endParaRPr lang="en-US" sz="3125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61492" y="1865115"/>
            <a:ext cx="361454" cy="361454"/>
          </a:xfrm>
          <a:prstGeom prst="roundRect">
            <a:avLst>
              <a:gd name="adj" fmla="val 1866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tr-TR" sz="1500"/>
          </a:p>
        </p:txBody>
      </p:sp>
      <p:sp>
        <p:nvSpPr>
          <p:cNvPr id="5" name="Text 2"/>
          <p:cNvSpPr/>
          <p:nvPr/>
        </p:nvSpPr>
        <p:spPr>
          <a:xfrm>
            <a:off x="721668" y="1895178"/>
            <a:ext cx="24100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75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1875" dirty="0"/>
          </a:p>
        </p:txBody>
      </p:sp>
      <p:sp>
        <p:nvSpPr>
          <p:cNvPr id="6" name="Text 3"/>
          <p:cNvSpPr/>
          <p:nvPr/>
        </p:nvSpPr>
        <p:spPr>
          <a:xfrm>
            <a:off x="1183581" y="1920280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42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İlaç Dozu</a:t>
            </a:r>
            <a:endParaRPr lang="en-US" sz="1542" dirty="0"/>
          </a:p>
        </p:txBody>
      </p:sp>
      <p:sp>
        <p:nvSpPr>
          <p:cNvPr id="7" name="Text 4"/>
          <p:cNvSpPr/>
          <p:nvPr/>
        </p:nvSpPr>
        <p:spPr>
          <a:xfrm>
            <a:off x="1183581" y="2267644"/>
            <a:ext cx="5774928" cy="513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Aşırı veya yanlış insülin/ilaç dozu hipoglisemiye yol açar. Dozlar doktor kontrolünde ayarlanmalıdır.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661492" y="3102869"/>
            <a:ext cx="361454" cy="361454"/>
          </a:xfrm>
          <a:prstGeom prst="roundRect">
            <a:avLst>
              <a:gd name="adj" fmla="val 1866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tr-TR" sz="1500"/>
          </a:p>
        </p:txBody>
      </p:sp>
      <p:sp>
        <p:nvSpPr>
          <p:cNvPr id="9" name="Text 6"/>
          <p:cNvSpPr/>
          <p:nvPr/>
        </p:nvSpPr>
        <p:spPr>
          <a:xfrm>
            <a:off x="721668" y="3132932"/>
            <a:ext cx="24100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75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1875" dirty="0"/>
          </a:p>
        </p:txBody>
      </p:sp>
      <p:sp>
        <p:nvSpPr>
          <p:cNvPr id="10" name="Text 7"/>
          <p:cNvSpPr/>
          <p:nvPr/>
        </p:nvSpPr>
        <p:spPr>
          <a:xfrm>
            <a:off x="1183581" y="3158034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42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Öğün Atlama</a:t>
            </a:r>
            <a:endParaRPr lang="en-US" sz="1542" dirty="0"/>
          </a:p>
        </p:txBody>
      </p:sp>
      <p:sp>
        <p:nvSpPr>
          <p:cNvPr id="11" name="Text 8"/>
          <p:cNvSpPr/>
          <p:nvPr/>
        </p:nvSpPr>
        <p:spPr>
          <a:xfrm>
            <a:off x="1183581" y="3505399"/>
            <a:ext cx="5774928" cy="513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Öğün atlamak veya geç yemek yemek kan şekerini düşürebilir. Düzenli öğünler önemlidir.</a:t>
            </a:r>
            <a:endParaRPr lang="en-US" sz="1250" dirty="0"/>
          </a:p>
        </p:txBody>
      </p:sp>
      <p:sp>
        <p:nvSpPr>
          <p:cNvPr id="12" name="Shape 9"/>
          <p:cNvSpPr/>
          <p:nvPr/>
        </p:nvSpPr>
        <p:spPr>
          <a:xfrm>
            <a:off x="661492" y="4340622"/>
            <a:ext cx="361454" cy="361454"/>
          </a:xfrm>
          <a:prstGeom prst="roundRect">
            <a:avLst>
              <a:gd name="adj" fmla="val 1866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tr-TR" sz="1500"/>
          </a:p>
        </p:txBody>
      </p:sp>
      <p:sp>
        <p:nvSpPr>
          <p:cNvPr id="13" name="Text 10"/>
          <p:cNvSpPr/>
          <p:nvPr/>
        </p:nvSpPr>
        <p:spPr>
          <a:xfrm>
            <a:off x="721668" y="4370685"/>
            <a:ext cx="24100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75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1875" dirty="0"/>
          </a:p>
        </p:txBody>
      </p:sp>
      <p:sp>
        <p:nvSpPr>
          <p:cNvPr id="14" name="Text 11"/>
          <p:cNvSpPr/>
          <p:nvPr/>
        </p:nvSpPr>
        <p:spPr>
          <a:xfrm>
            <a:off x="1183581" y="4395788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42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Fiziksel Aktivite</a:t>
            </a:r>
            <a:endParaRPr lang="en-US" sz="1542" dirty="0"/>
          </a:p>
        </p:txBody>
      </p:sp>
      <p:sp>
        <p:nvSpPr>
          <p:cNvPr id="15" name="Text 12"/>
          <p:cNvSpPr/>
          <p:nvPr/>
        </p:nvSpPr>
        <p:spPr>
          <a:xfrm>
            <a:off x="1183581" y="4743153"/>
            <a:ext cx="5774928" cy="513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Yoğun veya alışılmadık fiziksel aktivite kan şekerini etkiler. Aktivite öncesi ve sonrası ölçüm yapın.</a:t>
            </a:r>
            <a:endParaRPr lang="en-US" sz="1250" dirty="0"/>
          </a:p>
        </p:txBody>
      </p:sp>
      <p:sp>
        <p:nvSpPr>
          <p:cNvPr id="16" name="Shape 13"/>
          <p:cNvSpPr/>
          <p:nvPr/>
        </p:nvSpPr>
        <p:spPr>
          <a:xfrm>
            <a:off x="661492" y="5578376"/>
            <a:ext cx="361454" cy="361454"/>
          </a:xfrm>
          <a:prstGeom prst="roundRect">
            <a:avLst>
              <a:gd name="adj" fmla="val 18669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tr-TR" sz="1500"/>
          </a:p>
        </p:txBody>
      </p:sp>
      <p:sp>
        <p:nvSpPr>
          <p:cNvPr id="17" name="Text 14"/>
          <p:cNvSpPr/>
          <p:nvPr/>
        </p:nvSpPr>
        <p:spPr>
          <a:xfrm>
            <a:off x="721668" y="5608439"/>
            <a:ext cx="24100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75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</a:t>
            </a:r>
            <a:endParaRPr lang="en-US" sz="1875" dirty="0"/>
          </a:p>
        </p:txBody>
      </p:sp>
      <p:sp>
        <p:nvSpPr>
          <p:cNvPr id="18" name="Text 15"/>
          <p:cNvSpPr/>
          <p:nvPr/>
        </p:nvSpPr>
        <p:spPr>
          <a:xfrm>
            <a:off x="1183581" y="5633542"/>
            <a:ext cx="2008287" cy="251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542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Alkol Tüketimi</a:t>
            </a:r>
            <a:endParaRPr lang="en-US" sz="1542" dirty="0"/>
          </a:p>
        </p:txBody>
      </p:sp>
      <p:sp>
        <p:nvSpPr>
          <p:cNvPr id="19" name="Text 16"/>
          <p:cNvSpPr/>
          <p:nvPr/>
        </p:nvSpPr>
        <p:spPr>
          <a:xfrm>
            <a:off x="1183581" y="5980907"/>
            <a:ext cx="5774928" cy="25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25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Öğünlerle alkol kullanımı hipoglisemi riskini artırır. Alkol tüketimini sınırlayın.</a:t>
            </a:r>
            <a:endParaRPr lang="en-US" sz="1250" dirty="0"/>
          </a:p>
        </p:txBody>
      </p:sp>
    </p:spTree>
    <p:extLst>
      <p:ext uri="{BB962C8B-B14F-4D97-AF65-F5344CB8AC3E}">
        <p14:creationId xmlns:p14="http://schemas.microsoft.com/office/powerpoint/2010/main" val="373773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4930" y="394196"/>
            <a:ext cx="829339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Gelasio" pitchFamily="34" charset="-122"/>
                <a:cs typeface="Arial" panose="020B0604020202020204" pitchFamily="34" charset="0"/>
              </a:rPr>
              <a:t>Hipoglisemiye Yol Açan Diğer Faktörler</a:t>
            </a:r>
            <a:endParaRPr lang="en-US" sz="3708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1491" y="1679885"/>
            <a:ext cx="520392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Yetersiz karbonhidrat tüketimi kan şekeri düşüşüne neden olabilir. Öğünlerde yeterli karbonhidrat alın.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661491" y="3126581"/>
            <a:ext cx="520392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Karaciğer veya böbrek hastalıkları gibi tıbbi durumlar hipoglisemi riskini artırır.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661491" y="4477714"/>
            <a:ext cx="5203924" cy="1028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2000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Aspirin ve bazı antibiyotikler gibi ilaçlar kan şekerini etkileyebilir. </a:t>
            </a:r>
            <a:endParaRPr lang="en-US" sz="2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586" y="1679885"/>
            <a:ext cx="5592232" cy="3826247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D8D2125C-5432-E17B-E31F-01A39FD45FD8}"/>
              </a:ext>
            </a:extLst>
          </p:cNvPr>
          <p:cNvSpPr/>
          <p:nvPr/>
        </p:nvSpPr>
        <p:spPr>
          <a:xfrm>
            <a:off x="10153136" y="6326659"/>
            <a:ext cx="2038864" cy="531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8068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pPr>
              <a:defRPr sz="2400"/>
            </a:pPr>
            <a:r>
              <a:rPr dirty="0" err="1"/>
              <a:t>Vücut</a:t>
            </a:r>
            <a:r>
              <a:rPr dirty="0"/>
              <a:t>, </a:t>
            </a:r>
            <a:r>
              <a:rPr dirty="0" err="1"/>
              <a:t>düşen</a:t>
            </a:r>
            <a:r>
              <a:rPr dirty="0"/>
              <a:t> </a:t>
            </a:r>
            <a:r>
              <a:rPr dirty="0" err="1"/>
              <a:t>kan</a:t>
            </a:r>
            <a:r>
              <a:rPr dirty="0"/>
              <a:t> </a:t>
            </a:r>
            <a:r>
              <a:rPr dirty="0" err="1"/>
              <a:t>şekerine</a:t>
            </a:r>
            <a:r>
              <a:rPr dirty="0"/>
              <a:t> </a:t>
            </a:r>
            <a:r>
              <a:rPr dirty="0" err="1"/>
              <a:t>karşı</a:t>
            </a:r>
            <a:r>
              <a:rPr dirty="0"/>
              <a:t> </a:t>
            </a:r>
            <a:r>
              <a:rPr dirty="0" err="1"/>
              <a:t>uyarı</a:t>
            </a:r>
            <a:r>
              <a:rPr dirty="0"/>
              <a:t> </a:t>
            </a:r>
            <a:r>
              <a:rPr dirty="0" err="1"/>
              <a:t>sinyalleri</a:t>
            </a:r>
            <a:r>
              <a:rPr dirty="0"/>
              <a:t> </a:t>
            </a:r>
            <a:r>
              <a:rPr dirty="0" err="1"/>
              <a:t>vermez</a:t>
            </a:r>
            <a:r>
              <a:rPr dirty="0"/>
              <a:t> hale </a:t>
            </a:r>
            <a:r>
              <a:rPr dirty="0" err="1"/>
              <a:t>gelir</a:t>
            </a:r>
            <a:r>
              <a:rPr dirty="0"/>
              <a:t>.</a:t>
            </a:r>
          </a:p>
          <a:p>
            <a:pPr>
              <a:defRPr sz="2400"/>
            </a:pPr>
            <a:r>
              <a:rPr dirty="0" err="1"/>
              <a:t>Sık</a:t>
            </a:r>
            <a:r>
              <a:rPr dirty="0"/>
              <a:t> </a:t>
            </a:r>
            <a:r>
              <a:rPr dirty="0" err="1"/>
              <a:t>sık</a:t>
            </a:r>
            <a:r>
              <a:rPr dirty="0"/>
              <a:t> </a:t>
            </a:r>
            <a:r>
              <a:rPr dirty="0" err="1"/>
              <a:t>hipoglisemi</a:t>
            </a:r>
            <a:r>
              <a:rPr dirty="0"/>
              <a:t> </a:t>
            </a:r>
            <a:r>
              <a:rPr dirty="0" err="1"/>
              <a:t>yaşamak</a:t>
            </a:r>
            <a:r>
              <a:rPr dirty="0"/>
              <a:t>, </a:t>
            </a:r>
            <a:r>
              <a:rPr dirty="0" err="1"/>
              <a:t>bu</a:t>
            </a:r>
            <a:r>
              <a:rPr dirty="0"/>
              <a:t> </a:t>
            </a:r>
            <a:r>
              <a:rPr dirty="0" err="1"/>
              <a:t>durumu</a:t>
            </a:r>
            <a:r>
              <a:rPr dirty="0"/>
              <a:t> </a:t>
            </a:r>
            <a:r>
              <a:rPr dirty="0" err="1"/>
              <a:t>tetikleyebilir</a:t>
            </a:r>
            <a:r>
              <a:rPr dirty="0"/>
              <a:t>.</a:t>
            </a:r>
          </a:p>
          <a:p>
            <a:pPr>
              <a:defRPr sz="2400"/>
            </a:pPr>
            <a:r>
              <a:rPr dirty="0" err="1"/>
              <a:t>Beyin</a:t>
            </a:r>
            <a:r>
              <a:rPr dirty="0"/>
              <a:t>, </a:t>
            </a:r>
            <a:r>
              <a:rPr dirty="0" err="1"/>
              <a:t>düşük</a:t>
            </a:r>
            <a:r>
              <a:rPr dirty="0"/>
              <a:t> </a:t>
            </a:r>
            <a:r>
              <a:rPr dirty="0" err="1"/>
              <a:t>şekeri</a:t>
            </a:r>
            <a:r>
              <a:rPr dirty="0"/>
              <a:t> fark </a:t>
            </a:r>
            <a:r>
              <a:rPr dirty="0" err="1"/>
              <a:t>edemez</a:t>
            </a:r>
            <a:r>
              <a:rPr dirty="0"/>
              <a:t>; </a:t>
            </a:r>
            <a:r>
              <a:rPr dirty="0" err="1"/>
              <a:t>bu</a:t>
            </a:r>
            <a:r>
              <a:rPr dirty="0"/>
              <a:t> da </a:t>
            </a:r>
            <a:r>
              <a:rPr dirty="0" err="1"/>
              <a:t>tehlikelidir</a:t>
            </a:r>
            <a:r>
              <a:rPr dirty="0"/>
              <a:t>.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7EE7DF35-0364-03C2-62F7-7EF52C2FF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136526"/>
            <a:ext cx="7696200" cy="1325563"/>
          </a:xfrm>
        </p:spPr>
        <p:txBody>
          <a:bodyPr>
            <a:normAutofit/>
          </a:bodyPr>
          <a:lstStyle/>
          <a:p>
            <a:r>
              <a:rPr lang="tr-TR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Hipoglisemi Duyarsızlığı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5DC12B5A-B3D0-451A-A0C9-4E373F799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12666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Sunum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Planı</a:t>
            </a:r>
            <a:endParaRPr lang="en-US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C07B4B8-6A1D-81AD-0C62-B2F23B4209A6}"/>
              </a:ext>
            </a:extLst>
          </p:cNvPr>
          <p:cNvSpPr txBox="1"/>
          <p:nvPr/>
        </p:nvSpPr>
        <p:spPr>
          <a:xfrm>
            <a:off x="4504548" y="1380631"/>
            <a:ext cx="6391073" cy="4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/>
              <a:t>Diyabet</a:t>
            </a:r>
            <a:r>
              <a:rPr lang="en-US" sz="3200" b="1" dirty="0"/>
              <a:t> </a:t>
            </a:r>
            <a:r>
              <a:rPr lang="en-US" sz="3200" b="1" dirty="0" err="1"/>
              <a:t>rakamları</a:t>
            </a:r>
            <a:endParaRPr lang="en-US" sz="3200" b="1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/>
              <a:t>Glukoz</a:t>
            </a:r>
            <a:r>
              <a:rPr lang="en-US" sz="3200" b="1" dirty="0"/>
              <a:t> </a:t>
            </a:r>
            <a:r>
              <a:rPr lang="en-US" sz="3200" b="1" dirty="0" err="1"/>
              <a:t>insülin</a:t>
            </a:r>
            <a:r>
              <a:rPr lang="en-US" sz="3200" b="1" dirty="0"/>
              <a:t> </a:t>
            </a:r>
            <a:r>
              <a:rPr lang="en-US" sz="3200" b="1" dirty="0" err="1"/>
              <a:t>mekanizması</a:t>
            </a:r>
            <a:endParaRPr lang="en-US" sz="3200" b="1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/>
              <a:t>Hipoglisemi</a:t>
            </a:r>
            <a:r>
              <a:rPr lang="en-US" sz="3200" b="1" dirty="0"/>
              <a:t> </a:t>
            </a:r>
            <a:r>
              <a:rPr lang="en-US" sz="3200" b="1" dirty="0" err="1"/>
              <a:t>nedir</a:t>
            </a:r>
            <a:endParaRPr lang="en-US" sz="3200" b="1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/>
              <a:t>Hipoglisemi</a:t>
            </a:r>
            <a:r>
              <a:rPr lang="en-US" sz="3200" b="1" dirty="0"/>
              <a:t> </a:t>
            </a:r>
            <a:r>
              <a:rPr lang="en-US" sz="3200" b="1" dirty="0" err="1"/>
              <a:t>duyarsızlığı</a:t>
            </a:r>
            <a:r>
              <a:rPr lang="en-US" sz="3200" b="1" dirty="0"/>
              <a:t> 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/>
              <a:t>Önlem</a:t>
            </a:r>
            <a:r>
              <a:rPr lang="en-US" sz="3200" b="1" dirty="0"/>
              <a:t> </a:t>
            </a:r>
            <a:r>
              <a:rPr lang="en-US" sz="3200" b="1" dirty="0" err="1"/>
              <a:t>ve</a:t>
            </a:r>
            <a:r>
              <a:rPr lang="en-US" sz="3200" b="1" dirty="0"/>
              <a:t> </a:t>
            </a:r>
            <a:r>
              <a:rPr lang="en-US" sz="3200" b="1" dirty="0" err="1"/>
              <a:t>tedavi</a:t>
            </a:r>
            <a:endParaRPr lang="en-US" sz="3200" b="1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19543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1BB5CD-EA6E-9568-F461-B0E39D75B8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152284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Başlık 1">
            <a:extLst>
              <a:ext uri="{FF2B5EF4-FFF2-40B4-BE49-F238E27FC236}">
                <a16:creationId xmlns:a16="http://schemas.microsoft.com/office/drawing/2014/main" id="{F2ECFD36-7C9B-7CEC-AED6-87BE1C3F9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136526"/>
            <a:ext cx="7848600" cy="1325563"/>
          </a:xfrm>
        </p:spPr>
        <p:txBody>
          <a:bodyPr>
            <a:normAutofit/>
          </a:bodyPr>
          <a:lstStyle/>
          <a:p>
            <a:r>
              <a:rPr lang="tr-TR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Kimler Risk Altında 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Male Doctor In The Hospital - Emerging Europe">
            <a:extLst>
              <a:ext uri="{FF2B5EF4-FFF2-40B4-BE49-F238E27FC236}">
                <a16:creationId xmlns:a16="http://schemas.microsoft.com/office/drawing/2014/main" id="{9AB105C1-635A-A2A0-38A6-DDB7E6290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391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96A30BD-5FC5-B4E1-F317-C676FCEC2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2179529"/>
            <a:ext cx="9078562" cy="32999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 err="1">
                <a:solidFill>
                  <a:schemeClr val="bg1"/>
                </a:solidFill>
              </a:rPr>
              <a:t>Hipoglisemiyi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br>
              <a:rPr lang="en-US" sz="6600" dirty="0">
                <a:solidFill>
                  <a:schemeClr val="bg1"/>
                </a:solidFill>
              </a:rPr>
            </a:br>
            <a:r>
              <a:rPr lang="en-US" sz="6600" dirty="0" err="1">
                <a:solidFill>
                  <a:schemeClr val="bg1"/>
                </a:solidFill>
              </a:rPr>
              <a:t>tedavisi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r>
              <a:rPr lang="en-US" sz="6600" dirty="0" err="1">
                <a:solidFill>
                  <a:schemeClr val="bg1"/>
                </a:solidFill>
              </a:rPr>
              <a:t>edebilir</a:t>
            </a:r>
            <a:r>
              <a:rPr lang="en-US" sz="6600" dirty="0">
                <a:solidFill>
                  <a:schemeClr val="bg1"/>
                </a:solidFill>
              </a:rPr>
              <a:t> </a:t>
            </a:r>
            <a:r>
              <a:rPr lang="en-US" sz="6600" dirty="0" err="1">
                <a:solidFill>
                  <a:schemeClr val="bg1"/>
                </a:solidFill>
              </a:rPr>
              <a:t>miyiz</a:t>
            </a:r>
            <a:r>
              <a:rPr lang="en-US" sz="6600" dirty="0">
                <a:solidFill>
                  <a:schemeClr val="bg1"/>
                </a:solidFill>
              </a:rPr>
              <a:t> ?  </a:t>
            </a:r>
          </a:p>
        </p:txBody>
      </p:sp>
      <p:sp>
        <p:nvSpPr>
          <p:cNvPr id="7179" name="Rectangle: Rounded Corners 717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3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B6E613F-D414-0CF2-840D-931E3CCA9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197962"/>
            <a:ext cx="9707880" cy="1248887"/>
          </a:xfrm>
        </p:spPr>
        <p:txBody>
          <a:bodyPr/>
          <a:lstStyle/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Tedavinin gözden geçirilmesi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AF07FC6-E259-7B88-8923-764DD2746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3463"/>
            <a:ext cx="6609109" cy="371697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D9E6486A-5564-0C49-14E7-2DFE56E4E3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60" b="13520"/>
          <a:stretch>
            <a:fillRect/>
          </a:stretch>
        </p:blipFill>
        <p:spPr>
          <a:xfrm>
            <a:off x="7734300" y="1446849"/>
            <a:ext cx="3672840" cy="262681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C82B9DD-028B-A37E-5C3B-29DD280DD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920" y="3951604"/>
            <a:ext cx="4419600" cy="25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" y="167006"/>
            <a:ext cx="10515600" cy="1325563"/>
          </a:xfrm>
        </p:spPr>
        <p:txBody>
          <a:bodyPr/>
          <a:lstStyle/>
          <a:p>
            <a:r>
              <a:rPr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Beslenme</a:t>
            </a:r>
            <a:r>
              <a:rPr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Önlem</a:t>
            </a:r>
            <a:endParaRPr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25CCE3E-A7A7-A9D3-807F-608DC252D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90" y="1492568"/>
            <a:ext cx="5256530" cy="3495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338CDAA5-1F3E-71BB-504D-63D62A843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990" y="1492568"/>
            <a:ext cx="5991612" cy="3495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AE8966F1-246A-AA2C-3A37-D194A3579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240" y="1492569"/>
            <a:ext cx="6309360" cy="4951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442B09-8A5C-E0CE-8FEB-9B2576ED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167006"/>
            <a:ext cx="10515600" cy="1325563"/>
          </a:xfrm>
        </p:spPr>
        <p:txBody>
          <a:bodyPr/>
          <a:lstStyle/>
          <a:p>
            <a:r>
              <a:rPr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Beslenme</a:t>
            </a:r>
            <a:r>
              <a:rPr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Önlem</a:t>
            </a:r>
            <a:endParaRPr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334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Egzersiz öncesi kan şekeri kontrolü</a:t>
            </a:r>
            <a:endParaRPr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E8999A5-C017-F2DA-3010-BB719FE44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940" y="1066365"/>
            <a:ext cx="8854440" cy="556564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18255"/>
            <a:ext cx="10515600" cy="1325563"/>
          </a:xfrm>
        </p:spPr>
        <p:txBody>
          <a:bodyPr/>
          <a:lstStyle/>
          <a:p>
            <a:r>
              <a:rPr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Teknolojik</a:t>
            </a:r>
            <a:r>
              <a:rPr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Yardımcılar</a:t>
            </a:r>
            <a:endParaRPr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3096179"/>
            <a:ext cx="6309360" cy="1801496"/>
          </a:xfrm>
        </p:spPr>
        <p:txBody>
          <a:bodyPr>
            <a:normAutofit/>
          </a:bodyPr>
          <a:lstStyle/>
          <a:p>
            <a:pPr marL="0" indent="0">
              <a:buNone/>
              <a:defRPr sz="2400"/>
            </a:pPr>
            <a:r>
              <a:rPr sz="3600" dirty="0"/>
              <a:t>Kan </a:t>
            </a:r>
            <a:r>
              <a:rPr sz="3600" dirty="0" err="1"/>
              <a:t>şekeri</a:t>
            </a:r>
            <a:r>
              <a:rPr sz="3600" dirty="0"/>
              <a:t> </a:t>
            </a:r>
            <a:r>
              <a:rPr sz="3600" dirty="0" err="1"/>
              <a:t>ölçüm</a:t>
            </a:r>
            <a:r>
              <a:rPr sz="3600" dirty="0"/>
              <a:t> </a:t>
            </a:r>
            <a:r>
              <a:rPr sz="3600" dirty="0" err="1"/>
              <a:t>cihazları</a:t>
            </a:r>
            <a:r>
              <a:rPr sz="3600" dirty="0"/>
              <a:t> </a:t>
            </a:r>
            <a:r>
              <a:rPr sz="3600" dirty="0" err="1"/>
              <a:t>düzenli</a:t>
            </a:r>
            <a:r>
              <a:rPr sz="3600" dirty="0"/>
              <a:t> </a:t>
            </a:r>
            <a:r>
              <a:rPr sz="3600" dirty="0" err="1"/>
              <a:t>kullanılmalı</a:t>
            </a:r>
            <a:r>
              <a:rPr sz="3600" dirty="0"/>
              <a:t>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B414312-01EF-9087-8B6C-AE2D485A9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681036"/>
            <a:ext cx="5969000" cy="5969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7D565-8678-250E-BDB3-50A6AB46E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D988B-2E1B-7130-CBB7-46BB8C11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18255"/>
            <a:ext cx="10515600" cy="1325563"/>
          </a:xfrm>
        </p:spPr>
        <p:txBody>
          <a:bodyPr/>
          <a:lstStyle/>
          <a:p>
            <a:r>
              <a:rPr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Teknolojik</a:t>
            </a:r>
            <a:r>
              <a:rPr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Yardımcılar</a:t>
            </a:r>
            <a:endParaRPr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9B9DE-B95D-D9E6-7A7B-BAA5489D3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320" y="1526698"/>
            <a:ext cx="3069214" cy="4351339"/>
          </a:xfrm>
        </p:spPr>
        <p:txBody>
          <a:bodyPr>
            <a:normAutofit/>
          </a:bodyPr>
          <a:lstStyle/>
          <a:p>
            <a:endParaRPr sz="4800" dirty="0"/>
          </a:p>
          <a:p>
            <a:pPr marL="0" indent="0">
              <a:buNone/>
              <a:defRPr sz="2400"/>
            </a:pPr>
            <a:r>
              <a:rPr lang="tr-TR" sz="3600" dirty="0"/>
              <a:t>Sürekli</a:t>
            </a:r>
          </a:p>
          <a:p>
            <a:pPr marL="0" indent="0">
              <a:buNone/>
              <a:defRPr sz="2400"/>
            </a:pPr>
            <a:r>
              <a:rPr lang="tr-TR" sz="3600" dirty="0"/>
              <a:t>Glukoz</a:t>
            </a:r>
          </a:p>
          <a:p>
            <a:pPr marL="0" indent="0">
              <a:buNone/>
              <a:defRPr sz="2400"/>
            </a:pPr>
            <a:r>
              <a:rPr lang="tr-TR" sz="3600" dirty="0"/>
              <a:t>Takip </a:t>
            </a:r>
          </a:p>
          <a:p>
            <a:pPr marL="0" indent="0">
              <a:buNone/>
              <a:defRPr sz="2400"/>
            </a:pPr>
            <a:r>
              <a:rPr lang="tr-TR" sz="3600" dirty="0"/>
              <a:t>Cihazları</a:t>
            </a:r>
            <a:endParaRPr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F51F53E-B110-1170-E2B6-7A7BECE74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1" y="1343818"/>
            <a:ext cx="7478652" cy="498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89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97486"/>
            <a:ext cx="10515600" cy="1325563"/>
          </a:xfrm>
        </p:spPr>
        <p:txBody>
          <a:bodyPr/>
          <a:lstStyle/>
          <a:p>
            <a:r>
              <a:rPr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Farkındalık</a:t>
            </a:r>
            <a:r>
              <a:rPr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Geri </a:t>
            </a:r>
            <a:r>
              <a:rPr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Kazanılabilir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 ?</a:t>
            </a:r>
            <a:endParaRPr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defRPr sz="2400"/>
            </a:pPr>
            <a:r>
              <a:rPr sz="3200" dirty="0" err="1"/>
              <a:t>Geçici</a:t>
            </a:r>
            <a:r>
              <a:rPr sz="3200" dirty="0"/>
              <a:t> </a:t>
            </a:r>
            <a:r>
              <a:rPr sz="3200" dirty="0" err="1"/>
              <a:t>olarak</a:t>
            </a:r>
            <a:r>
              <a:rPr sz="3200" dirty="0"/>
              <a:t> </a:t>
            </a:r>
            <a:r>
              <a:rPr sz="3200" dirty="0" err="1"/>
              <a:t>daha</a:t>
            </a:r>
            <a:r>
              <a:rPr sz="3200" dirty="0"/>
              <a:t> </a:t>
            </a:r>
            <a:r>
              <a:rPr sz="3200" dirty="0" err="1"/>
              <a:t>yüksek</a:t>
            </a:r>
            <a:r>
              <a:rPr sz="3200" dirty="0"/>
              <a:t> </a:t>
            </a:r>
            <a:r>
              <a:rPr sz="3200" dirty="0" err="1"/>
              <a:t>kan</a:t>
            </a:r>
            <a:r>
              <a:rPr sz="3200" dirty="0"/>
              <a:t> </a:t>
            </a:r>
            <a:r>
              <a:rPr sz="3200" dirty="0" err="1"/>
              <a:t>şekeri</a:t>
            </a:r>
            <a:r>
              <a:rPr sz="3200" dirty="0"/>
              <a:t> </a:t>
            </a:r>
            <a:r>
              <a:rPr sz="3200" dirty="0" err="1"/>
              <a:t>hedeflenebilir</a:t>
            </a:r>
            <a:r>
              <a:rPr sz="3200" dirty="0"/>
              <a:t>.</a:t>
            </a:r>
          </a:p>
          <a:p>
            <a:pPr>
              <a:lnSpc>
                <a:spcPct val="150000"/>
              </a:lnSpc>
              <a:defRPr sz="2400"/>
            </a:pPr>
            <a:r>
              <a:rPr sz="3200" dirty="0" err="1"/>
              <a:t>Hipoglisemi</a:t>
            </a:r>
            <a:r>
              <a:rPr sz="3200" dirty="0"/>
              <a:t> </a:t>
            </a:r>
            <a:r>
              <a:rPr sz="3200" dirty="0" err="1"/>
              <a:t>sıklığı</a:t>
            </a:r>
            <a:r>
              <a:rPr sz="3200" dirty="0"/>
              <a:t> </a:t>
            </a:r>
            <a:r>
              <a:rPr sz="3200" dirty="0" err="1"/>
              <a:t>azaltılırsa</a:t>
            </a:r>
            <a:r>
              <a:rPr sz="3200" dirty="0"/>
              <a:t> </a:t>
            </a:r>
            <a:r>
              <a:rPr sz="3200" dirty="0" err="1"/>
              <a:t>belirtiler</a:t>
            </a:r>
            <a:r>
              <a:rPr sz="3200" dirty="0"/>
              <a:t> </a:t>
            </a:r>
            <a:r>
              <a:rPr sz="3200" dirty="0" err="1"/>
              <a:t>geri</a:t>
            </a:r>
            <a:r>
              <a:rPr sz="3200" dirty="0"/>
              <a:t> </a:t>
            </a:r>
            <a:r>
              <a:rPr sz="3200" dirty="0" err="1"/>
              <a:t>dönebilir</a:t>
            </a:r>
            <a:r>
              <a:rPr sz="3200" dirty="0"/>
              <a:t>.</a:t>
            </a:r>
          </a:p>
          <a:p>
            <a:pPr>
              <a:lnSpc>
                <a:spcPct val="150000"/>
              </a:lnSpc>
              <a:defRPr sz="2400"/>
            </a:pPr>
            <a:r>
              <a:rPr sz="3200" dirty="0" err="1"/>
              <a:t>Sürekli</a:t>
            </a:r>
            <a:r>
              <a:rPr sz="3200" dirty="0"/>
              <a:t> </a:t>
            </a:r>
            <a:r>
              <a:rPr sz="3200" dirty="0" err="1"/>
              <a:t>glukoz</a:t>
            </a:r>
            <a:r>
              <a:rPr sz="3200" dirty="0"/>
              <a:t> </a:t>
            </a:r>
            <a:r>
              <a:rPr sz="3200" dirty="0" err="1"/>
              <a:t>ölçüm</a:t>
            </a:r>
            <a:r>
              <a:rPr sz="3200" dirty="0"/>
              <a:t> </a:t>
            </a:r>
            <a:r>
              <a:rPr sz="3200" dirty="0" err="1"/>
              <a:t>sistemleri</a:t>
            </a:r>
            <a:r>
              <a:rPr sz="3200" dirty="0"/>
              <a:t> (CGM) </a:t>
            </a:r>
            <a:r>
              <a:rPr sz="3200" dirty="0" err="1"/>
              <a:t>yardımcı</a:t>
            </a:r>
            <a:r>
              <a:rPr sz="3200" dirty="0"/>
              <a:t> </a:t>
            </a:r>
            <a:r>
              <a:rPr sz="3200" dirty="0" err="1"/>
              <a:t>olabilir</a:t>
            </a:r>
            <a:r>
              <a:rPr sz="3200" dirty="0"/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61492" y="1949762"/>
            <a:ext cx="141684" cy="1013519"/>
          </a:xfrm>
          <a:prstGeom prst="roundRect">
            <a:avLst>
              <a:gd name="adj" fmla="val 56033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tr-TR" sz="1500"/>
          </a:p>
        </p:txBody>
      </p:sp>
      <p:sp>
        <p:nvSpPr>
          <p:cNvPr id="5" name="Text 2"/>
          <p:cNvSpPr/>
          <p:nvPr/>
        </p:nvSpPr>
        <p:spPr>
          <a:xfrm>
            <a:off x="1086645" y="194976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Glukoz Ölçümü</a:t>
            </a:r>
            <a:endParaRPr lang="en-US" sz="1833" dirty="0"/>
          </a:p>
        </p:txBody>
      </p:sp>
      <p:sp>
        <p:nvSpPr>
          <p:cNvPr id="6" name="Text 3"/>
          <p:cNvSpPr/>
          <p:nvPr/>
        </p:nvSpPr>
        <p:spPr>
          <a:xfrm>
            <a:off x="1086644" y="2358444"/>
            <a:ext cx="587186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Evde düzenli kan şekeri takibi önemlidir. Bir glukometre kullanarak kan şekerinizi ölçün.</a:t>
            </a:r>
            <a:endParaRPr lang="en-US" sz="1458" dirty="0"/>
          </a:p>
        </p:txBody>
      </p:sp>
      <p:sp>
        <p:nvSpPr>
          <p:cNvPr id="7" name="Shape 4"/>
          <p:cNvSpPr/>
          <p:nvPr/>
        </p:nvSpPr>
        <p:spPr>
          <a:xfrm>
            <a:off x="944960" y="3152294"/>
            <a:ext cx="141684" cy="1013519"/>
          </a:xfrm>
          <a:prstGeom prst="roundRect">
            <a:avLst>
              <a:gd name="adj" fmla="val 56033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tr-TR" sz="1500"/>
          </a:p>
        </p:txBody>
      </p:sp>
      <p:sp>
        <p:nvSpPr>
          <p:cNvPr id="8" name="Text 5"/>
          <p:cNvSpPr/>
          <p:nvPr/>
        </p:nvSpPr>
        <p:spPr>
          <a:xfrm>
            <a:off x="1370112" y="315229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15/15 Kuralı</a:t>
            </a:r>
            <a:endParaRPr lang="en-US" sz="1833" dirty="0"/>
          </a:p>
        </p:txBody>
      </p:sp>
      <p:sp>
        <p:nvSpPr>
          <p:cNvPr id="9" name="Text 6"/>
          <p:cNvSpPr/>
          <p:nvPr/>
        </p:nvSpPr>
        <p:spPr>
          <a:xfrm>
            <a:off x="1370112" y="3560975"/>
            <a:ext cx="5588397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Eğer kan şekeriniz düşükse, 15 gram hızlı etkili karbonhidrat tüketin. Örneğin, glukoz tableti veya meyve suyu.</a:t>
            </a:r>
            <a:endParaRPr lang="en-US" sz="1458" dirty="0"/>
          </a:p>
        </p:txBody>
      </p:sp>
      <p:sp>
        <p:nvSpPr>
          <p:cNvPr id="10" name="Shape 7"/>
          <p:cNvSpPr/>
          <p:nvPr/>
        </p:nvSpPr>
        <p:spPr>
          <a:xfrm>
            <a:off x="1228527" y="4354825"/>
            <a:ext cx="141684" cy="1013519"/>
          </a:xfrm>
          <a:prstGeom prst="roundRect">
            <a:avLst>
              <a:gd name="adj" fmla="val 56033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tr-TR" sz="1500"/>
          </a:p>
        </p:txBody>
      </p:sp>
      <p:sp>
        <p:nvSpPr>
          <p:cNvPr id="11" name="Text 8"/>
          <p:cNvSpPr/>
          <p:nvPr/>
        </p:nvSpPr>
        <p:spPr>
          <a:xfrm>
            <a:off x="1653680" y="435482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15 Dakika Bekleyin</a:t>
            </a:r>
            <a:endParaRPr lang="en-US" sz="1833" dirty="0"/>
          </a:p>
        </p:txBody>
      </p:sp>
      <p:sp>
        <p:nvSpPr>
          <p:cNvPr id="12" name="Text 9"/>
          <p:cNvSpPr/>
          <p:nvPr/>
        </p:nvSpPr>
        <p:spPr>
          <a:xfrm>
            <a:off x="1653679" y="4763507"/>
            <a:ext cx="5304830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15 dakika sonra kan şekerinizi tekrar ölçün. Hala düşükse, bir 15 gram daha karbonhidrat alın.</a:t>
            </a:r>
            <a:endParaRPr lang="en-US" sz="1458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422A43-F8A8-DECB-C230-3E13E0099DF0}"/>
              </a:ext>
            </a:extLst>
          </p:cNvPr>
          <p:cNvSpPr txBox="1">
            <a:spLocks/>
          </p:cNvSpPr>
          <p:nvPr/>
        </p:nvSpPr>
        <p:spPr>
          <a:xfrm>
            <a:off x="393356" y="19213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Acil Müdahale</a:t>
            </a:r>
            <a:endParaRPr lang="tr-TR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98A889E8-3073-C9A2-D4B0-A95F88FB1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569" y="220575"/>
            <a:ext cx="9799627" cy="641642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63610CD1-C2B2-517C-0224-9DCCA114886B}"/>
              </a:ext>
            </a:extLst>
          </p:cNvPr>
          <p:cNvSpPr txBox="1"/>
          <p:nvPr/>
        </p:nvSpPr>
        <p:spPr>
          <a:xfrm>
            <a:off x="2278703" y="689438"/>
            <a:ext cx="5478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/>
              <a:t>Türkiye - Ortalama yaşam süresi</a:t>
            </a:r>
          </a:p>
        </p:txBody>
      </p:sp>
      <p:sp>
        <p:nvSpPr>
          <p:cNvPr id="7" name="Halka 6">
            <a:extLst>
              <a:ext uri="{FF2B5EF4-FFF2-40B4-BE49-F238E27FC236}">
                <a16:creationId xmlns:a16="http://schemas.microsoft.com/office/drawing/2014/main" id="{9766D804-BF35-C944-8F44-280C9C6008B2}"/>
              </a:ext>
            </a:extLst>
          </p:cNvPr>
          <p:cNvSpPr/>
          <p:nvPr/>
        </p:nvSpPr>
        <p:spPr>
          <a:xfrm>
            <a:off x="2041177" y="6082335"/>
            <a:ext cx="1139569" cy="493651"/>
          </a:xfrm>
          <a:prstGeom prst="donut">
            <a:avLst>
              <a:gd name="adj" fmla="val 401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2BCD13F-FE95-6577-0E15-63E6EA1A43A1}"/>
              </a:ext>
            </a:extLst>
          </p:cNvPr>
          <p:cNvSpPr txBox="1"/>
          <p:nvPr/>
        </p:nvSpPr>
        <p:spPr>
          <a:xfrm>
            <a:off x="2610961" y="5386012"/>
            <a:ext cx="967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</a:rPr>
              <a:t>40 yaş</a:t>
            </a:r>
          </a:p>
        </p:txBody>
      </p:sp>
      <p:sp>
        <p:nvSpPr>
          <p:cNvPr id="15" name="Halka 14">
            <a:extLst>
              <a:ext uri="{FF2B5EF4-FFF2-40B4-BE49-F238E27FC236}">
                <a16:creationId xmlns:a16="http://schemas.microsoft.com/office/drawing/2014/main" id="{0F79BD42-89C5-E8AA-0D1C-711B59C576CF}"/>
              </a:ext>
            </a:extLst>
          </p:cNvPr>
          <p:cNvSpPr/>
          <p:nvPr/>
        </p:nvSpPr>
        <p:spPr>
          <a:xfrm>
            <a:off x="10212797" y="6033712"/>
            <a:ext cx="782633" cy="493652"/>
          </a:xfrm>
          <a:prstGeom prst="donut">
            <a:avLst>
              <a:gd name="adj" fmla="val 401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BF91665-4AE3-1745-4E8B-1A76121BE4B8}"/>
              </a:ext>
            </a:extLst>
          </p:cNvPr>
          <p:cNvSpPr txBox="1"/>
          <p:nvPr/>
        </p:nvSpPr>
        <p:spPr>
          <a:xfrm>
            <a:off x="10028371" y="2079670"/>
            <a:ext cx="967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</a:rPr>
              <a:t>78 yaş</a:t>
            </a:r>
          </a:p>
        </p:txBody>
      </p:sp>
    </p:spTree>
    <p:extLst>
      <p:ext uri="{BB962C8B-B14F-4D97-AF65-F5344CB8AC3E}">
        <p14:creationId xmlns:p14="http://schemas.microsoft.com/office/powerpoint/2010/main" val="12626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5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C19C4D-D13A-4372-A2F0-D1686841F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79" y="288927"/>
            <a:ext cx="10515600" cy="945514"/>
          </a:xfrm>
        </p:spPr>
        <p:txBody>
          <a:bodyPr/>
          <a:lstStyle/>
          <a:p>
            <a:r>
              <a:rPr lang="tr-T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Glukagon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B9CFCC7-35D3-1B8C-FAE0-38E6CED8CD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657" b="14686"/>
          <a:stretch>
            <a:fillRect/>
          </a:stretch>
        </p:blipFill>
        <p:spPr>
          <a:xfrm>
            <a:off x="-165101" y="1874520"/>
            <a:ext cx="7084061" cy="422614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531DE58-9E30-FE32-A920-A28B447D5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960" y="1555433"/>
            <a:ext cx="4768850" cy="476885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6A0257F6-9D22-5BF3-9E45-BEDA631653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6828" b="77508"/>
          <a:stretch>
            <a:fillRect/>
          </a:stretch>
        </p:blipFill>
        <p:spPr>
          <a:xfrm>
            <a:off x="504190" y="1555433"/>
            <a:ext cx="1080770" cy="104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2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2362" y="200124"/>
            <a:ext cx="7176095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Sonuç ve Doğru Yönetim Önerileri</a:t>
            </a:r>
            <a:endParaRPr lang="en-US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1547714" y="140404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sz="240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Doktor Takibi</a:t>
            </a:r>
            <a:endParaRPr lang="en-US" sz="2400" b="1" dirty="0"/>
          </a:p>
        </p:txBody>
      </p:sp>
      <p:sp>
        <p:nvSpPr>
          <p:cNvPr id="4" name="Text 2"/>
          <p:cNvSpPr/>
          <p:nvPr/>
        </p:nvSpPr>
        <p:spPr>
          <a:xfrm>
            <a:off x="661492" y="1812727"/>
            <a:ext cx="32489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375"/>
              </a:lnSpc>
            </a:pPr>
            <a:r>
              <a:rPr lang="en-US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Düzenli doktor kontrolü hayati öneme sahiptir. İlaç dozlarınız ve tedavi planınız kişiye özeldir.</a:t>
            </a:r>
            <a:endParaRPr lang="en-US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878" y="1257499"/>
            <a:ext cx="3804146" cy="3804146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943" y="1893392"/>
            <a:ext cx="282773" cy="35351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281492" y="140404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Sağlıklı Yaşam</a:t>
            </a:r>
            <a:endParaRPr lang="en-US" sz="2400" b="1" dirty="0"/>
          </a:p>
        </p:txBody>
      </p:sp>
      <p:sp>
        <p:nvSpPr>
          <p:cNvPr id="8" name="Text 4"/>
          <p:cNvSpPr/>
          <p:nvPr/>
        </p:nvSpPr>
        <p:spPr>
          <a:xfrm>
            <a:off x="8281492" y="1812727"/>
            <a:ext cx="3249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Dengeli beslenme ve düzenli egzersiz hipoglisemi riskini azaltır. Sağlıklı alışkanlıklar edinin.</a:t>
            </a:r>
            <a:endParaRPr lang="en-US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878" y="1257499"/>
            <a:ext cx="3804146" cy="3804146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3837" y="2217142"/>
            <a:ext cx="282773" cy="35351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281492" y="344785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Bilinçli Olun</a:t>
            </a:r>
            <a:endParaRPr lang="en-US" sz="2400" b="1" dirty="0"/>
          </a:p>
        </p:txBody>
      </p:sp>
      <p:sp>
        <p:nvSpPr>
          <p:cNvPr id="12" name="Text 6"/>
          <p:cNvSpPr/>
          <p:nvPr/>
        </p:nvSpPr>
        <p:spPr>
          <a:xfrm>
            <a:off x="8281492" y="3856533"/>
            <a:ext cx="3249018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Belirtileri tanıyın ve acil durum planı oluşturun. Ailenizi ve arkadaşlarınızı bilgilendirin.</a:t>
            </a:r>
            <a:endParaRPr lang="en-US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3878" y="1257499"/>
            <a:ext cx="3804146" cy="3804146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086" y="4072037"/>
            <a:ext cx="282773" cy="35351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547714" y="3296642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sz="2400" b="1" dirty="0">
                <a:solidFill>
                  <a:srgbClr val="272525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İletişim</a:t>
            </a:r>
            <a:endParaRPr lang="en-US" sz="2400" b="1" dirty="0"/>
          </a:p>
        </p:txBody>
      </p:sp>
      <p:sp>
        <p:nvSpPr>
          <p:cNvPr id="16" name="Text 8"/>
          <p:cNvSpPr/>
          <p:nvPr/>
        </p:nvSpPr>
        <p:spPr>
          <a:xfrm>
            <a:off x="661492" y="3705324"/>
            <a:ext cx="3248918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375"/>
              </a:lnSpc>
            </a:pPr>
            <a:r>
              <a:rPr lang="en-US" dirty="0">
                <a:solidFill>
                  <a:srgbClr val="272525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Sorularınız veya endişeleriniz varsa bizimle iletişime geçmekten çekinmeyin. Sağlığınız bizim önceliğimizdir.</a:t>
            </a:r>
            <a:endParaRPr lang="en-US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3878" y="1257499"/>
            <a:ext cx="3804146" cy="380414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5192" y="3748286"/>
            <a:ext cx="282773" cy="353517"/>
          </a:xfrm>
          <a:prstGeom prst="rect">
            <a:avLst/>
          </a:prstGeom>
        </p:spPr>
      </p:pic>
      <p:sp>
        <p:nvSpPr>
          <p:cNvPr id="19" name="Metin kutusu 18">
            <a:extLst>
              <a:ext uri="{FF2B5EF4-FFF2-40B4-BE49-F238E27FC236}">
                <a16:creationId xmlns:a16="http://schemas.microsoft.com/office/drawing/2014/main" id="{B8DEC256-0CF7-571D-FFEB-00EF53257E0D}"/>
              </a:ext>
            </a:extLst>
          </p:cNvPr>
          <p:cNvSpPr txBox="1"/>
          <p:nvPr/>
        </p:nvSpPr>
        <p:spPr>
          <a:xfrm>
            <a:off x="10478531" y="6450229"/>
            <a:ext cx="17716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r-TR" dirty="0"/>
              <a:t>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D0F1812-2B93-4049-1642-F4BA055DC2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607" b="484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grpSp>
        <p:nvGrpSpPr>
          <p:cNvPr id="3" name="Grup 2">
            <a:extLst>
              <a:ext uri="{FF2B5EF4-FFF2-40B4-BE49-F238E27FC236}">
                <a16:creationId xmlns:a16="http://schemas.microsoft.com/office/drawing/2014/main" id="{BFC2403B-A5A1-BFA2-BDD7-DED67875360B}"/>
              </a:ext>
            </a:extLst>
          </p:cNvPr>
          <p:cNvGrpSpPr/>
          <p:nvPr/>
        </p:nvGrpSpPr>
        <p:grpSpPr>
          <a:xfrm>
            <a:off x="538397" y="4137284"/>
            <a:ext cx="11258863" cy="2503357"/>
            <a:chOff x="553387" y="4032354"/>
            <a:chExt cx="11258863" cy="2503357"/>
          </a:xfrm>
        </p:grpSpPr>
        <p:sp>
          <p:nvSpPr>
            <p:cNvPr id="4" name="Dikdörtgen 3">
              <a:extLst>
                <a:ext uri="{FF2B5EF4-FFF2-40B4-BE49-F238E27FC236}">
                  <a16:creationId xmlns:a16="http://schemas.microsoft.com/office/drawing/2014/main" id="{2F73B89D-26B1-8857-DDFC-1789BD1D676A}"/>
                </a:ext>
              </a:extLst>
            </p:cNvPr>
            <p:cNvSpPr/>
            <p:nvPr/>
          </p:nvSpPr>
          <p:spPr>
            <a:xfrm>
              <a:off x="553387" y="4032354"/>
              <a:ext cx="11258863" cy="2503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pic>
          <p:nvPicPr>
            <p:cNvPr id="5" name="Resim 4" descr="kalıp, desen, düzen, dikiş, kumaş, doku, monokrom, tek renkli içeren bir resim&#10;&#10;Açıklama otomatik olarak oluşturuldu">
              <a:extLst>
                <a:ext uri="{FF2B5EF4-FFF2-40B4-BE49-F238E27FC236}">
                  <a16:creationId xmlns:a16="http://schemas.microsoft.com/office/drawing/2014/main" id="{C7BA46D5-CD04-2C12-7D14-FF3263880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70971" y="4206924"/>
              <a:ext cx="2167642" cy="2167642"/>
            </a:xfrm>
            <a:prstGeom prst="rect">
              <a:avLst/>
            </a:prstGeom>
          </p:spPr>
        </p:pic>
        <p:pic>
          <p:nvPicPr>
            <p:cNvPr id="6" name="Picture 2" descr="Güven Hastanesi">
              <a:extLst>
                <a:ext uri="{FF2B5EF4-FFF2-40B4-BE49-F238E27FC236}">
                  <a16:creationId xmlns:a16="http://schemas.microsoft.com/office/drawing/2014/main" id="{9E42BA2E-1AE7-AF81-AA70-B7C947EC01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4" t="10678" r="19609" b="12405"/>
            <a:stretch/>
          </p:blipFill>
          <p:spPr bwMode="auto">
            <a:xfrm>
              <a:off x="854440" y="4206924"/>
              <a:ext cx="1568860" cy="2102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99E2286A-6AC5-7D40-99A8-0B77F5329B31}"/>
                </a:ext>
              </a:extLst>
            </p:cNvPr>
            <p:cNvSpPr txBox="1"/>
            <p:nvPr/>
          </p:nvSpPr>
          <p:spPr>
            <a:xfrm>
              <a:off x="2976686" y="4206924"/>
              <a:ext cx="592559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b="1" dirty="0" err="1"/>
                <a:t>Doç.Dr.İbrahim</a:t>
              </a:r>
              <a:r>
                <a:rPr lang="tr-TR" sz="2400" b="1" dirty="0"/>
                <a:t> DEMİRCİ</a:t>
              </a:r>
            </a:p>
            <a:p>
              <a:endParaRPr lang="tr-TR" sz="2400" dirty="0"/>
            </a:p>
            <a:p>
              <a:r>
                <a:rPr lang="tr-TR" sz="2400" dirty="0"/>
                <a:t>Güven Hastanesi </a:t>
              </a:r>
            </a:p>
            <a:p>
              <a:r>
                <a:rPr lang="tr-TR" sz="2400" dirty="0"/>
                <a:t>Endokrinoloji ve Metabolizma Hastalıkları</a:t>
              </a:r>
            </a:p>
            <a:p>
              <a:endParaRPr lang="tr-TR" sz="2400" dirty="0"/>
            </a:p>
            <a:p>
              <a:pPr algn="r"/>
              <a:r>
                <a:rPr lang="tr-TR" sz="2400" dirty="0" err="1"/>
                <a:t>dr.idemirci@gmail.com</a:t>
              </a:r>
              <a:endParaRPr lang="tr-TR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802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BB0C113-938E-9896-397B-C2B647967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623" b="7112"/>
          <a:stretch/>
        </p:blipFill>
        <p:spPr>
          <a:xfrm>
            <a:off x="439936" y="413951"/>
            <a:ext cx="11493735" cy="603009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AC999DD-17E7-7876-4095-9C754D3A8E79}"/>
              </a:ext>
            </a:extLst>
          </p:cNvPr>
          <p:cNvSpPr txBox="1"/>
          <p:nvPr/>
        </p:nvSpPr>
        <p:spPr>
          <a:xfrm>
            <a:off x="7735332" y="6444049"/>
            <a:ext cx="433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5B5B5B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WHO, Global </a:t>
            </a:r>
            <a:r>
              <a:rPr lang="tr-TR" dirty="0" err="1">
                <a:solidFill>
                  <a:srgbClr val="5B5B5B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Health</a:t>
            </a:r>
            <a:r>
              <a:rPr lang="tr-TR" dirty="0">
                <a:solidFill>
                  <a:srgbClr val="5B5B5B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 </a:t>
            </a:r>
            <a:r>
              <a:rPr lang="tr-TR" dirty="0" err="1">
                <a:solidFill>
                  <a:srgbClr val="5B5B5B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Observatory</a:t>
            </a:r>
            <a:r>
              <a:rPr lang="tr-TR" dirty="0">
                <a:solidFill>
                  <a:srgbClr val="5B5B5B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 (2022)</a:t>
            </a:r>
            <a:endParaRPr lang="tr-TR" dirty="0"/>
          </a:p>
        </p:txBody>
      </p:sp>
      <p:sp>
        <p:nvSpPr>
          <p:cNvPr id="7" name="Oval Belirtme Çizgisi 6">
            <a:extLst>
              <a:ext uri="{FF2B5EF4-FFF2-40B4-BE49-F238E27FC236}">
                <a16:creationId xmlns:a16="http://schemas.microsoft.com/office/drawing/2014/main" id="{BBB497D8-FBEB-2985-1D95-6F6E19EC5CDA}"/>
              </a:ext>
            </a:extLst>
          </p:cNvPr>
          <p:cNvSpPr/>
          <p:nvPr/>
        </p:nvSpPr>
        <p:spPr>
          <a:xfrm>
            <a:off x="6265889" y="2953062"/>
            <a:ext cx="6041036" cy="2458387"/>
          </a:xfrm>
          <a:prstGeom prst="wedgeEllipseCallout">
            <a:avLst>
              <a:gd name="adj1" fmla="val -48695"/>
              <a:gd name="adj2" fmla="val -9099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 err="1"/>
              <a:t>Avrupanın</a:t>
            </a:r>
            <a:r>
              <a:rPr lang="tr-TR" sz="3200" dirty="0"/>
              <a:t> obezite oranı en yüksek ülkesiyiz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76B2CAA-5A14-46B6-69DD-D0B1031F2AC8}"/>
              </a:ext>
            </a:extLst>
          </p:cNvPr>
          <p:cNvSpPr txBox="1"/>
          <p:nvPr/>
        </p:nvSpPr>
        <p:spPr>
          <a:xfrm>
            <a:off x="329784" y="29830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C0D43DE-22CE-A26A-81CB-CB557C714126}"/>
              </a:ext>
            </a:extLst>
          </p:cNvPr>
          <p:cNvSpPr txBox="1"/>
          <p:nvPr/>
        </p:nvSpPr>
        <p:spPr>
          <a:xfrm>
            <a:off x="514515" y="2907366"/>
            <a:ext cx="4871803" cy="25040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600" b="1" u="sng" dirty="0"/>
              <a:t>TUİK (2022)</a:t>
            </a:r>
          </a:p>
          <a:p>
            <a:pPr>
              <a:lnSpc>
                <a:spcPct val="150000"/>
              </a:lnSpc>
            </a:pPr>
            <a:r>
              <a:rPr lang="tr-TR" sz="3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Kilo fazlalığı %35.6</a:t>
            </a:r>
          </a:p>
          <a:p>
            <a:pPr>
              <a:lnSpc>
                <a:spcPct val="150000"/>
              </a:lnSpc>
            </a:pPr>
            <a:r>
              <a:rPr lang="tr-TR" sz="3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lang="tr-TR" sz="3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bezite  %20.2</a:t>
            </a:r>
            <a:r>
              <a:rPr lang="tr-TR" sz="3600" dirty="0">
                <a:effectLst/>
              </a:rPr>
              <a:t> 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249061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080063BC-0786-402F-4529-42D8C8FF4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68" y="1188444"/>
            <a:ext cx="9087443" cy="448111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D19F8FDE-9E36-88D2-05E8-DF4FC4E16E55}"/>
              </a:ext>
            </a:extLst>
          </p:cNvPr>
          <p:cNvSpPr txBox="1"/>
          <p:nvPr/>
        </p:nvSpPr>
        <p:spPr>
          <a:xfrm>
            <a:off x="8809740" y="6437311"/>
            <a:ext cx="3277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WHO - World </a:t>
            </a:r>
            <a:r>
              <a:rPr lang="tr-TR" dirty="0" err="1"/>
              <a:t>Obesity</a:t>
            </a:r>
            <a:r>
              <a:rPr lang="tr-TR" dirty="0"/>
              <a:t> Atlas 2023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E30D9A2-B3DA-F628-9998-0E200139579D}"/>
              </a:ext>
            </a:extLst>
          </p:cNvPr>
          <p:cNvSpPr txBox="1"/>
          <p:nvPr/>
        </p:nvSpPr>
        <p:spPr>
          <a:xfrm>
            <a:off x="372480" y="207932"/>
            <a:ext cx="1150219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tr-TR" sz="3600" dirty="0">
                <a:solidFill>
                  <a:schemeClr val="bg1"/>
                </a:solidFill>
              </a:rPr>
              <a:t>WHO – Türkiye Obezite Sıklık Tahminleri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73E12454-F51A-4680-11AF-F949F4382A0E}"/>
              </a:ext>
            </a:extLst>
          </p:cNvPr>
          <p:cNvSpPr txBox="1"/>
          <p:nvPr/>
        </p:nvSpPr>
        <p:spPr>
          <a:xfrm>
            <a:off x="9704152" y="1997547"/>
            <a:ext cx="2382960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600" dirty="0">
                <a:solidFill>
                  <a:schemeClr val="bg1"/>
                </a:solidFill>
              </a:rPr>
              <a:t>Obezite</a:t>
            </a:r>
          </a:p>
          <a:p>
            <a:pPr algn="ctr"/>
            <a:r>
              <a:rPr lang="tr-TR" sz="3600" dirty="0">
                <a:solidFill>
                  <a:schemeClr val="bg1"/>
                </a:solidFill>
              </a:rPr>
              <a:t>%55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0E88EC9-3626-D626-465F-A6A879135B56}"/>
              </a:ext>
            </a:extLst>
          </p:cNvPr>
          <p:cNvSpPr txBox="1"/>
          <p:nvPr/>
        </p:nvSpPr>
        <p:spPr>
          <a:xfrm>
            <a:off x="9704152" y="3859455"/>
            <a:ext cx="2382960" cy="120032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tr-TR" sz="3600" dirty="0">
                <a:solidFill>
                  <a:schemeClr val="bg1"/>
                </a:solidFill>
              </a:rPr>
              <a:t>Kilo fazlalığı</a:t>
            </a:r>
          </a:p>
          <a:p>
            <a:pPr algn="ctr"/>
            <a:r>
              <a:rPr lang="tr-TR" sz="3600" dirty="0">
                <a:solidFill>
                  <a:schemeClr val="bg1"/>
                </a:solidFill>
              </a:rPr>
              <a:t>%78</a:t>
            </a:r>
          </a:p>
        </p:txBody>
      </p:sp>
    </p:spTree>
    <p:extLst>
      <p:ext uri="{BB962C8B-B14F-4D97-AF65-F5344CB8AC3E}">
        <p14:creationId xmlns:p14="http://schemas.microsoft.com/office/powerpoint/2010/main" val="181319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E27B9B63-7507-3B42-8527-EF8ABC387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22964"/>
            <a:ext cx="9144000" cy="5265199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BAB7BEF1-EF3B-3A4F-86E7-4812A70BF102}"/>
              </a:ext>
            </a:extLst>
          </p:cNvPr>
          <p:cNvSpPr txBox="1"/>
          <p:nvPr/>
        </p:nvSpPr>
        <p:spPr>
          <a:xfrm>
            <a:off x="2329138" y="2286854"/>
            <a:ext cx="7875036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5400" b="1" dirty="0">
                <a:solidFill>
                  <a:schemeClr val="accent2"/>
                </a:solidFill>
              </a:rPr>
              <a:t>425 milyon diyabet hastası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BFD07522-9335-B645-8CA5-E5B9416D7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939" y="197176"/>
            <a:ext cx="8724122" cy="605258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IDF 2017 - Diyabet </a:t>
            </a:r>
            <a:r>
              <a:rPr lang="tr-TR" b="1" dirty="0" err="1">
                <a:solidFill>
                  <a:schemeClr val="bg1"/>
                </a:solidFill>
              </a:rPr>
              <a:t>prevalansı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69CD874-E146-3843-96F4-9ABBB2BD0652}"/>
              </a:ext>
            </a:extLst>
          </p:cNvPr>
          <p:cNvSpPr txBox="1"/>
          <p:nvPr/>
        </p:nvSpPr>
        <p:spPr>
          <a:xfrm>
            <a:off x="8276053" y="6480041"/>
            <a:ext cx="2182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/>
              <a:t>IDF </a:t>
            </a:r>
            <a:r>
              <a:rPr lang="tr-TR" sz="1000" dirty="0" err="1"/>
              <a:t>Diabetes</a:t>
            </a:r>
            <a:r>
              <a:rPr lang="tr-TR" sz="1000" dirty="0"/>
              <a:t> Atlas – 8th </a:t>
            </a:r>
            <a:r>
              <a:rPr lang="tr-TR" sz="1000" dirty="0" err="1"/>
              <a:t>edition</a:t>
            </a:r>
            <a:r>
              <a:rPr lang="tr-TR" sz="1000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7741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9513C697-F512-E94C-9E4C-811209EED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164" y="1229719"/>
            <a:ext cx="10045279" cy="3584876"/>
          </a:xfrm>
          <a:prstGeom prst="rect">
            <a:avLst/>
          </a:prstGeom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F8A7F91E-196A-CB4D-B603-92F914E8412B}"/>
              </a:ext>
            </a:extLst>
          </p:cNvPr>
          <p:cNvSpPr txBox="1">
            <a:spLocks/>
          </p:cNvSpPr>
          <p:nvPr/>
        </p:nvSpPr>
        <p:spPr>
          <a:xfrm>
            <a:off x="350728" y="197176"/>
            <a:ext cx="11624153" cy="60525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>
                <a:solidFill>
                  <a:schemeClr val="bg1"/>
                </a:solidFill>
              </a:rPr>
              <a:t>IDF 2045 – Öngörülen Diyabet </a:t>
            </a:r>
            <a:r>
              <a:rPr lang="tr-TR" b="1" dirty="0" err="1">
                <a:solidFill>
                  <a:schemeClr val="bg1"/>
                </a:solidFill>
              </a:rPr>
              <a:t>Prevalansı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3C4A7C1-DC43-EE45-9683-A5E7B7457E0A}"/>
              </a:ext>
            </a:extLst>
          </p:cNvPr>
          <p:cNvSpPr txBox="1"/>
          <p:nvPr/>
        </p:nvSpPr>
        <p:spPr>
          <a:xfrm>
            <a:off x="2873003" y="4814595"/>
            <a:ext cx="64459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>
                <a:solidFill>
                  <a:schemeClr val="accent2"/>
                </a:solidFill>
              </a:rPr>
              <a:t>IDF </a:t>
            </a:r>
            <a:r>
              <a:rPr lang="tr-TR" sz="3600" b="1" dirty="0">
                <a:solidFill>
                  <a:schemeClr val="accent2"/>
                </a:solidFill>
              </a:rPr>
              <a:t>2045</a:t>
            </a:r>
            <a:r>
              <a:rPr lang="tr-TR" sz="3600" dirty="0">
                <a:solidFill>
                  <a:schemeClr val="accent2"/>
                </a:solidFill>
              </a:rPr>
              <a:t> </a:t>
            </a:r>
            <a:r>
              <a:rPr lang="tr-TR" sz="3600" dirty="0" err="1">
                <a:solidFill>
                  <a:schemeClr val="accent2"/>
                </a:solidFill>
              </a:rPr>
              <a:t>öngürüsü</a:t>
            </a:r>
            <a:endParaRPr lang="tr-TR" sz="3600" dirty="0">
              <a:solidFill>
                <a:schemeClr val="accent2"/>
              </a:solidFill>
            </a:endParaRPr>
          </a:p>
          <a:p>
            <a:r>
              <a:rPr lang="tr-TR" sz="5400" b="1" dirty="0">
                <a:solidFill>
                  <a:schemeClr val="accent2"/>
                </a:solidFill>
              </a:rPr>
              <a:t>693 milyon </a:t>
            </a:r>
            <a:r>
              <a:rPr lang="tr-TR" sz="3600" b="1" dirty="0">
                <a:solidFill>
                  <a:schemeClr val="accent2"/>
                </a:solidFill>
              </a:rPr>
              <a:t>Diyabet </a:t>
            </a:r>
            <a:r>
              <a:rPr lang="tr-TR" sz="3600" dirty="0">
                <a:solidFill>
                  <a:schemeClr val="accent2"/>
                </a:solidFill>
              </a:rPr>
              <a:t>Hastası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2C589E9-720C-5A4E-937D-188C31A05EB1}"/>
              </a:ext>
            </a:extLst>
          </p:cNvPr>
          <p:cNvSpPr txBox="1"/>
          <p:nvPr/>
        </p:nvSpPr>
        <p:spPr>
          <a:xfrm>
            <a:off x="8276053" y="6480041"/>
            <a:ext cx="21820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000" dirty="0"/>
              <a:t>IDF </a:t>
            </a:r>
            <a:r>
              <a:rPr lang="tr-TR" sz="1000" dirty="0" err="1"/>
              <a:t>Diabetes</a:t>
            </a:r>
            <a:r>
              <a:rPr lang="tr-TR" sz="1000" dirty="0"/>
              <a:t> Atlas – 8th </a:t>
            </a:r>
            <a:r>
              <a:rPr lang="tr-TR" sz="1000" dirty="0" err="1"/>
              <a:t>edition</a:t>
            </a:r>
            <a:r>
              <a:rPr lang="tr-TR" sz="1000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2712480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B6960D3-745B-EB4C-ACA0-D3CABC1D0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397" y="798241"/>
            <a:ext cx="8613273" cy="586258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F081E16-B564-5942-817D-5D7149A0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138" y="5592686"/>
            <a:ext cx="1976763" cy="817595"/>
          </a:xfrm>
          <a:prstGeom prst="rect">
            <a:avLst/>
          </a:prstGeom>
        </p:spPr>
      </p:pic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E6D3D088-F0D4-9E45-965F-1261BB1888C3}"/>
              </a:ext>
            </a:extLst>
          </p:cNvPr>
          <p:cNvSpPr/>
          <p:nvPr/>
        </p:nvSpPr>
        <p:spPr>
          <a:xfrm>
            <a:off x="7348571" y="3069269"/>
            <a:ext cx="2799184" cy="149289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dirty="0"/>
              <a:t>Türkiye </a:t>
            </a:r>
          </a:p>
          <a:p>
            <a:pPr algn="ctr"/>
            <a:r>
              <a:rPr lang="tr-TR" sz="3200" dirty="0"/>
              <a:t>% 15</a:t>
            </a:r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0078D0D4-E9A9-2648-8AC8-3F879172A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7" y="35246"/>
            <a:ext cx="8724122" cy="605258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Ülkemizde Durum</a:t>
            </a:r>
          </a:p>
        </p:txBody>
      </p:sp>
    </p:spTree>
    <p:extLst>
      <p:ext uri="{BB962C8B-B14F-4D97-AF65-F5344CB8AC3E}">
        <p14:creationId xmlns:p14="http://schemas.microsoft.com/office/powerpoint/2010/main" val="3973276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3BB02DA-CC66-9361-97A2-2715D40B456D}"/>
              </a:ext>
            </a:extLst>
          </p:cNvPr>
          <p:cNvSpPr txBox="1"/>
          <p:nvPr/>
        </p:nvSpPr>
        <p:spPr>
          <a:xfrm>
            <a:off x="358346" y="407773"/>
            <a:ext cx="5003421" cy="13234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sz="8000" dirty="0">
                <a:solidFill>
                  <a:schemeClr val="bg1"/>
                </a:solidFill>
              </a:rPr>
              <a:t>Mekanizma</a:t>
            </a:r>
          </a:p>
        </p:txBody>
      </p:sp>
    </p:spTree>
    <p:extLst>
      <p:ext uri="{BB962C8B-B14F-4D97-AF65-F5344CB8AC3E}">
        <p14:creationId xmlns:p14="http://schemas.microsoft.com/office/powerpoint/2010/main" val="2264521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4768</TotalTime>
  <Words>734</Words>
  <Application>Microsoft Macintosh PowerPoint</Application>
  <PresentationFormat>Geniş ekran</PresentationFormat>
  <Paragraphs>179</Paragraphs>
  <Slides>32</Slides>
  <Notes>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39" baseType="lpstr">
      <vt:lpstr>Aptos</vt:lpstr>
      <vt:lpstr>Arial</vt:lpstr>
      <vt:lpstr>Calibri</vt:lpstr>
      <vt:lpstr>Calibri Light</vt:lpstr>
      <vt:lpstr>Gelasio</vt:lpstr>
      <vt:lpstr>Lato</vt:lpstr>
      <vt:lpstr>Office Teması</vt:lpstr>
      <vt:lpstr>HİPOGLİSEMİ</vt:lpstr>
      <vt:lpstr>Sunum Planı</vt:lpstr>
      <vt:lpstr>PowerPoint Sunusu</vt:lpstr>
      <vt:lpstr>PowerPoint Sunusu</vt:lpstr>
      <vt:lpstr>PowerPoint Sunusu</vt:lpstr>
      <vt:lpstr>IDF 2017 - Diyabet prevalansı</vt:lpstr>
      <vt:lpstr>PowerPoint Sunusu</vt:lpstr>
      <vt:lpstr>Ülkemizde Durum</vt:lpstr>
      <vt:lpstr>PowerPoint Sunusu</vt:lpstr>
      <vt:lpstr>PowerPoint Sunusu</vt:lpstr>
      <vt:lpstr>Pankreas</vt:lpstr>
      <vt:lpstr>Pankreasın işlevi</vt:lpstr>
      <vt:lpstr>PowerPoint Sunusu</vt:lpstr>
      <vt:lpstr>Hipoglisemi</vt:lpstr>
      <vt:lpstr>Hipoglisemi Tipleri</vt:lpstr>
      <vt:lpstr>PowerPoint Sunusu</vt:lpstr>
      <vt:lpstr>PowerPoint Sunusu</vt:lpstr>
      <vt:lpstr>PowerPoint Sunusu</vt:lpstr>
      <vt:lpstr>Hipoglisemi Duyarsızlığı</vt:lpstr>
      <vt:lpstr>Kimler Risk Altında ?</vt:lpstr>
      <vt:lpstr>Hipoglisemiyi  tedavisi edebilir miyiz ?  </vt:lpstr>
      <vt:lpstr>Tedavinin gözden geçirilmesi</vt:lpstr>
      <vt:lpstr>Beslenme ile Önlem</vt:lpstr>
      <vt:lpstr>Beslenme ile Önlem</vt:lpstr>
      <vt:lpstr>Egzersiz öncesi kan şekeri kontrolü</vt:lpstr>
      <vt:lpstr>Teknolojik Yardımcılar</vt:lpstr>
      <vt:lpstr>Teknolojik Yardımcılar</vt:lpstr>
      <vt:lpstr>Farkındalık Geri Kazanılabilir mi ?</vt:lpstr>
      <vt:lpstr>PowerPoint Sunusu</vt:lpstr>
      <vt:lpstr>Glukagon 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Mart  Dünya Obezite Günü </dc:title>
  <dc:creator>Y.Alper Sönmez</dc:creator>
  <cp:lastModifiedBy>İbrahim Demirci</cp:lastModifiedBy>
  <cp:revision>32</cp:revision>
  <dcterms:created xsi:type="dcterms:W3CDTF">2024-03-02T03:52:48Z</dcterms:created>
  <dcterms:modified xsi:type="dcterms:W3CDTF">2025-05-30T21:03:59Z</dcterms:modified>
</cp:coreProperties>
</file>