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75" r:id="rId4"/>
    <p:sldId id="268" r:id="rId5"/>
    <p:sldId id="276" r:id="rId6"/>
    <p:sldId id="270" r:id="rId7"/>
    <p:sldId id="286" r:id="rId8"/>
    <p:sldId id="267" r:id="rId9"/>
    <p:sldId id="271" r:id="rId10"/>
    <p:sldId id="273" r:id="rId11"/>
    <p:sldId id="274" r:id="rId12"/>
    <p:sldId id="259" r:id="rId13"/>
    <p:sldId id="260" r:id="rId14"/>
    <p:sldId id="261" r:id="rId15"/>
    <p:sldId id="264" r:id="rId16"/>
    <p:sldId id="265" r:id="rId17"/>
    <p:sldId id="283" r:id="rId18"/>
    <p:sldId id="284" r:id="rId19"/>
    <p:sldId id="272" r:id="rId20"/>
    <p:sldId id="280" r:id="rId21"/>
    <p:sldId id="266" r:id="rId22"/>
    <p:sldId id="262" r:id="rId23"/>
    <p:sldId id="281" r:id="rId24"/>
    <p:sldId id="282" r:id="rId25"/>
    <p:sldId id="285" r:id="rId26"/>
    <p:sldId id="263" r:id="rId27"/>
    <p:sldId id="278" r:id="rId28"/>
    <p:sldId id="288" r:id="rId29"/>
    <p:sldId id="287" r:id="rId30"/>
    <p:sldId id="27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16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E1EAC2-FE14-E44B-876F-5312179026BB}" type="doc">
      <dgm:prSet loTypeId="urn:microsoft.com/office/officeart/2005/8/layout/process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1D16F5-01DA-3A43-B6D2-9D8193C50530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000000"/>
              </a:solidFill>
            </a:rPr>
            <a:t>HbA1C</a:t>
          </a:r>
          <a:endParaRPr lang="en-US" sz="2400" b="1" dirty="0">
            <a:solidFill>
              <a:srgbClr val="000000"/>
            </a:solidFill>
          </a:endParaRPr>
        </a:p>
      </dgm:t>
    </dgm:pt>
    <dgm:pt modelId="{FB7668FA-D397-1F44-9719-4E22304236B8}" type="parTrans" cxnId="{57B23819-CEEA-4044-AFA5-1460C7DE06B9}">
      <dgm:prSet/>
      <dgm:spPr/>
      <dgm:t>
        <a:bodyPr/>
        <a:lstStyle/>
        <a:p>
          <a:endParaRPr lang="en-US"/>
        </a:p>
      </dgm:t>
    </dgm:pt>
    <dgm:pt modelId="{F9440D65-7731-004C-9F69-D0045097F435}" type="sibTrans" cxnId="{57B23819-CEEA-4044-AFA5-1460C7DE06B9}">
      <dgm:prSet/>
      <dgm:spPr/>
      <dgm:t>
        <a:bodyPr/>
        <a:lstStyle/>
        <a:p>
          <a:endParaRPr lang="en-US"/>
        </a:p>
      </dgm:t>
    </dgm:pt>
    <dgm:pt modelId="{83770EAF-4883-8942-AEBA-CB08EC957748}">
      <dgm:prSet phldrT="[Text]" custT="1"/>
      <dgm:spPr/>
      <dgm:t>
        <a:bodyPr/>
        <a:lstStyle/>
        <a:p>
          <a:r>
            <a:rPr lang="en-US" sz="2800" b="1" dirty="0" smtClean="0">
              <a:solidFill>
                <a:srgbClr val="FF0000"/>
              </a:solidFill>
            </a:rPr>
            <a:t>≤%7</a:t>
          </a:r>
          <a:endParaRPr lang="en-US" sz="2800" b="1" dirty="0">
            <a:solidFill>
              <a:srgbClr val="FF0000"/>
            </a:solidFill>
          </a:endParaRPr>
        </a:p>
      </dgm:t>
    </dgm:pt>
    <dgm:pt modelId="{4BD4FC92-6B75-BB47-89FC-F72828399D71}" type="parTrans" cxnId="{C8D0A3A8-8974-634F-9CC9-7E4A7D397239}">
      <dgm:prSet/>
      <dgm:spPr/>
      <dgm:t>
        <a:bodyPr/>
        <a:lstStyle/>
        <a:p>
          <a:endParaRPr lang="en-US"/>
        </a:p>
      </dgm:t>
    </dgm:pt>
    <dgm:pt modelId="{5DF748CF-7FCE-5142-9551-60D9396CAC31}" type="sibTrans" cxnId="{C8D0A3A8-8974-634F-9CC9-7E4A7D397239}">
      <dgm:prSet/>
      <dgm:spPr/>
      <dgm:t>
        <a:bodyPr/>
        <a:lstStyle/>
        <a:p>
          <a:endParaRPr lang="en-US"/>
        </a:p>
      </dgm:t>
    </dgm:pt>
    <dgm:pt modelId="{4FFB5E7C-9475-FC4A-BD37-EB073E1D862F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rgbClr val="000000"/>
              </a:solidFill>
            </a:rPr>
            <a:t>Açlık</a:t>
          </a:r>
          <a:r>
            <a:rPr lang="en-US" sz="2400" b="1" dirty="0" smtClean="0">
              <a:solidFill>
                <a:srgbClr val="000000"/>
              </a:solidFill>
            </a:rPr>
            <a:t> </a:t>
          </a:r>
          <a:r>
            <a:rPr lang="en-US" sz="2400" b="1" dirty="0" err="1" smtClean="0">
              <a:solidFill>
                <a:srgbClr val="000000"/>
              </a:solidFill>
            </a:rPr>
            <a:t>kan</a:t>
          </a:r>
          <a:r>
            <a:rPr lang="en-US" sz="2400" b="1" dirty="0" smtClean="0">
              <a:solidFill>
                <a:srgbClr val="000000"/>
              </a:solidFill>
            </a:rPr>
            <a:t> </a:t>
          </a:r>
          <a:r>
            <a:rPr lang="en-US" sz="2400" b="1" dirty="0" err="1" smtClean="0">
              <a:solidFill>
                <a:srgbClr val="000000"/>
              </a:solidFill>
            </a:rPr>
            <a:t>şekeri</a:t>
          </a:r>
          <a:endParaRPr lang="en-US" sz="2400" b="1" dirty="0">
            <a:solidFill>
              <a:srgbClr val="000000"/>
            </a:solidFill>
          </a:endParaRPr>
        </a:p>
      </dgm:t>
    </dgm:pt>
    <dgm:pt modelId="{98F207F1-A061-A648-B26C-08BBB4B432AA}" type="parTrans" cxnId="{10825CB8-0562-E84B-984D-77522E9F8501}">
      <dgm:prSet/>
      <dgm:spPr/>
      <dgm:t>
        <a:bodyPr/>
        <a:lstStyle/>
        <a:p>
          <a:endParaRPr lang="en-US"/>
        </a:p>
      </dgm:t>
    </dgm:pt>
    <dgm:pt modelId="{4A3C661C-6D55-FB47-9B12-F2AFAA2C3C65}" type="sibTrans" cxnId="{10825CB8-0562-E84B-984D-77522E9F8501}">
      <dgm:prSet/>
      <dgm:spPr/>
      <dgm:t>
        <a:bodyPr/>
        <a:lstStyle/>
        <a:p>
          <a:endParaRPr lang="en-US"/>
        </a:p>
      </dgm:t>
    </dgm:pt>
    <dgm:pt modelId="{E4695608-89A7-A74B-8473-C4340C8DBF51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FF0000"/>
              </a:solidFill>
            </a:rPr>
            <a:t>80</a:t>
          </a:r>
          <a:r>
            <a:rPr lang="tr-TR" sz="2400" b="1" dirty="0" smtClean="0">
              <a:solidFill>
                <a:srgbClr val="FF0000"/>
              </a:solidFill>
            </a:rPr>
            <a:t>-</a:t>
          </a:r>
          <a:r>
            <a:rPr lang="en-US" sz="2400" b="1" dirty="0" smtClean="0">
              <a:solidFill>
                <a:srgbClr val="FF0000"/>
              </a:solidFill>
            </a:rPr>
            <a:t>130</a:t>
          </a:r>
          <a:r>
            <a:rPr lang="tr-TR" sz="2400" b="1" dirty="0" smtClean="0">
              <a:solidFill>
                <a:srgbClr val="FF0000"/>
              </a:solidFill>
            </a:rPr>
            <a:t> </a:t>
          </a:r>
          <a:r>
            <a:rPr lang="en-US" sz="2400" b="1" dirty="0" smtClean="0">
              <a:solidFill>
                <a:srgbClr val="FF0000"/>
              </a:solidFill>
            </a:rPr>
            <a:t>mg/dl</a:t>
          </a:r>
          <a:endParaRPr lang="en-US" sz="2400" b="1" dirty="0">
            <a:solidFill>
              <a:srgbClr val="FF0000"/>
            </a:solidFill>
          </a:endParaRPr>
        </a:p>
      </dgm:t>
    </dgm:pt>
    <dgm:pt modelId="{355A42AA-01FB-4C41-B998-06E8B0CA6607}" type="parTrans" cxnId="{34C15AC3-5283-6844-AEAC-6C66942C24D2}">
      <dgm:prSet/>
      <dgm:spPr/>
      <dgm:t>
        <a:bodyPr/>
        <a:lstStyle/>
        <a:p>
          <a:endParaRPr lang="en-US"/>
        </a:p>
      </dgm:t>
    </dgm:pt>
    <dgm:pt modelId="{010AEEFD-E39C-BA4F-A1B1-38813130DA44}" type="sibTrans" cxnId="{34C15AC3-5283-6844-AEAC-6C66942C24D2}">
      <dgm:prSet/>
      <dgm:spPr/>
      <dgm:t>
        <a:bodyPr/>
        <a:lstStyle/>
        <a:p>
          <a:endParaRPr lang="en-US"/>
        </a:p>
      </dgm:t>
    </dgm:pt>
    <dgm:pt modelId="{5868DB8A-EE30-0E44-BB5E-D1A7FCEE1016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rgbClr val="000000"/>
              </a:solidFill>
            </a:rPr>
            <a:t>Tokluk</a:t>
          </a:r>
          <a:r>
            <a:rPr lang="en-US" sz="2400" b="1" dirty="0" smtClean="0">
              <a:solidFill>
                <a:srgbClr val="000000"/>
              </a:solidFill>
            </a:rPr>
            <a:t> </a:t>
          </a:r>
          <a:r>
            <a:rPr lang="en-US" sz="2400" b="1" dirty="0" err="1" smtClean="0">
              <a:solidFill>
                <a:srgbClr val="000000"/>
              </a:solidFill>
            </a:rPr>
            <a:t>kan</a:t>
          </a:r>
          <a:r>
            <a:rPr lang="en-US" sz="2400" b="1" dirty="0" smtClean="0">
              <a:solidFill>
                <a:srgbClr val="000000"/>
              </a:solidFill>
            </a:rPr>
            <a:t> </a:t>
          </a:r>
          <a:r>
            <a:rPr lang="en-US" sz="2400" b="1" dirty="0" err="1" smtClean="0">
              <a:solidFill>
                <a:srgbClr val="000000"/>
              </a:solidFill>
            </a:rPr>
            <a:t>şekeri</a:t>
          </a:r>
          <a:endParaRPr lang="en-US" sz="2400" b="1" dirty="0">
            <a:solidFill>
              <a:srgbClr val="000000"/>
            </a:solidFill>
          </a:endParaRPr>
        </a:p>
      </dgm:t>
    </dgm:pt>
    <dgm:pt modelId="{BD5390BD-AB26-6C48-BC15-F90D73675216}" type="parTrans" cxnId="{470A5522-FAA5-9641-93EC-13B347AF4854}">
      <dgm:prSet/>
      <dgm:spPr/>
      <dgm:t>
        <a:bodyPr/>
        <a:lstStyle/>
        <a:p>
          <a:endParaRPr lang="en-US"/>
        </a:p>
      </dgm:t>
    </dgm:pt>
    <dgm:pt modelId="{157E0384-5907-2147-B615-15299D6232B0}" type="sibTrans" cxnId="{470A5522-FAA5-9641-93EC-13B347AF4854}">
      <dgm:prSet/>
      <dgm:spPr/>
      <dgm:t>
        <a:bodyPr/>
        <a:lstStyle/>
        <a:p>
          <a:endParaRPr lang="en-US"/>
        </a:p>
      </dgm:t>
    </dgm:pt>
    <dgm:pt modelId="{1F739FA7-6E91-6A42-B0E9-A023CF004C6F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FF0000"/>
              </a:solidFill>
            </a:rPr>
            <a:t>&lt; 160 mg/dl</a:t>
          </a:r>
          <a:endParaRPr lang="en-US" sz="2400" b="1" dirty="0">
            <a:solidFill>
              <a:srgbClr val="FF0000"/>
            </a:solidFill>
          </a:endParaRPr>
        </a:p>
      </dgm:t>
    </dgm:pt>
    <dgm:pt modelId="{8050DFE1-466F-9646-AD08-4F4C7BDB66AE}" type="parTrans" cxnId="{42EED56E-0F04-E74D-8286-EF7C71F2B628}">
      <dgm:prSet/>
      <dgm:spPr/>
      <dgm:t>
        <a:bodyPr/>
        <a:lstStyle/>
        <a:p>
          <a:endParaRPr lang="en-US"/>
        </a:p>
      </dgm:t>
    </dgm:pt>
    <dgm:pt modelId="{79B4AB67-D5DF-0946-A255-1D03822A6DB0}" type="sibTrans" cxnId="{42EED56E-0F04-E74D-8286-EF7C71F2B628}">
      <dgm:prSet/>
      <dgm:spPr/>
      <dgm:t>
        <a:bodyPr/>
        <a:lstStyle/>
        <a:p>
          <a:endParaRPr lang="en-US"/>
        </a:p>
      </dgm:t>
    </dgm:pt>
    <dgm:pt modelId="{35CF3528-CEFC-AB4D-B48B-A012A5A8F37F}" type="pres">
      <dgm:prSet presAssocID="{E4E1EAC2-FE14-E44B-876F-5312179026B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31BFF2-5384-834C-9146-21972CC229BE}" type="pres">
      <dgm:prSet presAssocID="{521D16F5-01DA-3A43-B6D2-9D8193C50530}" presName="composite" presStyleCnt="0"/>
      <dgm:spPr/>
    </dgm:pt>
    <dgm:pt modelId="{7F432FC9-F9EA-3B4C-B09E-B81131848972}" type="pres">
      <dgm:prSet presAssocID="{521D16F5-01DA-3A43-B6D2-9D8193C5053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193EE-01B2-F545-8E6D-E2128325B5E9}" type="pres">
      <dgm:prSet presAssocID="{521D16F5-01DA-3A43-B6D2-9D8193C50530}" presName="parSh" presStyleLbl="node1" presStyleIdx="0" presStyleCnt="3"/>
      <dgm:spPr/>
      <dgm:t>
        <a:bodyPr/>
        <a:lstStyle/>
        <a:p>
          <a:endParaRPr lang="en-US"/>
        </a:p>
      </dgm:t>
    </dgm:pt>
    <dgm:pt modelId="{58908A7D-D358-4E40-B942-CC9112DC632B}" type="pres">
      <dgm:prSet presAssocID="{521D16F5-01DA-3A43-B6D2-9D8193C50530}" presName="desTx" presStyleLbl="fgAcc1" presStyleIdx="0" presStyleCnt="3" custScaleX="100105" custScaleY="65831" custLinFactNeighborX="-20713" custLinFactNeighborY="508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8B972E-1EBB-C94B-967F-AF18D52F6B87}" type="pres">
      <dgm:prSet presAssocID="{F9440D65-7731-004C-9F69-D0045097F43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F3A6CB9-5916-D144-8A13-DEC2240A39A0}" type="pres">
      <dgm:prSet presAssocID="{F9440D65-7731-004C-9F69-D0045097F435}" presName="connTx" presStyleLbl="sibTrans2D1" presStyleIdx="0" presStyleCnt="2"/>
      <dgm:spPr/>
      <dgm:t>
        <a:bodyPr/>
        <a:lstStyle/>
        <a:p>
          <a:endParaRPr lang="en-US"/>
        </a:p>
      </dgm:t>
    </dgm:pt>
    <dgm:pt modelId="{E0506322-E2F8-0941-AE0F-CE91C6ED9EC7}" type="pres">
      <dgm:prSet presAssocID="{4FFB5E7C-9475-FC4A-BD37-EB073E1D862F}" presName="composite" presStyleCnt="0"/>
      <dgm:spPr/>
    </dgm:pt>
    <dgm:pt modelId="{670C039E-F92D-3040-A723-304C4D65FC09}" type="pres">
      <dgm:prSet presAssocID="{4FFB5E7C-9475-FC4A-BD37-EB073E1D862F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743200-4368-364E-A1B9-9FCAF285680C}" type="pres">
      <dgm:prSet presAssocID="{4FFB5E7C-9475-FC4A-BD37-EB073E1D862F}" presName="parSh" presStyleLbl="node1" presStyleIdx="1" presStyleCnt="3" custScaleX="129436" custLinFactNeighborY="-3777"/>
      <dgm:spPr/>
      <dgm:t>
        <a:bodyPr/>
        <a:lstStyle/>
        <a:p>
          <a:endParaRPr lang="en-US"/>
        </a:p>
      </dgm:t>
    </dgm:pt>
    <dgm:pt modelId="{AA242907-46D3-5744-9599-BF53AF274AE9}" type="pres">
      <dgm:prSet presAssocID="{4FFB5E7C-9475-FC4A-BD37-EB073E1D862F}" presName="desTx" presStyleLbl="fgAcc1" presStyleIdx="1" presStyleCnt="3" custScaleX="109443" custScaleY="62063" custLinFactNeighborX="-21394" custLinFactNeighborY="474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924DB0-5A25-9747-9F4D-A9C6742A4240}" type="pres">
      <dgm:prSet presAssocID="{4A3C661C-6D55-FB47-9B12-F2AFAA2C3C6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D21633B5-E9C0-3248-826F-A2D6CE50646D}" type="pres">
      <dgm:prSet presAssocID="{4A3C661C-6D55-FB47-9B12-F2AFAA2C3C65}" presName="connTx" presStyleLbl="sibTrans2D1" presStyleIdx="1" presStyleCnt="2"/>
      <dgm:spPr/>
      <dgm:t>
        <a:bodyPr/>
        <a:lstStyle/>
        <a:p>
          <a:endParaRPr lang="en-US"/>
        </a:p>
      </dgm:t>
    </dgm:pt>
    <dgm:pt modelId="{6C1F0286-6524-4F41-A775-8FCA5C9C1596}" type="pres">
      <dgm:prSet presAssocID="{5868DB8A-EE30-0E44-BB5E-D1A7FCEE1016}" presName="composite" presStyleCnt="0"/>
      <dgm:spPr/>
    </dgm:pt>
    <dgm:pt modelId="{8D1397D6-3297-0945-9C55-F6185668B0D8}" type="pres">
      <dgm:prSet presAssocID="{5868DB8A-EE30-0E44-BB5E-D1A7FCEE1016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7E3BF5-09F4-EA41-AB6F-E39D3E4EF098}" type="pres">
      <dgm:prSet presAssocID="{5868DB8A-EE30-0E44-BB5E-D1A7FCEE1016}" presName="parSh" presStyleLbl="node1" presStyleIdx="2" presStyleCnt="3" custScaleX="123673" custLinFactNeighborX="2651" custLinFactNeighborY="-4659"/>
      <dgm:spPr/>
      <dgm:t>
        <a:bodyPr/>
        <a:lstStyle/>
        <a:p>
          <a:endParaRPr lang="en-US"/>
        </a:p>
      </dgm:t>
    </dgm:pt>
    <dgm:pt modelId="{70BC4E3E-A8A2-FF43-A44D-3E867DE3D0EF}" type="pres">
      <dgm:prSet presAssocID="{5868DB8A-EE30-0E44-BB5E-D1A7FCEE1016}" presName="desTx" presStyleLbl="fgAcc1" presStyleIdx="2" presStyleCnt="3" custScaleY="59257" custLinFactNeighborX="-17601" custLinFactNeighborY="112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BDD5FD-D72B-5248-9BEB-C1B40F3F5F2A}" type="presOf" srcId="{E4695608-89A7-A74B-8473-C4340C8DBF51}" destId="{AA242907-46D3-5744-9599-BF53AF274AE9}" srcOrd="0" destOrd="0" presId="urn:microsoft.com/office/officeart/2005/8/layout/process3"/>
    <dgm:cxn modelId="{10825CB8-0562-E84B-984D-77522E9F8501}" srcId="{E4E1EAC2-FE14-E44B-876F-5312179026BB}" destId="{4FFB5E7C-9475-FC4A-BD37-EB073E1D862F}" srcOrd="1" destOrd="0" parTransId="{98F207F1-A061-A648-B26C-08BBB4B432AA}" sibTransId="{4A3C661C-6D55-FB47-9B12-F2AFAA2C3C65}"/>
    <dgm:cxn modelId="{1C58EC35-9639-654A-9CC3-5B59F3B39BE8}" type="presOf" srcId="{4FFB5E7C-9475-FC4A-BD37-EB073E1D862F}" destId="{670C039E-F92D-3040-A723-304C4D65FC09}" srcOrd="0" destOrd="0" presId="urn:microsoft.com/office/officeart/2005/8/layout/process3"/>
    <dgm:cxn modelId="{02D8DC21-EFF3-AC4C-B172-CB16B7CBA8FB}" type="presOf" srcId="{E4E1EAC2-FE14-E44B-876F-5312179026BB}" destId="{35CF3528-CEFC-AB4D-B48B-A012A5A8F37F}" srcOrd="0" destOrd="0" presId="urn:microsoft.com/office/officeart/2005/8/layout/process3"/>
    <dgm:cxn modelId="{2ED70404-6021-AC43-BCE2-6678D047DCD6}" type="presOf" srcId="{F9440D65-7731-004C-9F69-D0045097F435}" destId="{9F3A6CB9-5916-D144-8A13-DEC2240A39A0}" srcOrd="1" destOrd="0" presId="urn:microsoft.com/office/officeart/2005/8/layout/process3"/>
    <dgm:cxn modelId="{57B23819-CEEA-4044-AFA5-1460C7DE06B9}" srcId="{E4E1EAC2-FE14-E44B-876F-5312179026BB}" destId="{521D16F5-01DA-3A43-B6D2-9D8193C50530}" srcOrd="0" destOrd="0" parTransId="{FB7668FA-D397-1F44-9719-4E22304236B8}" sibTransId="{F9440D65-7731-004C-9F69-D0045097F435}"/>
    <dgm:cxn modelId="{5F36DF91-F55F-9E40-BAD8-7B9C57F3FFCF}" type="presOf" srcId="{83770EAF-4883-8942-AEBA-CB08EC957748}" destId="{58908A7D-D358-4E40-B942-CC9112DC632B}" srcOrd="0" destOrd="0" presId="urn:microsoft.com/office/officeart/2005/8/layout/process3"/>
    <dgm:cxn modelId="{2DFBF6FF-7491-3744-A926-3E040769675A}" type="presOf" srcId="{F9440D65-7731-004C-9F69-D0045097F435}" destId="{FA8B972E-1EBB-C94B-967F-AF18D52F6B87}" srcOrd="0" destOrd="0" presId="urn:microsoft.com/office/officeart/2005/8/layout/process3"/>
    <dgm:cxn modelId="{C8D0A3A8-8974-634F-9CC9-7E4A7D397239}" srcId="{521D16F5-01DA-3A43-B6D2-9D8193C50530}" destId="{83770EAF-4883-8942-AEBA-CB08EC957748}" srcOrd="0" destOrd="0" parTransId="{4BD4FC92-6B75-BB47-89FC-F72828399D71}" sibTransId="{5DF748CF-7FCE-5142-9551-60D9396CAC31}"/>
    <dgm:cxn modelId="{359D89DB-78FD-0B44-A0C1-BA17AAF5E829}" type="presOf" srcId="{521D16F5-01DA-3A43-B6D2-9D8193C50530}" destId="{6DA193EE-01B2-F545-8E6D-E2128325B5E9}" srcOrd="1" destOrd="0" presId="urn:microsoft.com/office/officeart/2005/8/layout/process3"/>
    <dgm:cxn modelId="{42EED56E-0F04-E74D-8286-EF7C71F2B628}" srcId="{5868DB8A-EE30-0E44-BB5E-D1A7FCEE1016}" destId="{1F739FA7-6E91-6A42-B0E9-A023CF004C6F}" srcOrd="0" destOrd="0" parTransId="{8050DFE1-466F-9646-AD08-4F4C7BDB66AE}" sibTransId="{79B4AB67-D5DF-0946-A255-1D03822A6DB0}"/>
    <dgm:cxn modelId="{470A5522-FAA5-9641-93EC-13B347AF4854}" srcId="{E4E1EAC2-FE14-E44B-876F-5312179026BB}" destId="{5868DB8A-EE30-0E44-BB5E-D1A7FCEE1016}" srcOrd="2" destOrd="0" parTransId="{BD5390BD-AB26-6C48-BC15-F90D73675216}" sibTransId="{157E0384-5907-2147-B615-15299D6232B0}"/>
    <dgm:cxn modelId="{A120296A-ED08-9A45-8A19-DDDB54D98CB0}" type="presOf" srcId="{4A3C661C-6D55-FB47-9B12-F2AFAA2C3C65}" destId="{12924DB0-5A25-9747-9F4D-A9C6742A4240}" srcOrd="0" destOrd="0" presId="urn:microsoft.com/office/officeart/2005/8/layout/process3"/>
    <dgm:cxn modelId="{34C15AC3-5283-6844-AEAC-6C66942C24D2}" srcId="{4FFB5E7C-9475-FC4A-BD37-EB073E1D862F}" destId="{E4695608-89A7-A74B-8473-C4340C8DBF51}" srcOrd="0" destOrd="0" parTransId="{355A42AA-01FB-4C41-B998-06E8B0CA6607}" sibTransId="{010AEEFD-E39C-BA4F-A1B1-38813130DA44}"/>
    <dgm:cxn modelId="{EFF2E666-A782-D241-BCE1-58C3FE889E41}" type="presOf" srcId="{5868DB8A-EE30-0E44-BB5E-D1A7FCEE1016}" destId="{3B7E3BF5-09F4-EA41-AB6F-E39D3E4EF098}" srcOrd="1" destOrd="0" presId="urn:microsoft.com/office/officeart/2005/8/layout/process3"/>
    <dgm:cxn modelId="{B5F7A735-D10C-4747-BD4E-5D6FF604BF69}" type="presOf" srcId="{4FFB5E7C-9475-FC4A-BD37-EB073E1D862F}" destId="{72743200-4368-364E-A1B9-9FCAF285680C}" srcOrd="1" destOrd="0" presId="urn:microsoft.com/office/officeart/2005/8/layout/process3"/>
    <dgm:cxn modelId="{C06BEAEA-1D40-FD4B-A801-49DD7CE0E550}" type="presOf" srcId="{5868DB8A-EE30-0E44-BB5E-D1A7FCEE1016}" destId="{8D1397D6-3297-0945-9C55-F6185668B0D8}" srcOrd="0" destOrd="0" presId="urn:microsoft.com/office/officeart/2005/8/layout/process3"/>
    <dgm:cxn modelId="{7A6996A1-6AF9-9D47-BE07-F60F9DFF0EB7}" type="presOf" srcId="{1F739FA7-6E91-6A42-B0E9-A023CF004C6F}" destId="{70BC4E3E-A8A2-FF43-A44D-3E867DE3D0EF}" srcOrd="0" destOrd="0" presId="urn:microsoft.com/office/officeart/2005/8/layout/process3"/>
    <dgm:cxn modelId="{444221A7-A11E-3243-AB32-F977C3717D60}" type="presOf" srcId="{521D16F5-01DA-3A43-B6D2-9D8193C50530}" destId="{7F432FC9-F9EA-3B4C-B09E-B81131848972}" srcOrd="0" destOrd="0" presId="urn:microsoft.com/office/officeart/2005/8/layout/process3"/>
    <dgm:cxn modelId="{55EFBB08-CA36-7646-A491-ADC790839933}" type="presOf" srcId="{4A3C661C-6D55-FB47-9B12-F2AFAA2C3C65}" destId="{D21633B5-E9C0-3248-826F-A2D6CE50646D}" srcOrd="1" destOrd="0" presId="urn:microsoft.com/office/officeart/2005/8/layout/process3"/>
    <dgm:cxn modelId="{0CA8DBBE-6F7A-0E45-A120-0EAD54B83C76}" type="presParOf" srcId="{35CF3528-CEFC-AB4D-B48B-A012A5A8F37F}" destId="{0D31BFF2-5384-834C-9146-21972CC229BE}" srcOrd="0" destOrd="0" presId="urn:microsoft.com/office/officeart/2005/8/layout/process3"/>
    <dgm:cxn modelId="{91CCA046-A9A9-FD46-B3C2-D40A0BC0DA8D}" type="presParOf" srcId="{0D31BFF2-5384-834C-9146-21972CC229BE}" destId="{7F432FC9-F9EA-3B4C-B09E-B81131848972}" srcOrd="0" destOrd="0" presId="urn:microsoft.com/office/officeart/2005/8/layout/process3"/>
    <dgm:cxn modelId="{C170CBBC-394D-054D-892D-4849A43EC513}" type="presParOf" srcId="{0D31BFF2-5384-834C-9146-21972CC229BE}" destId="{6DA193EE-01B2-F545-8E6D-E2128325B5E9}" srcOrd="1" destOrd="0" presId="urn:microsoft.com/office/officeart/2005/8/layout/process3"/>
    <dgm:cxn modelId="{5A56B076-1C79-CE4A-8C3B-B684A9201D40}" type="presParOf" srcId="{0D31BFF2-5384-834C-9146-21972CC229BE}" destId="{58908A7D-D358-4E40-B942-CC9112DC632B}" srcOrd="2" destOrd="0" presId="urn:microsoft.com/office/officeart/2005/8/layout/process3"/>
    <dgm:cxn modelId="{2E2D7BDD-E4B8-3741-A335-7CE958025BA8}" type="presParOf" srcId="{35CF3528-CEFC-AB4D-B48B-A012A5A8F37F}" destId="{FA8B972E-1EBB-C94B-967F-AF18D52F6B87}" srcOrd="1" destOrd="0" presId="urn:microsoft.com/office/officeart/2005/8/layout/process3"/>
    <dgm:cxn modelId="{604B06E2-ED30-BE45-9FCA-E0830DC63DAF}" type="presParOf" srcId="{FA8B972E-1EBB-C94B-967F-AF18D52F6B87}" destId="{9F3A6CB9-5916-D144-8A13-DEC2240A39A0}" srcOrd="0" destOrd="0" presId="urn:microsoft.com/office/officeart/2005/8/layout/process3"/>
    <dgm:cxn modelId="{18976B69-F323-6A4D-834F-D38C88B08C06}" type="presParOf" srcId="{35CF3528-CEFC-AB4D-B48B-A012A5A8F37F}" destId="{E0506322-E2F8-0941-AE0F-CE91C6ED9EC7}" srcOrd="2" destOrd="0" presId="urn:microsoft.com/office/officeart/2005/8/layout/process3"/>
    <dgm:cxn modelId="{8E9D44A8-95D9-EB4D-99A0-40494379C1ED}" type="presParOf" srcId="{E0506322-E2F8-0941-AE0F-CE91C6ED9EC7}" destId="{670C039E-F92D-3040-A723-304C4D65FC09}" srcOrd="0" destOrd="0" presId="urn:microsoft.com/office/officeart/2005/8/layout/process3"/>
    <dgm:cxn modelId="{B9909E64-BB42-5647-8505-8D4BB4201452}" type="presParOf" srcId="{E0506322-E2F8-0941-AE0F-CE91C6ED9EC7}" destId="{72743200-4368-364E-A1B9-9FCAF285680C}" srcOrd="1" destOrd="0" presId="urn:microsoft.com/office/officeart/2005/8/layout/process3"/>
    <dgm:cxn modelId="{227A4A72-8B70-2347-9296-DE8F87949EA3}" type="presParOf" srcId="{E0506322-E2F8-0941-AE0F-CE91C6ED9EC7}" destId="{AA242907-46D3-5744-9599-BF53AF274AE9}" srcOrd="2" destOrd="0" presId="urn:microsoft.com/office/officeart/2005/8/layout/process3"/>
    <dgm:cxn modelId="{E2517558-5832-5D4D-8FC3-6C086C5E3CD8}" type="presParOf" srcId="{35CF3528-CEFC-AB4D-B48B-A012A5A8F37F}" destId="{12924DB0-5A25-9747-9F4D-A9C6742A4240}" srcOrd="3" destOrd="0" presId="urn:microsoft.com/office/officeart/2005/8/layout/process3"/>
    <dgm:cxn modelId="{082E18FB-6C9B-F448-A910-9F5A541AEA42}" type="presParOf" srcId="{12924DB0-5A25-9747-9F4D-A9C6742A4240}" destId="{D21633B5-E9C0-3248-826F-A2D6CE50646D}" srcOrd="0" destOrd="0" presId="urn:microsoft.com/office/officeart/2005/8/layout/process3"/>
    <dgm:cxn modelId="{B87A0C9E-19BC-574A-A3B3-B60587BA602F}" type="presParOf" srcId="{35CF3528-CEFC-AB4D-B48B-A012A5A8F37F}" destId="{6C1F0286-6524-4F41-A775-8FCA5C9C1596}" srcOrd="4" destOrd="0" presId="urn:microsoft.com/office/officeart/2005/8/layout/process3"/>
    <dgm:cxn modelId="{1EAA907A-7DF0-4E4A-86E6-FBC5306EC138}" type="presParOf" srcId="{6C1F0286-6524-4F41-A775-8FCA5C9C1596}" destId="{8D1397D6-3297-0945-9C55-F6185668B0D8}" srcOrd="0" destOrd="0" presId="urn:microsoft.com/office/officeart/2005/8/layout/process3"/>
    <dgm:cxn modelId="{99386969-56F0-2D4E-AF15-82A7C5D9E11F}" type="presParOf" srcId="{6C1F0286-6524-4F41-A775-8FCA5C9C1596}" destId="{3B7E3BF5-09F4-EA41-AB6F-E39D3E4EF098}" srcOrd="1" destOrd="0" presId="urn:microsoft.com/office/officeart/2005/8/layout/process3"/>
    <dgm:cxn modelId="{61612966-5048-1844-8564-502C2F1482B2}" type="presParOf" srcId="{6C1F0286-6524-4F41-A775-8FCA5C9C1596}" destId="{70BC4E3E-A8A2-FF43-A44D-3E867DE3D0E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193EE-01B2-F545-8E6D-E2128325B5E9}">
      <dsp:nvSpPr>
        <dsp:cNvPr id="0" name=""/>
        <dsp:cNvSpPr/>
      </dsp:nvSpPr>
      <dsp:spPr>
        <a:xfrm>
          <a:off x="4183" y="178874"/>
          <a:ext cx="1624135" cy="276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00"/>
              </a:solidFill>
            </a:rPr>
            <a:t>HbA1C</a:t>
          </a:r>
          <a:endParaRPr lang="en-US" sz="2400" b="1" kern="1200" dirty="0">
            <a:solidFill>
              <a:srgbClr val="000000"/>
            </a:solidFill>
          </a:endParaRPr>
        </a:p>
      </dsp:txBody>
      <dsp:txXfrm>
        <a:off x="4183" y="178874"/>
        <a:ext cx="1624135" cy="649654"/>
      </dsp:txXfrm>
    </dsp:sp>
    <dsp:sp modelId="{58908A7D-D358-4E40-B942-CC9112DC632B}">
      <dsp:nvSpPr>
        <dsp:cNvPr id="0" name=""/>
        <dsp:cNvSpPr/>
      </dsp:nvSpPr>
      <dsp:spPr>
        <a:xfrm>
          <a:off x="0" y="1637206"/>
          <a:ext cx="1625840" cy="2426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solidFill>
                <a:srgbClr val="FF0000"/>
              </a:solidFill>
            </a:rPr>
            <a:t>≤%7</a:t>
          </a:r>
          <a:endParaRPr lang="en-US" sz="2800" b="1" kern="1200" dirty="0">
            <a:solidFill>
              <a:srgbClr val="FF0000"/>
            </a:solidFill>
          </a:endParaRPr>
        </a:p>
      </dsp:txBody>
      <dsp:txXfrm>
        <a:off x="47619" y="1684825"/>
        <a:ext cx="1530602" cy="2331555"/>
      </dsp:txXfrm>
    </dsp:sp>
    <dsp:sp modelId="{FA8B972E-1EBB-C94B-967F-AF18D52F6B87}">
      <dsp:nvSpPr>
        <dsp:cNvPr id="0" name=""/>
        <dsp:cNvSpPr/>
      </dsp:nvSpPr>
      <dsp:spPr>
        <a:xfrm rot="21515909">
          <a:off x="1874666" y="269232"/>
          <a:ext cx="522579" cy="4043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874684" y="351588"/>
        <a:ext cx="401270" cy="242618"/>
      </dsp:txXfrm>
    </dsp:sp>
    <dsp:sp modelId="{72743200-4368-364E-A1B9-9FCAF285680C}">
      <dsp:nvSpPr>
        <dsp:cNvPr id="0" name=""/>
        <dsp:cNvSpPr/>
      </dsp:nvSpPr>
      <dsp:spPr>
        <a:xfrm>
          <a:off x="2614023" y="109173"/>
          <a:ext cx="2102216" cy="276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000000"/>
              </a:solidFill>
            </a:rPr>
            <a:t>Açlık</a:t>
          </a:r>
          <a:r>
            <a:rPr lang="en-US" sz="2400" b="1" kern="1200" dirty="0" smtClean="0">
              <a:solidFill>
                <a:srgbClr val="000000"/>
              </a:solidFill>
            </a:rPr>
            <a:t> </a:t>
          </a:r>
          <a:r>
            <a:rPr lang="en-US" sz="2400" b="1" kern="1200" dirty="0" err="1" smtClean="0">
              <a:solidFill>
                <a:srgbClr val="000000"/>
              </a:solidFill>
            </a:rPr>
            <a:t>kan</a:t>
          </a:r>
          <a:r>
            <a:rPr lang="en-US" sz="2400" b="1" kern="1200" dirty="0" smtClean="0">
              <a:solidFill>
                <a:srgbClr val="000000"/>
              </a:solidFill>
            </a:rPr>
            <a:t> </a:t>
          </a:r>
          <a:r>
            <a:rPr lang="en-US" sz="2400" b="1" kern="1200" dirty="0" err="1" smtClean="0">
              <a:solidFill>
                <a:srgbClr val="000000"/>
              </a:solidFill>
            </a:rPr>
            <a:t>şekeri</a:t>
          </a:r>
          <a:endParaRPr lang="en-US" sz="2400" b="1" kern="1200" dirty="0">
            <a:solidFill>
              <a:srgbClr val="000000"/>
            </a:solidFill>
          </a:endParaRPr>
        </a:p>
      </dsp:txBody>
      <dsp:txXfrm>
        <a:off x="2614023" y="109173"/>
        <a:ext cx="2102216" cy="649654"/>
      </dsp:txXfrm>
    </dsp:sp>
    <dsp:sp modelId="{AA242907-46D3-5744-9599-BF53AF274AE9}">
      <dsp:nvSpPr>
        <dsp:cNvPr id="0" name=""/>
        <dsp:cNvSpPr/>
      </dsp:nvSpPr>
      <dsp:spPr>
        <a:xfrm>
          <a:off x="2761567" y="1776109"/>
          <a:ext cx="1777502" cy="2287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rgbClr val="FF0000"/>
              </a:solidFill>
            </a:rPr>
            <a:t>80</a:t>
          </a:r>
          <a:r>
            <a:rPr lang="tr-TR" sz="2400" b="1" kern="1200" dirty="0" smtClean="0">
              <a:solidFill>
                <a:srgbClr val="FF0000"/>
              </a:solidFill>
            </a:rPr>
            <a:t>-</a:t>
          </a:r>
          <a:r>
            <a:rPr lang="en-US" sz="2400" b="1" kern="1200" dirty="0" smtClean="0">
              <a:solidFill>
                <a:srgbClr val="FF0000"/>
              </a:solidFill>
            </a:rPr>
            <a:t>130</a:t>
          </a:r>
          <a:r>
            <a:rPr lang="tr-TR" sz="2400" b="1" kern="1200" dirty="0" smtClean="0">
              <a:solidFill>
                <a:srgbClr val="FF0000"/>
              </a:solidFill>
            </a:rPr>
            <a:t> </a:t>
          </a:r>
          <a:r>
            <a:rPr lang="en-US" sz="2400" b="1" kern="1200" dirty="0" smtClean="0">
              <a:solidFill>
                <a:srgbClr val="FF0000"/>
              </a:solidFill>
            </a:rPr>
            <a:t>mg/dl</a:t>
          </a:r>
          <a:endParaRPr lang="en-US" sz="2400" b="1" kern="1200" dirty="0">
            <a:solidFill>
              <a:srgbClr val="FF0000"/>
            </a:solidFill>
          </a:endParaRPr>
        </a:p>
      </dsp:txBody>
      <dsp:txXfrm>
        <a:off x="2813628" y="1828170"/>
        <a:ext cx="1673380" cy="2183768"/>
      </dsp:txXfrm>
    </dsp:sp>
    <dsp:sp modelId="{12924DB0-5A25-9747-9F4D-A9C6742A4240}">
      <dsp:nvSpPr>
        <dsp:cNvPr id="0" name=""/>
        <dsp:cNvSpPr/>
      </dsp:nvSpPr>
      <dsp:spPr>
        <a:xfrm rot="1735">
          <a:off x="4932627" y="232575"/>
          <a:ext cx="458742" cy="4043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932627" y="313416"/>
        <a:ext cx="337433" cy="242618"/>
      </dsp:txXfrm>
    </dsp:sp>
    <dsp:sp modelId="{3B7E3BF5-09F4-EA41-AB6F-E39D3E4EF098}">
      <dsp:nvSpPr>
        <dsp:cNvPr id="0" name=""/>
        <dsp:cNvSpPr/>
      </dsp:nvSpPr>
      <dsp:spPr>
        <a:xfrm>
          <a:off x="5581791" y="110648"/>
          <a:ext cx="2008617" cy="276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000000"/>
              </a:solidFill>
            </a:rPr>
            <a:t>Tokluk</a:t>
          </a:r>
          <a:r>
            <a:rPr lang="en-US" sz="2400" b="1" kern="1200" dirty="0" smtClean="0">
              <a:solidFill>
                <a:srgbClr val="000000"/>
              </a:solidFill>
            </a:rPr>
            <a:t> </a:t>
          </a:r>
          <a:r>
            <a:rPr lang="en-US" sz="2400" b="1" kern="1200" dirty="0" err="1" smtClean="0">
              <a:solidFill>
                <a:srgbClr val="000000"/>
              </a:solidFill>
            </a:rPr>
            <a:t>kan</a:t>
          </a:r>
          <a:r>
            <a:rPr lang="en-US" sz="2400" b="1" kern="1200" dirty="0" smtClean="0">
              <a:solidFill>
                <a:srgbClr val="000000"/>
              </a:solidFill>
            </a:rPr>
            <a:t> </a:t>
          </a:r>
          <a:r>
            <a:rPr lang="en-US" sz="2400" b="1" kern="1200" dirty="0" err="1" smtClean="0">
              <a:solidFill>
                <a:srgbClr val="000000"/>
              </a:solidFill>
            </a:rPr>
            <a:t>şekeri</a:t>
          </a:r>
          <a:endParaRPr lang="en-US" sz="2400" b="1" kern="1200" dirty="0">
            <a:solidFill>
              <a:srgbClr val="000000"/>
            </a:solidFill>
          </a:endParaRPr>
        </a:p>
      </dsp:txBody>
      <dsp:txXfrm>
        <a:off x="5581791" y="110648"/>
        <a:ext cx="2008617" cy="649654"/>
      </dsp:txXfrm>
    </dsp:sp>
    <dsp:sp modelId="{70BC4E3E-A8A2-FF43-A44D-3E867DE3D0EF}">
      <dsp:nvSpPr>
        <dsp:cNvPr id="0" name=""/>
        <dsp:cNvSpPr/>
      </dsp:nvSpPr>
      <dsp:spPr>
        <a:xfrm>
          <a:off x="5777766" y="1879549"/>
          <a:ext cx="1624135" cy="2184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rgbClr val="FF0000"/>
              </a:solidFill>
            </a:rPr>
            <a:t>&lt; 160 mg/dl</a:t>
          </a:r>
          <a:endParaRPr lang="en-US" sz="2400" b="1" kern="1200" dirty="0">
            <a:solidFill>
              <a:srgbClr val="FF0000"/>
            </a:solidFill>
          </a:endParaRPr>
        </a:p>
      </dsp:txBody>
      <dsp:txXfrm>
        <a:off x="5825335" y="1927118"/>
        <a:ext cx="1528997" cy="2089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D7B9C-3894-2647-BCB8-27BC201E61A0}" type="datetimeFigureOut">
              <a:rPr lang="en-US" smtClean="0"/>
              <a:pPr/>
              <a:t>4.02.2022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BEE3F-4EAC-734B-B0AA-67D3559F1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94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998179-4081-406B-8D0E-8DF4A3D5EA02}" type="slidenum">
              <a:rPr lang="en-US"/>
              <a:pPr/>
              <a:t>21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tr-TR"/>
              <a:t>Hipogliseminin farkında olmam</a:t>
            </a:r>
            <a:r>
              <a:rPr lang="en-US"/>
              <a:t>a. </a:t>
            </a:r>
            <a:r>
              <a:rPr lang="tr-TR"/>
              <a:t>Erken uyarı semptomları görülmez</a:t>
            </a:r>
            <a:r>
              <a:rPr lang="en-US"/>
              <a:t>. </a:t>
            </a:r>
            <a:r>
              <a:rPr lang="tr-TR"/>
              <a:t>Test yapmak bu hastalar açısından çok önemlidir</a:t>
            </a:r>
            <a:r>
              <a:rPr lang="en-US"/>
              <a:t>. </a:t>
            </a:r>
            <a:r>
              <a:rPr lang="tr-TR"/>
              <a:t>Nöropatinin nihai sonucu olabilir</a:t>
            </a:r>
            <a:r>
              <a:rPr lang="en-US"/>
              <a:t>.</a:t>
            </a:r>
          </a:p>
          <a:p>
            <a:pPr>
              <a:buFontTx/>
              <a:buChar char="•"/>
            </a:pPr>
            <a:r>
              <a:rPr lang="tr-TR"/>
              <a:t>Hipoglisemi bu semptomlarla başlar ancak tedavi edilmemesi durumunda mental konfüzyona, nöbetlere ve komaya neden olabilir</a:t>
            </a:r>
            <a:r>
              <a:rPr lang="en-US"/>
              <a:t>. </a:t>
            </a:r>
            <a:r>
              <a:rPr lang="tr-TR"/>
              <a:t>Bilinci yerinde olmayan hastalarda glukagon kullanımı önem taşımaktadır ve hospitalizasyon gerekli olabilir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89995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CC3A-3802-8B47-A7D4-E1C35FCD157B}" type="datetimeFigureOut">
              <a:rPr lang="en-US" smtClean="0"/>
              <a:pPr/>
              <a:t>4.02.2022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1F16-A596-C747-865F-0E801F9E9D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7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CC3A-3802-8B47-A7D4-E1C35FCD157B}" type="datetimeFigureOut">
              <a:rPr lang="en-US" smtClean="0"/>
              <a:pPr/>
              <a:t>4.02.2022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1F16-A596-C747-865F-0E801F9E9D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4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CC3A-3802-8B47-A7D4-E1C35FCD157B}" type="datetimeFigureOut">
              <a:rPr lang="en-US" smtClean="0"/>
              <a:pPr/>
              <a:t>4.02.2022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1F16-A596-C747-865F-0E801F9E9D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84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CC3A-3802-8B47-A7D4-E1C35FCD157B}" type="datetimeFigureOut">
              <a:rPr lang="en-US" smtClean="0"/>
              <a:pPr/>
              <a:t>4.02.2022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1F16-A596-C747-865F-0E801F9E9D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88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CC3A-3802-8B47-A7D4-E1C35FCD157B}" type="datetimeFigureOut">
              <a:rPr lang="en-US" smtClean="0"/>
              <a:pPr/>
              <a:t>4.02.2022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1F16-A596-C747-865F-0E801F9E9D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1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CC3A-3802-8B47-A7D4-E1C35FCD157B}" type="datetimeFigureOut">
              <a:rPr lang="en-US" smtClean="0"/>
              <a:pPr/>
              <a:t>4.02.2022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1F16-A596-C747-865F-0E801F9E9D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26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CC3A-3802-8B47-A7D4-E1C35FCD157B}" type="datetimeFigureOut">
              <a:rPr lang="en-US" smtClean="0"/>
              <a:pPr/>
              <a:t>4.02.2022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1F16-A596-C747-865F-0E801F9E9D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2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CC3A-3802-8B47-A7D4-E1C35FCD157B}" type="datetimeFigureOut">
              <a:rPr lang="en-US" smtClean="0"/>
              <a:pPr/>
              <a:t>4.02.2022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1F16-A596-C747-865F-0E801F9E9D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31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CC3A-3802-8B47-A7D4-E1C35FCD157B}" type="datetimeFigureOut">
              <a:rPr lang="en-US" smtClean="0"/>
              <a:pPr/>
              <a:t>4.02.2022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1F16-A596-C747-865F-0E801F9E9D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96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CC3A-3802-8B47-A7D4-E1C35FCD157B}" type="datetimeFigureOut">
              <a:rPr lang="en-US" smtClean="0"/>
              <a:pPr/>
              <a:t>4.02.2022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1F16-A596-C747-865F-0E801F9E9D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86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CC3A-3802-8B47-A7D4-E1C35FCD157B}" type="datetimeFigureOut">
              <a:rPr lang="en-US" smtClean="0"/>
              <a:pPr/>
              <a:t>4.02.2022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1F16-A596-C747-865F-0E801F9E9D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76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ECC3A-3802-8B47-A7D4-E1C35FCD157B}" type="datetimeFigureOut">
              <a:rPr lang="en-US" smtClean="0"/>
              <a:pPr/>
              <a:t>4.02.2022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A1F16-A596-C747-865F-0E801F9E9D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8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jpeg"/><Relationship Id="rId1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9" Type="http://schemas.openxmlformats.org/officeDocument/2006/relationships/image" Target="../media/image18.jpeg"/><Relationship Id="rId10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tr-TR" dirty="0" smtClean="0"/>
          </a:p>
          <a:p>
            <a:r>
              <a:rPr lang="en-US" sz="4500" b="1" dirty="0" smtClean="0">
                <a:solidFill>
                  <a:schemeClr val="tx1"/>
                </a:solidFill>
              </a:rPr>
              <a:t>Dr. </a:t>
            </a:r>
            <a:r>
              <a:rPr lang="en-US" sz="4500" b="1" dirty="0" err="1" smtClean="0">
                <a:solidFill>
                  <a:schemeClr val="tx1"/>
                </a:solidFill>
              </a:rPr>
              <a:t>İlknur</a:t>
            </a:r>
            <a:r>
              <a:rPr lang="en-US" sz="4500" b="1" dirty="0" smtClean="0">
                <a:solidFill>
                  <a:schemeClr val="tx1"/>
                </a:solidFill>
              </a:rPr>
              <a:t> </a:t>
            </a:r>
            <a:r>
              <a:rPr lang="en-US" sz="4500" b="1" dirty="0" err="1" smtClean="0">
                <a:solidFill>
                  <a:schemeClr val="tx1"/>
                </a:solidFill>
              </a:rPr>
              <a:t>Öztürk</a:t>
            </a:r>
            <a:r>
              <a:rPr lang="en-US" sz="4500" b="1" dirty="0" smtClean="0">
                <a:solidFill>
                  <a:schemeClr val="tx1"/>
                </a:solidFill>
              </a:rPr>
              <a:t> </a:t>
            </a:r>
            <a:r>
              <a:rPr lang="en-US" sz="4500" b="1" dirty="0" err="1" smtClean="0">
                <a:solidFill>
                  <a:schemeClr val="tx1"/>
                </a:solidFill>
              </a:rPr>
              <a:t>Ünsal</a:t>
            </a:r>
            <a:endParaRPr lang="tr-TR" sz="4500" b="1" dirty="0" smtClean="0">
              <a:solidFill>
                <a:schemeClr val="tx1"/>
              </a:solidFill>
            </a:endParaRPr>
          </a:p>
          <a:p>
            <a:endParaRPr lang="tr-TR" sz="4000" b="1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Sağlık Bilimleri Üniversitesi </a:t>
            </a:r>
            <a:r>
              <a:rPr lang="tr-TR" dirty="0" err="1" smtClean="0">
                <a:solidFill>
                  <a:schemeClr val="tx1"/>
                </a:solidFill>
              </a:rPr>
              <a:t>Dışkapı</a:t>
            </a:r>
            <a:r>
              <a:rPr lang="tr-TR" dirty="0" smtClean="0">
                <a:solidFill>
                  <a:schemeClr val="tx1"/>
                </a:solidFill>
              </a:rPr>
              <a:t> Yıldırım Beyazıt</a:t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Eğitim ve Araştırma Hastanesi</a:t>
            </a:r>
          </a:p>
          <a:p>
            <a:endParaRPr lang="tr-TR" dirty="0" smtClean="0"/>
          </a:p>
          <a:p>
            <a:endParaRPr lang="en-US" dirty="0"/>
          </a:p>
        </p:txBody>
      </p:sp>
      <p:sp>
        <p:nvSpPr>
          <p:cNvPr id="4" name="3 Yuvarlatılmış Dikdörtgen"/>
          <p:cNvSpPr/>
          <p:nvPr/>
        </p:nvSpPr>
        <p:spPr>
          <a:xfrm>
            <a:off x="685800" y="2130425"/>
            <a:ext cx="7772400" cy="14700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DİYABETİK HASTALARDA HİPOGLİSEMİ</a:t>
            </a:r>
            <a:endParaRPr lang="tr-TR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268" y="4576190"/>
            <a:ext cx="17049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41578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latin typeface="Calibri" panose="020F0502020204030204" pitchFamily="34" charset="0"/>
              </a:rPr>
              <a:t>ADA (Amerikan Diyabet Derneği) Hipoglisemi Sınıflaması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Ciddi </a:t>
            </a: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</a:rPr>
              <a:t>hipoglisemi:</a:t>
            </a:r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dirty="0">
                <a:latin typeface="Calibri" panose="020F0502020204030204" pitchFamily="34" charset="0"/>
              </a:rPr>
              <a:t>Bir başkasının 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müdahelesini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>
                <a:latin typeface="Calibri" panose="020F0502020204030204" pitchFamily="34" charset="0"/>
              </a:rPr>
              <a:t>gerektirecek düzeyde düşük kan şekeri</a:t>
            </a: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tr-TR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Dökümante</a:t>
            </a:r>
            <a:r>
              <a:rPr lang="tr-T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</a:rPr>
              <a:t>edilmiş </a:t>
            </a:r>
            <a:r>
              <a:rPr lang="tr-TR" b="1" dirty="0" err="1">
                <a:solidFill>
                  <a:srgbClr val="FF0000"/>
                </a:solidFill>
                <a:latin typeface="Calibri" panose="020F0502020204030204" pitchFamily="34" charset="0"/>
              </a:rPr>
              <a:t>semptomatik</a:t>
            </a: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</a:rPr>
              <a:t> hipoglisemi:</a:t>
            </a:r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dirty="0">
                <a:latin typeface="Calibri" panose="020F0502020204030204" pitchFamily="34" charset="0"/>
              </a:rPr>
              <a:t>Tipik hipoglisemi belirtileri ile birlikte kan şekerinin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≤70 mg/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dL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tr-TR" dirty="0">
                <a:latin typeface="Calibri" panose="020F0502020204030204" pitchFamily="34" charset="0"/>
              </a:rPr>
              <a:t>olması</a:t>
            </a:r>
          </a:p>
          <a:p>
            <a:pPr marL="0" indent="0">
              <a:buNone/>
            </a:pPr>
            <a:endParaRPr lang="tr-TR" dirty="0">
              <a:latin typeface="Calibri" panose="020F0502020204030204" pitchFamily="34" charset="0"/>
            </a:endParaRPr>
          </a:p>
          <a:p>
            <a:r>
              <a:rPr lang="tr-TR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Asemptomatik</a:t>
            </a:r>
            <a:r>
              <a:rPr lang="tr-T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</a:rPr>
              <a:t>hipoglisemi: </a:t>
            </a:r>
            <a:r>
              <a:rPr lang="tr-TR" dirty="0">
                <a:latin typeface="Calibri" panose="020F0502020204030204" pitchFamily="34" charset="0"/>
              </a:rPr>
              <a:t>Tipik hipoglisemi belirtileri olmaksızın kan şekerinin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≤70 mg/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dL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tr-TR" dirty="0" smtClean="0">
                <a:latin typeface="Calibri" panose="020F0502020204030204" pitchFamily="34" charset="0"/>
              </a:rPr>
              <a:t>olması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3866" y="5332163"/>
            <a:ext cx="1472934" cy="131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29377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Muhtemel </a:t>
            </a:r>
            <a:r>
              <a:rPr lang="tr-TR" b="1" dirty="0" err="1">
                <a:solidFill>
                  <a:srgbClr val="FF0000"/>
                </a:solidFill>
                <a:latin typeface="Calibri" panose="020F0502020204030204" pitchFamily="34" charset="0"/>
              </a:rPr>
              <a:t>semptomatik</a:t>
            </a: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</a:rPr>
              <a:t> hipoglisemi: </a:t>
            </a:r>
            <a:r>
              <a:rPr lang="tr-TR" sz="2800" dirty="0">
                <a:latin typeface="Calibri" panose="020F0502020204030204" pitchFamily="34" charset="0"/>
              </a:rPr>
              <a:t>Plazma </a:t>
            </a:r>
            <a:r>
              <a:rPr lang="tr-TR" sz="2800" dirty="0" err="1">
                <a:latin typeface="Calibri" panose="020F0502020204030204" pitchFamily="34" charset="0"/>
              </a:rPr>
              <a:t>glukoz</a:t>
            </a:r>
            <a:r>
              <a:rPr lang="tr-TR" sz="2800" dirty="0">
                <a:latin typeface="Calibri" panose="020F0502020204030204" pitchFamily="34" charset="0"/>
              </a:rPr>
              <a:t> düzeyinin ölçülmediği </a:t>
            </a:r>
            <a:r>
              <a:rPr lang="tr-TR" sz="2800" dirty="0" smtClean="0">
                <a:latin typeface="Calibri" panose="020F0502020204030204" pitchFamily="34" charset="0"/>
              </a:rPr>
              <a:t>ama muhtemelen </a:t>
            </a:r>
            <a:r>
              <a:rPr lang="tr-TR" sz="2800" dirty="0">
                <a:latin typeface="Calibri" panose="020F0502020204030204" pitchFamily="34" charset="0"/>
              </a:rPr>
              <a:t>kan şekerinin  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≤ 70mg/</a:t>
            </a:r>
            <a:r>
              <a:rPr lang="tr-T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dL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tr-TR" sz="2800" dirty="0">
                <a:latin typeface="Calibri" panose="020F0502020204030204" pitchFamily="34" charset="0"/>
              </a:rPr>
              <a:t>olmasına bağlı hipoglisemi belirtileri</a:t>
            </a: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tr-T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Yalancı </a:t>
            </a: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</a:rPr>
              <a:t>hipoglisemi: </a:t>
            </a:r>
            <a:r>
              <a:rPr lang="tr-TR" sz="2800" dirty="0">
                <a:latin typeface="Calibri" panose="020F0502020204030204" pitchFamily="34" charset="0"/>
              </a:rPr>
              <a:t>Diyabetli bir hastanın hipogliseminin tipik belirtilerini hissettiği esnada kan şekerinin 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&gt; 70mg/</a:t>
            </a:r>
            <a:r>
              <a:rPr lang="tr-T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dL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tr-TR" sz="2800" dirty="0">
                <a:latin typeface="Calibri" panose="020F0502020204030204" pitchFamily="34" charset="0"/>
              </a:rPr>
              <a:t>olmasıdır.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3866" y="5332163"/>
            <a:ext cx="1472934" cy="131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47848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Hipoglisemi Nedenleri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Calibri" panose="020F0502020204030204" pitchFamily="34" charset="0"/>
              </a:rPr>
              <a:t>Öğün atlanması veya geciktirilmesi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Calibri" panose="020F0502020204030204" pitchFamily="34" charset="0"/>
              </a:rPr>
              <a:t>Ara öğünlerin yenilmemesi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Calibri" panose="020F0502020204030204" pitchFamily="34" charset="0"/>
              </a:rPr>
              <a:t>Yemeklerde yenilmesi gereken miktarın daha azının yenmesi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Calibri" panose="020F0502020204030204" pitchFamily="34" charset="0"/>
              </a:rPr>
              <a:t>Doktorun önerdiği dozdan fazla insülin yapmak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Calibri" panose="020F0502020204030204" pitchFamily="34" charset="0"/>
              </a:rPr>
              <a:t>İnsülin yaptıktan sonra yemek yememek!!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66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</a:rPr>
              <a:t>Hipoglisemi Nedenleri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Calibri" panose="020F0502020204030204" pitchFamily="34" charset="0"/>
              </a:rPr>
              <a:t>Ağızdan alınan şeker düşürücü hapların fazla miktarda alınması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Calibri" panose="020F0502020204030204" pitchFamily="34" charset="0"/>
              </a:rPr>
              <a:t>Alkol kullanmak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Calibri" panose="020F0502020204030204" pitchFamily="34" charset="0"/>
              </a:rPr>
              <a:t>İlaçları yanlış zamanda kullanmak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Calibri" panose="020F0502020204030204" pitchFamily="34" charset="0"/>
              </a:rPr>
              <a:t>Her zamankinden fazla egzersiz yapmak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Calibri" panose="020F0502020204030204" pitchFamily="34" charset="0"/>
              </a:rPr>
              <a:t>Sindirim güçlüğü, mide boşalmasının gecikmesi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Calibri" panose="020F0502020204030204" pitchFamily="34" charset="0"/>
              </a:rPr>
              <a:t>İnsülin dozunu azaltmadan kuvvetli bir egzersizin yapılması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570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</a:rPr>
              <a:t>Hipoglisemi Nedenleri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Calibri" panose="020F0502020204030204" pitchFamily="34" charset="0"/>
              </a:rPr>
              <a:t>İnsülin enjeksiyonunun derialtı yerine daha derine yani kasın içine yapılması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Calibri" panose="020F0502020204030204" pitchFamily="34" charset="0"/>
              </a:rPr>
              <a:t>Egzersizde kullanılacak olan bölgeye insülin yapılması (insülini bacaktan yaparak yürüyüşe çıkmak)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Calibri" panose="020F0502020204030204" pitchFamily="34" charset="0"/>
              </a:rPr>
              <a:t>Kusma veya ishal nedeni ile ağızdan beslenmenin bozulması, sıvı ve gıda kaybının olması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78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049"/>
            <a:ext cx="8229600" cy="141314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06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/>
              <a:t>Hafif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orta</a:t>
            </a:r>
            <a:r>
              <a:rPr lang="en-US" sz="2800" dirty="0"/>
              <a:t> </a:t>
            </a:r>
            <a:r>
              <a:rPr lang="en-US" sz="2800" dirty="0" err="1"/>
              <a:t>derecedeki</a:t>
            </a:r>
            <a:r>
              <a:rPr lang="en-US" sz="2800" dirty="0"/>
              <a:t> </a:t>
            </a:r>
            <a:r>
              <a:rPr lang="en-US" sz="2800" dirty="0" err="1"/>
              <a:t>hipoglisemiyi</a:t>
            </a:r>
            <a:r>
              <a:rPr lang="en-US" sz="2800" dirty="0"/>
              <a:t> hasta </a:t>
            </a:r>
            <a:r>
              <a:rPr lang="en-US" sz="2800" dirty="0" err="1"/>
              <a:t>kendi</a:t>
            </a:r>
            <a:r>
              <a:rPr lang="en-US" sz="2800" dirty="0"/>
              <a:t> </a:t>
            </a:r>
            <a:r>
              <a:rPr lang="en-US" sz="2800" dirty="0" err="1"/>
              <a:t>kendine</a:t>
            </a:r>
            <a:r>
              <a:rPr lang="en-US" sz="2800" dirty="0"/>
              <a:t> </a:t>
            </a:r>
            <a:r>
              <a:rPr lang="en-US" sz="2800" dirty="0" err="1"/>
              <a:t>tedavi</a:t>
            </a:r>
            <a:r>
              <a:rPr lang="en-US" sz="2800" dirty="0"/>
              <a:t> </a:t>
            </a:r>
            <a:r>
              <a:rPr lang="en-US" sz="2800" dirty="0" err="1" smtClean="0"/>
              <a:t>edebilir</a:t>
            </a:r>
            <a:endParaRPr lang="tr-TR" sz="2800" dirty="0" smtClean="0"/>
          </a:p>
          <a:p>
            <a:endParaRPr lang="en-US" sz="2800" dirty="0" smtClean="0">
              <a:effectLst/>
            </a:endParaRPr>
          </a:p>
          <a:p>
            <a:r>
              <a:rPr lang="en-US" sz="3000" dirty="0" err="1" smtClean="0"/>
              <a:t>Orta</a:t>
            </a:r>
            <a:r>
              <a:rPr lang="en-US" sz="3000" dirty="0" smtClean="0"/>
              <a:t> </a:t>
            </a:r>
            <a:r>
              <a:rPr lang="en-US" sz="3000" dirty="0" err="1"/>
              <a:t>derecedeki</a:t>
            </a:r>
            <a:r>
              <a:rPr lang="en-US" sz="3000" dirty="0"/>
              <a:t> </a:t>
            </a:r>
            <a:r>
              <a:rPr lang="en-US" sz="3000" dirty="0" err="1"/>
              <a:t>hipogliseminin</a:t>
            </a:r>
            <a:r>
              <a:rPr lang="en-US" sz="3000" dirty="0"/>
              <a:t> </a:t>
            </a:r>
            <a:r>
              <a:rPr lang="en-US" sz="3000" dirty="0" err="1"/>
              <a:t>hafif</a:t>
            </a:r>
            <a:r>
              <a:rPr lang="en-US" sz="3000" dirty="0"/>
              <a:t> </a:t>
            </a:r>
            <a:r>
              <a:rPr lang="en-US" sz="3000" dirty="0" err="1"/>
              <a:t>hipoglisemiden</a:t>
            </a:r>
            <a:r>
              <a:rPr lang="en-US" sz="3000" dirty="0"/>
              <a:t> </a:t>
            </a:r>
            <a:r>
              <a:rPr lang="en-US" sz="3000" dirty="0" err="1"/>
              <a:t>farkı</a:t>
            </a:r>
            <a:r>
              <a:rPr lang="en-US" sz="3000" dirty="0"/>
              <a:t>, </a:t>
            </a:r>
            <a:r>
              <a:rPr lang="en-US" sz="3000" dirty="0" err="1"/>
              <a:t>hastanın</a:t>
            </a:r>
            <a:r>
              <a:rPr lang="en-US" sz="3000" dirty="0"/>
              <a:t> </a:t>
            </a:r>
            <a:r>
              <a:rPr lang="en-US" sz="3000" dirty="0" err="1"/>
              <a:t>aktivitelerini</a:t>
            </a:r>
            <a:r>
              <a:rPr lang="en-US" sz="3000" dirty="0"/>
              <a:t> </a:t>
            </a:r>
            <a:r>
              <a:rPr lang="en-US" sz="3000" dirty="0" err="1"/>
              <a:t>belirgin</a:t>
            </a:r>
            <a:r>
              <a:rPr lang="en-US" sz="3000" dirty="0"/>
              <a:t> </a:t>
            </a:r>
            <a:r>
              <a:rPr lang="en-US" sz="3000" dirty="0" err="1"/>
              <a:t>şekilde</a:t>
            </a:r>
            <a:r>
              <a:rPr lang="en-US" sz="3000" dirty="0"/>
              <a:t> </a:t>
            </a:r>
            <a:r>
              <a:rPr lang="en-US" sz="3000" dirty="0" err="1" smtClean="0"/>
              <a:t>etkilemesidir</a:t>
            </a:r>
            <a:endParaRPr lang="tr-TR" dirty="0" smtClean="0"/>
          </a:p>
          <a:p>
            <a:pPr>
              <a:buNone/>
            </a:pPr>
            <a:endParaRPr lang="en-US" dirty="0" smtClean="0">
              <a:effectLst/>
            </a:endParaRPr>
          </a:p>
          <a:p>
            <a:r>
              <a:rPr lang="en-US" sz="3000" dirty="0" err="1" smtClean="0"/>
              <a:t>Ağır</a:t>
            </a:r>
            <a:r>
              <a:rPr lang="en-US" sz="3000" dirty="0" smtClean="0"/>
              <a:t> </a:t>
            </a:r>
            <a:r>
              <a:rPr lang="en-US" sz="3000" dirty="0" err="1"/>
              <a:t>hipoglisemi</a:t>
            </a:r>
            <a:r>
              <a:rPr lang="en-US" sz="3000" dirty="0"/>
              <a:t> </a:t>
            </a:r>
            <a:r>
              <a:rPr lang="en-US" sz="3000" dirty="0" err="1"/>
              <a:t>ise</a:t>
            </a:r>
            <a:r>
              <a:rPr lang="en-US" sz="3000" dirty="0"/>
              <a:t> </a:t>
            </a:r>
            <a:r>
              <a:rPr lang="en-US" sz="3000" dirty="0" err="1"/>
              <a:t>hastanın</a:t>
            </a:r>
            <a:r>
              <a:rPr lang="en-US" sz="3000" dirty="0"/>
              <a:t> </a:t>
            </a:r>
            <a:r>
              <a:rPr lang="en-US" sz="3000" dirty="0" err="1"/>
              <a:t>dışarıdan</a:t>
            </a:r>
            <a:r>
              <a:rPr lang="en-US" sz="3000" dirty="0"/>
              <a:t> </a:t>
            </a:r>
            <a:r>
              <a:rPr lang="en-US" sz="3000" dirty="0" err="1"/>
              <a:t>yardım</a:t>
            </a:r>
            <a:r>
              <a:rPr lang="en-US" sz="3000" dirty="0"/>
              <a:t> </a:t>
            </a:r>
            <a:r>
              <a:rPr lang="en-US" sz="3000" dirty="0" err="1"/>
              <a:t>almasını</a:t>
            </a:r>
            <a:r>
              <a:rPr lang="en-US" sz="3000" dirty="0"/>
              <a:t> </a:t>
            </a:r>
            <a:r>
              <a:rPr lang="en-US" sz="3000" dirty="0" err="1"/>
              <a:t>ve</a:t>
            </a:r>
            <a:r>
              <a:rPr lang="en-US" sz="3000" dirty="0"/>
              <a:t> parenteral </a:t>
            </a:r>
            <a:r>
              <a:rPr lang="en-US" sz="3000" dirty="0" err="1"/>
              <a:t>tedaviyi</a:t>
            </a:r>
            <a:r>
              <a:rPr lang="en-US" sz="3000" dirty="0"/>
              <a:t> </a:t>
            </a:r>
            <a:r>
              <a:rPr lang="en-US" sz="3000" dirty="0" err="1"/>
              <a:t>gerektiren</a:t>
            </a:r>
            <a:r>
              <a:rPr lang="en-US" sz="3000" dirty="0"/>
              <a:t>, </a:t>
            </a:r>
            <a:r>
              <a:rPr lang="en-US" sz="3000" dirty="0" err="1"/>
              <a:t>çoğunlukla</a:t>
            </a:r>
            <a:r>
              <a:rPr lang="en-US" sz="3000" dirty="0"/>
              <a:t> </a:t>
            </a:r>
            <a:r>
              <a:rPr lang="en-US" sz="3000" dirty="0" err="1"/>
              <a:t>koma</a:t>
            </a:r>
            <a:r>
              <a:rPr lang="en-US" sz="3000" dirty="0"/>
              <a:t> </a:t>
            </a:r>
            <a:r>
              <a:rPr lang="en-US" sz="3000" dirty="0" err="1"/>
              <a:t>veya</a:t>
            </a:r>
            <a:r>
              <a:rPr lang="en-US" sz="3000" dirty="0"/>
              <a:t> </a:t>
            </a:r>
            <a:r>
              <a:rPr lang="en-US" sz="3000" dirty="0" err="1"/>
              <a:t>nöbete</a:t>
            </a:r>
            <a:r>
              <a:rPr lang="en-US" sz="3000" dirty="0"/>
              <a:t> </a:t>
            </a:r>
            <a:r>
              <a:rPr lang="en-US" sz="3000" dirty="0" err="1"/>
              <a:t>neden</a:t>
            </a:r>
            <a:r>
              <a:rPr lang="en-US" sz="3000" dirty="0"/>
              <a:t> </a:t>
            </a:r>
            <a:r>
              <a:rPr lang="en-US" sz="3000" dirty="0" err="1"/>
              <a:t>olan</a:t>
            </a:r>
            <a:r>
              <a:rPr lang="en-US" sz="3000" dirty="0"/>
              <a:t> </a:t>
            </a:r>
            <a:r>
              <a:rPr lang="en-US" sz="3000" dirty="0" err="1"/>
              <a:t>bir</a:t>
            </a:r>
            <a:r>
              <a:rPr lang="en-US" sz="3000" dirty="0"/>
              <a:t> </a:t>
            </a:r>
            <a:r>
              <a:rPr lang="en-US" sz="3000" dirty="0" err="1" smtClean="0"/>
              <a:t>tablodur</a:t>
            </a:r>
            <a:r>
              <a:rPr lang="en-US" sz="3000" dirty="0" smtClean="0"/>
              <a:t> </a:t>
            </a:r>
            <a:endParaRPr lang="en-US" sz="3000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307049"/>
            <a:ext cx="8229600" cy="12931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Klinik </a:t>
            </a:r>
            <a:r>
              <a:rPr lang="en-US" sz="2800" b="1" dirty="0" err="1">
                <a:solidFill>
                  <a:schemeClr val="tx1"/>
                </a:solidFill>
              </a:rPr>
              <a:t>olarak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hipoglisemi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HAFİF, ORTA </a:t>
            </a:r>
            <a:r>
              <a:rPr lang="en-US" sz="2800" b="1" dirty="0" err="1" smtClean="0">
                <a:solidFill>
                  <a:schemeClr val="tx1"/>
                </a:solidFill>
              </a:rPr>
              <a:t>ve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AĞIR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olmak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üzere</a:t>
            </a:r>
            <a:r>
              <a:rPr lang="en-US" sz="2800" b="1" dirty="0">
                <a:solidFill>
                  <a:schemeClr val="tx1"/>
                </a:solidFill>
              </a:rPr>
              <a:t> üç </a:t>
            </a:r>
            <a:r>
              <a:rPr lang="en-US" sz="2800" b="1" dirty="0" err="1">
                <a:solidFill>
                  <a:schemeClr val="tx1"/>
                </a:solidFill>
              </a:rPr>
              <a:t>derecede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gelişebilir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4630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93" y="3154225"/>
            <a:ext cx="8247393" cy="189811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27705" y="1626657"/>
            <a:ext cx="7549241" cy="5564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HİPOGLİSEMİ SINIFLAMASI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3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624" y="407625"/>
            <a:ext cx="8358151" cy="616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490" y="484742"/>
            <a:ext cx="8249514" cy="593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en-US" b="1" dirty="0" err="1" smtClean="0"/>
              <a:t>Akut</a:t>
            </a:r>
            <a:r>
              <a:rPr lang="en-US" b="1" dirty="0" smtClean="0"/>
              <a:t> </a:t>
            </a:r>
            <a:r>
              <a:rPr lang="en-US" b="1" dirty="0" err="1"/>
              <a:t>hipoglisemi</a:t>
            </a:r>
            <a:r>
              <a:rPr lang="en-US" b="1" dirty="0"/>
              <a:t> </a:t>
            </a:r>
            <a:r>
              <a:rPr lang="en-US" b="1" dirty="0" err="1"/>
              <a:t>semptomları</a:t>
            </a:r>
            <a:r>
              <a:rPr lang="en-US" b="1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u="sng" dirty="0" err="1" smtClean="0">
                <a:solidFill>
                  <a:srgbClr val="C00000"/>
                </a:solidFill>
              </a:rPr>
              <a:t>Adrenerjik</a:t>
            </a:r>
            <a:r>
              <a:rPr lang="tr-TR" u="sng" dirty="0" smtClean="0">
                <a:solidFill>
                  <a:srgbClr val="C00000"/>
                </a:solidFill>
              </a:rPr>
              <a:t> belirti ve bulgular </a:t>
            </a:r>
            <a:r>
              <a:rPr lang="tr-TR" dirty="0" smtClean="0"/>
              <a:t>Otonom sinir sistemi ve adrenal </a:t>
            </a:r>
            <a:r>
              <a:rPr lang="tr-TR" dirty="0" err="1" smtClean="0"/>
              <a:t>medullanın</a:t>
            </a:r>
            <a:r>
              <a:rPr lang="tr-TR" dirty="0" smtClean="0"/>
              <a:t> aktivasyonuna bağlı olarak gelişir. </a:t>
            </a:r>
          </a:p>
          <a:p>
            <a:r>
              <a:rPr lang="tr-TR" dirty="0" smtClean="0"/>
              <a:t>Titreme</a:t>
            </a:r>
          </a:p>
          <a:p>
            <a:r>
              <a:rPr lang="tr-TR" dirty="0" smtClean="0"/>
              <a:t>Soğuk terleme</a:t>
            </a:r>
          </a:p>
          <a:p>
            <a:r>
              <a:rPr lang="tr-TR" dirty="0" err="1" smtClean="0"/>
              <a:t>Anksiyete</a:t>
            </a:r>
            <a:r>
              <a:rPr lang="tr-TR" dirty="0" smtClean="0"/>
              <a:t> </a:t>
            </a:r>
          </a:p>
          <a:p>
            <a:r>
              <a:rPr lang="tr-TR" dirty="0" smtClean="0"/>
              <a:t>Bulantı</a:t>
            </a:r>
          </a:p>
          <a:p>
            <a:r>
              <a:rPr lang="tr-TR" dirty="0" smtClean="0"/>
              <a:t>Çarpıntı</a:t>
            </a:r>
          </a:p>
          <a:p>
            <a:r>
              <a:rPr lang="tr-TR" dirty="0" smtClean="0"/>
              <a:t>Acıkma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398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6191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4500570"/>
            <a:ext cx="1500198" cy="221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1906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Akut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hipoglisemi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semptomları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u="sng" dirty="0" err="1" smtClean="0">
                <a:solidFill>
                  <a:srgbClr val="C00000"/>
                </a:solidFill>
              </a:rPr>
              <a:t>Nöroglikopenik</a:t>
            </a:r>
            <a:r>
              <a:rPr lang="tr-TR" u="sng" dirty="0" smtClean="0">
                <a:solidFill>
                  <a:srgbClr val="C00000"/>
                </a:solidFill>
              </a:rPr>
              <a:t> belirti ve bulgular </a:t>
            </a:r>
            <a:r>
              <a:rPr lang="tr-TR" dirty="0" err="1" smtClean="0"/>
              <a:t>Serebral</a:t>
            </a:r>
            <a:r>
              <a:rPr lang="tr-TR" dirty="0" smtClean="0"/>
              <a:t> kortekse </a:t>
            </a:r>
            <a:r>
              <a:rPr lang="tr-TR" dirty="0" err="1" smtClean="0"/>
              <a:t>glukoz</a:t>
            </a:r>
            <a:r>
              <a:rPr lang="tr-TR" dirty="0" smtClean="0"/>
              <a:t> sunumunun azalmasına bağlı olarak gelişir. </a:t>
            </a:r>
          </a:p>
          <a:p>
            <a:r>
              <a:rPr lang="tr-TR" dirty="0" smtClean="0"/>
              <a:t>Baş dönmesi </a:t>
            </a:r>
          </a:p>
          <a:p>
            <a:r>
              <a:rPr lang="tr-TR" dirty="0" smtClean="0"/>
              <a:t>Baş ağrısı </a:t>
            </a:r>
          </a:p>
          <a:p>
            <a:r>
              <a:rPr lang="tr-TR" dirty="0" smtClean="0"/>
              <a:t>Konsantre olamama </a:t>
            </a:r>
          </a:p>
          <a:p>
            <a:r>
              <a:rPr lang="tr-TR" dirty="0" smtClean="0"/>
              <a:t>Konuşmada güçlük </a:t>
            </a:r>
          </a:p>
          <a:p>
            <a:r>
              <a:rPr lang="tr-TR" dirty="0" smtClean="0"/>
              <a:t>Halsizlik </a:t>
            </a:r>
          </a:p>
          <a:p>
            <a:r>
              <a:rPr lang="tr-TR" dirty="0" err="1" smtClean="0"/>
              <a:t>Konfüzyon</a:t>
            </a:r>
            <a:endParaRPr lang="tr-T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228600"/>
            <a:ext cx="5791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Hipoglisemi</a:t>
            </a:r>
          </a:p>
          <a:p>
            <a:pPr algn="ctr"/>
            <a:r>
              <a:rPr lang="tr-T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Belirtileri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304800" y="2895601"/>
            <a:ext cx="18288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1600" b="1">
                <a:latin typeface="Arial" pitchFamily="34" charset="0"/>
              </a:rPr>
              <a:t>Görme bozukluğu</a:t>
            </a:r>
            <a:endParaRPr lang="en-US" sz="1600" b="1">
              <a:latin typeface="Arial" pitchFamily="34" charset="0"/>
            </a:endParaRP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2667000" y="320040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Arial" pitchFamily="34" charset="0"/>
              </a:rPr>
              <a:t>An</a:t>
            </a:r>
            <a:r>
              <a:rPr lang="tr-TR" sz="1600" b="1">
                <a:latin typeface="Arial" pitchFamily="34" charset="0"/>
              </a:rPr>
              <a:t>ksiyete</a:t>
            </a:r>
            <a:endParaRPr lang="en-US" sz="1600" b="1">
              <a:latin typeface="Arial" pitchFamily="34" charset="0"/>
            </a:endParaRP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6858000" y="3657600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1600" b="1">
                <a:latin typeface="Arial" pitchFamily="34" charset="0"/>
              </a:rPr>
              <a:t>Güçsüzlük</a:t>
            </a:r>
            <a:r>
              <a:rPr lang="en-US" sz="1600" b="1">
                <a:latin typeface="Arial" pitchFamily="34" charset="0"/>
              </a:rPr>
              <a:t>/</a:t>
            </a:r>
            <a:r>
              <a:rPr lang="tr-TR" sz="1600" b="1">
                <a:latin typeface="Arial" pitchFamily="34" charset="0"/>
              </a:rPr>
              <a:t>bitkinlik</a:t>
            </a:r>
            <a:endParaRPr lang="en-US" sz="1600" b="1">
              <a:latin typeface="Arial" pitchFamily="34" charset="0"/>
            </a:endParaRP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5029200" y="259080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1600" b="1">
                <a:latin typeface="Arial" pitchFamily="34" charset="0"/>
              </a:rPr>
              <a:t>Açlık</a:t>
            </a:r>
            <a:endParaRPr lang="en-US" sz="1600" b="1">
              <a:latin typeface="Arial" pitchFamily="34" charset="0"/>
            </a:endParaRP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304800" y="502920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1600" b="1">
                <a:latin typeface="Arial" pitchFamily="34" charset="0"/>
              </a:rPr>
              <a:t>Baş ağrısı</a:t>
            </a:r>
            <a:endParaRPr lang="en-US" sz="1600" b="1">
              <a:latin typeface="Arial" pitchFamily="34" charset="0"/>
            </a:endParaRP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1828800" y="579120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1600" b="1">
                <a:latin typeface="Arial" pitchFamily="34" charset="0"/>
              </a:rPr>
              <a:t>İritabilite</a:t>
            </a:r>
            <a:endParaRPr lang="en-US" sz="1600" b="1">
              <a:latin typeface="Arial" pitchFamily="34" charset="0"/>
            </a:endParaRP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3657600" y="495300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1600" b="1">
                <a:latin typeface="Arial" pitchFamily="34" charset="0"/>
              </a:rPr>
              <a:t>Terleme</a:t>
            </a:r>
            <a:endParaRPr lang="en-US" sz="1600" b="1">
              <a:latin typeface="Arial" pitchFamily="34" charset="0"/>
            </a:endParaRPr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5181600" y="594360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1600" b="1">
                <a:latin typeface="Arial" pitchFamily="34" charset="0"/>
              </a:rPr>
              <a:t>Hızlı kalp atışı</a:t>
            </a:r>
            <a:endParaRPr lang="en-US" sz="1600" b="1">
              <a:latin typeface="Arial" pitchFamily="34" charset="0"/>
            </a:endParaRP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7315200" y="609600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1600" b="1">
                <a:latin typeface="Arial" pitchFamily="34" charset="0"/>
              </a:rPr>
              <a:t>Baş dönmesi</a:t>
            </a:r>
            <a:endParaRPr lang="en-US" sz="1600" b="1">
              <a:latin typeface="Arial" pitchFamily="34" charset="0"/>
            </a:endParaRPr>
          </a:p>
        </p:txBody>
      </p:sp>
      <p:sp>
        <p:nvSpPr>
          <p:cNvPr id="45079" name="Text Box 23"/>
          <p:cNvSpPr txBox="1">
            <a:spLocks noChangeArrowheads="1"/>
          </p:cNvSpPr>
          <p:nvPr/>
        </p:nvSpPr>
        <p:spPr bwMode="auto">
          <a:xfrm>
            <a:off x="7086600" y="167640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1600" b="1">
                <a:latin typeface="Arial" pitchFamily="34" charset="0"/>
              </a:rPr>
              <a:t>Titreme</a:t>
            </a:r>
            <a:endParaRPr lang="en-US" sz="1600" b="1">
              <a:latin typeface="Arial" pitchFamily="34" charset="0"/>
            </a:endParaRPr>
          </a:p>
        </p:txBody>
      </p:sp>
      <p:pic>
        <p:nvPicPr>
          <p:cNvPr id="45083" name="Picture 27" descr="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" y="3886200"/>
            <a:ext cx="8683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4" name="Picture 28" descr="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1" y="3505202"/>
            <a:ext cx="9493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5" name="Picture 29" descr="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1" y="4648202"/>
            <a:ext cx="9398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6" name="Picture 30" descr="C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4648200"/>
            <a:ext cx="114935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7" name="Picture 31" descr="C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1" y="1295400"/>
            <a:ext cx="904875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8" name="Picture 32" descr="Ch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5601" y="1905000"/>
            <a:ext cx="10969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9" name="Picture 33" descr="Ch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" y="1752602"/>
            <a:ext cx="9525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0" name="Picture 34" descr="Ch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2201" y="4419602"/>
            <a:ext cx="89376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1" name="Picture 35" descr="Ch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91401" y="2362202"/>
            <a:ext cx="11858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2" name="Picture 36" descr="Ch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67601" y="457200"/>
            <a:ext cx="9556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55486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5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en-US" b="1" dirty="0" smtClean="0"/>
              <a:t>TEDAVİ</a:t>
            </a:r>
            <a:r>
              <a:rPr lang="tr-TR" b="1" dirty="0" smtClean="0"/>
              <a:t/>
            </a:r>
            <a:br>
              <a:rPr lang="tr-TR" b="1" dirty="0" smtClean="0"/>
            </a:b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Hafif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hipoglisemi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89345" cy="5076022"/>
          </a:xfrm>
        </p:spPr>
        <p:txBody>
          <a:bodyPr>
            <a:normAutofit/>
          </a:bodyPr>
          <a:lstStyle/>
          <a:p>
            <a:r>
              <a:rPr lang="en-US" dirty="0" smtClean="0"/>
              <a:t>15 </a:t>
            </a:r>
            <a:r>
              <a:rPr lang="en-US" dirty="0"/>
              <a:t>g oral KH (</a:t>
            </a:r>
            <a:r>
              <a:rPr lang="en-US" b="1" dirty="0"/>
              <a:t>4 </a:t>
            </a:r>
            <a:r>
              <a:rPr lang="en-US" b="1" dirty="0" err="1"/>
              <a:t>kesme</a:t>
            </a:r>
            <a:r>
              <a:rPr lang="en-US" b="1" dirty="0"/>
              <a:t> </a:t>
            </a:r>
            <a:r>
              <a:rPr lang="en-US" b="1" dirty="0" err="1"/>
              <a:t>şeker</a:t>
            </a:r>
            <a:r>
              <a:rPr lang="en-US" b="1" dirty="0"/>
              <a:t> </a:t>
            </a:r>
            <a:r>
              <a:rPr lang="en-US" b="1" dirty="0" err="1"/>
              <a:t>veya</a:t>
            </a:r>
            <a:r>
              <a:rPr lang="en-US" b="1" dirty="0"/>
              <a:t> 150 ml </a:t>
            </a:r>
            <a:r>
              <a:rPr lang="en-US" dirty="0" err="1"/>
              <a:t>portakal</a:t>
            </a:r>
            <a:r>
              <a:rPr lang="en-US" dirty="0"/>
              <a:t> </a:t>
            </a:r>
            <a:r>
              <a:rPr lang="en-US" dirty="0" err="1"/>
              <a:t>suyu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limonata</a:t>
            </a:r>
            <a:r>
              <a:rPr lang="en-US" dirty="0"/>
              <a:t>)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tedavi</a:t>
            </a:r>
            <a:r>
              <a:rPr lang="en-US" dirty="0"/>
              <a:t> </a:t>
            </a:r>
            <a:endParaRPr lang="tr-TR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15 </a:t>
            </a:r>
            <a:r>
              <a:rPr lang="en-US" dirty="0" err="1"/>
              <a:t>dakika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tr-TR" dirty="0" smtClean="0"/>
              <a:t>KŞ</a:t>
            </a:r>
            <a:r>
              <a:rPr lang="en-US" dirty="0" smtClean="0"/>
              <a:t> </a:t>
            </a:r>
            <a:r>
              <a:rPr lang="en-US" dirty="0" err="1"/>
              <a:t>ölçülmeli</a:t>
            </a:r>
            <a:r>
              <a:rPr lang="en-US" dirty="0"/>
              <a:t>, &lt;80 mg/dl </a:t>
            </a:r>
            <a:r>
              <a:rPr lang="en-US" dirty="0" err="1"/>
              <a:t>ise</a:t>
            </a:r>
            <a:r>
              <a:rPr lang="en-US" dirty="0"/>
              <a:t> 15 g </a:t>
            </a:r>
            <a:r>
              <a:rPr lang="en-US" dirty="0" err="1"/>
              <a:t>daha</a:t>
            </a:r>
            <a:r>
              <a:rPr lang="en-US" dirty="0"/>
              <a:t> KH </a:t>
            </a:r>
            <a:r>
              <a:rPr lang="en-US" dirty="0" err="1" smtClean="0"/>
              <a:t>verilmelidir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49" y="4502500"/>
            <a:ext cx="3086445" cy="217372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590" y="4322508"/>
            <a:ext cx="2036633" cy="23537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8835" y="4322508"/>
            <a:ext cx="2477709" cy="205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Çarpma"/>
          <p:cNvSpPr/>
          <p:nvPr/>
        </p:nvSpPr>
        <p:spPr>
          <a:xfrm>
            <a:off x="6694098" y="4322508"/>
            <a:ext cx="2152446" cy="1828126"/>
          </a:xfrm>
          <a:prstGeom prst="mathMultiply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510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TEDAVİ</a:t>
            </a:r>
            <a:r>
              <a:rPr lang="tr-TR" b="1" dirty="0" smtClean="0"/>
              <a:t/>
            </a:r>
            <a:br>
              <a:rPr lang="tr-TR" b="1" dirty="0" smtClean="0"/>
            </a:b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Orta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derecede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hipoglisemi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 g oral KH (</a:t>
            </a:r>
            <a:r>
              <a:rPr lang="en-US" b="1" dirty="0" smtClean="0"/>
              <a:t>5 </a:t>
            </a:r>
            <a:r>
              <a:rPr lang="en-US" b="1" dirty="0" err="1" smtClean="0"/>
              <a:t>kesme</a:t>
            </a:r>
            <a:r>
              <a:rPr lang="en-US" b="1" dirty="0" smtClean="0"/>
              <a:t> </a:t>
            </a:r>
            <a:r>
              <a:rPr lang="en-US" b="1" dirty="0" err="1" smtClean="0"/>
              <a:t>şeker</a:t>
            </a:r>
            <a:r>
              <a:rPr lang="en-US" b="1" dirty="0" smtClean="0"/>
              <a:t> </a:t>
            </a:r>
            <a:r>
              <a:rPr lang="en-US" b="1" dirty="0" err="1" smtClean="0"/>
              <a:t>veya</a:t>
            </a:r>
            <a:r>
              <a:rPr lang="en-US" b="1" dirty="0" smtClean="0"/>
              <a:t> 200 ml </a:t>
            </a:r>
            <a:r>
              <a:rPr lang="en-US" dirty="0" err="1" smtClean="0"/>
              <a:t>portakal</a:t>
            </a:r>
            <a:r>
              <a:rPr lang="en-US" dirty="0" smtClean="0"/>
              <a:t> </a:t>
            </a:r>
            <a:r>
              <a:rPr lang="en-US" dirty="0" err="1" smtClean="0"/>
              <a:t>suyu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limonata</a:t>
            </a:r>
            <a:r>
              <a:rPr lang="en-US" dirty="0" smtClean="0"/>
              <a:t>)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tedavi</a:t>
            </a:r>
            <a:r>
              <a:rPr lang="tr-TR" dirty="0" smtClean="0"/>
              <a:t> </a:t>
            </a:r>
            <a:r>
              <a:rPr lang="en-US" dirty="0" err="1" smtClean="0"/>
              <a:t>edilmeli</a:t>
            </a:r>
            <a:r>
              <a:rPr lang="en-US" dirty="0" smtClean="0"/>
              <a:t>, </a:t>
            </a:r>
            <a:endParaRPr lang="tr-TR" dirty="0" smtClean="0"/>
          </a:p>
          <a:p>
            <a:r>
              <a:rPr lang="en-US" dirty="0" smtClean="0"/>
              <a:t>15 </a:t>
            </a:r>
            <a:r>
              <a:rPr lang="en-US" dirty="0" err="1" smtClean="0"/>
              <a:t>dakika</a:t>
            </a:r>
            <a:r>
              <a:rPr lang="en-US" dirty="0" smtClean="0"/>
              <a:t> </a:t>
            </a:r>
            <a:r>
              <a:rPr lang="en-US" dirty="0" err="1" smtClean="0"/>
              <a:t>sonra</a:t>
            </a:r>
            <a:r>
              <a:rPr lang="en-US" dirty="0" smtClean="0"/>
              <a:t> </a:t>
            </a:r>
            <a:r>
              <a:rPr lang="tr-TR" dirty="0" smtClean="0"/>
              <a:t>KŞ</a:t>
            </a:r>
            <a:r>
              <a:rPr lang="en-US" dirty="0" smtClean="0"/>
              <a:t> </a:t>
            </a:r>
            <a:r>
              <a:rPr lang="en-US" dirty="0" err="1" smtClean="0"/>
              <a:t>ölçülmeli</a:t>
            </a:r>
            <a:r>
              <a:rPr lang="en-US" dirty="0" smtClean="0"/>
              <a:t>, &lt;80 mg/ dl </a:t>
            </a:r>
            <a:r>
              <a:rPr lang="en-US" dirty="0" err="1" smtClean="0"/>
              <a:t>ise</a:t>
            </a:r>
            <a:r>
              <a:rPr lang="en-US" dirty="0" smtClean="0"/>
              <a:t> 15 g </a:t>
            </a:r>
            <a:r>
              <a:rPr lang="en-US" dirty="0" err="1" smtClean="0"/>
              <a:t>daha</a:t>
            </a:r>
            <a:r>
              <a:rPr lang="en-US" dirty="0" smtClean="0"/>
              <a:t> KH </a:t>
            </a:r>
            <a:r>
              <a:rPr lang="en-US" dirty="0" err="1" smtClean="0"/>
              <a:t>verilmelidir</a:t>
            </a:r>
            <a:endParaRPr lang="en-US" dirty="0" smtClean="0"/>
          </a:p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49" y="4502500"/>
            <a:ext cx="3086445" cy="217372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258" y="4322508"/>
            <a:ext cx="2036633" cy="2353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TEDAVİ </a:t>
            </a: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Ciddi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hipoglisemi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</a:t>
            </a:r>
            <a:r>
              <a:rPr lang="en-US" dirty="0" err="1" smtClean="0"/>
              <a:t>yaşın</a:t>
            </a:r>
            <a:r>
              <a:rPr lang="en-US" dirty="0" smtClean="0"/>
              <a:t> </a:t>
            </a:r>
            <a:r>
              <a:rPr lang="en-US" dirty="0" err="1" smtClean="0"/>
              <a:t>üzerinde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bilinci</a:t>
            </a:r>
            <a:r>
              <a:rPr lang="en-US" dirty="0" smtClean="0"/>
              <a:t> </a:t>
            </a:r>
            <a:r>
              <a:rPr lang="en-US" dirty="0" err="1" smtClean="0"/>
              <a:t>kapalı</a:t>
            </a:r>
            <a:r>
              <a:rPr lang="en-US" dirty="0" smtClean="0"/>
              <a:t> </a:t>
            </a:r>
            <a:r>
              <a:rPr lang="en-US" dirty="0" err="1" smtClean="0"/>
              <a:t>hastalara</a:t>
            </a:r>
            <a:r>
              <a:rPr lang="en-US" dirty="0" smtClean="0"/>
              <a:t> </a:t>
            </a:r>
            <a:r>
              <a:rPr lang="en-US" dirty="0" err="1" smtClean="0"/>
              <a:t>ev</a:t>
            </a:r>
            <a:r>
              <a:rPr lang="en-US" dirty="0" smtClean="0"/>
              <a:t> </a:t>
            </a:r>
            <a:r>
              <a:rPr lang="en-US" dirty="0" err="1" smtClean="0"/>
              <a:t>şartlarında</a:t>
            </a:r>
            <a:r>
              <a:rPr lang="en-US" dirty="0" smtClean="0"/>
              <a:t> sc </a:t>
            </a:r>
            <a:r>
              <a:rPr lang="tr-TR" dirty="0" smtClean="0"/>
              <a:t>/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glukagon</a:t>
            </a:r>
            <a:r>
              <a:rPr lang="en-US" dirty="0" smtClean="0"/>
              <a:t> </a:t>
            </a:r>
            <a:r>
              <a:rPr lang="en-US" dirty="0" err="1" smtClean="0"/>
              <a:t>injeksiyonu</a:t>
            </a:r>
            <a:r>
              <a:rPr lang="en-US" dirty="0" smtClean="0"/>
              <a:t> </a:t>
            </a:r>
            <a:r>
              <a:rPr lang="en-US" dirty="0" err="1" smtClean="0"/>
              <a:t>yapılmalı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acil</a:t>
            </a:r>
            <a:r>
              <a:rPr lang="en-US" dirty="0" smtClean="0"/>
              <a:t> </a:t>
            </a:r>
            <a:r>
              <a:rPr lang="en-US" dirty="0" err="1" smtClean="0"/>
              <a:t>medikal</a:t>
            </a:r>
            <a:r>
              <a:rPr lang="en-US" dirty="0" smtClean="0"/>
              <a:t> </a:t>
            </a:r>
            <a:r>
              <a:rPr lang="en-US" dirty="0" err="1" smtClean="0"/>
              <a:t>yardım</a:t>
            </a:r>
            <a:r>
              <a:rPr lang="en-US" dirty="0" smtClean="0"/>
              <a:t> </a:t>
            </a:r>
            <a:r>
              <a:rPr lang="en-US" dirty="0" err="1" smtClean="0"/>
              <a:t>istenmelidir</a:t>
            </a:r>
            <a:endParaRPr lang="en-US" dirty="0" smtClean="0"/>
          </a:p>
          <a:p>
            <a:endParaRPr lang="tr-T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911" y="3539002"/>
            <a:ext cx="4318612" cy="296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8373" y="3970010"/>
            <a:ext cx="3814763" cy="157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761" y="235888"/>
            <a:ext cx="2017350" cy="99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934" y="235888"/>
            <a:ext cx="1476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4387" y="96857"/>
            <a:ext cx="3730129" cy="184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72" y="1945843"/>
            <a:ext cx="1999562" cy="266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4285" y="2107768"/>
            <a:ext cx="25336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9258" y="2107768"/>
            <a:ext cx="17335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111" y="4674538"/>
            <a:ext cx="3039624" cy="209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TEDAVİ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Hipoglisemi</a:t>
            </a:r>
            <a:r>
              <a:rPr lang="en-US" dirty="0"/>
              <a:t> </a:t>
            </a:r>
            <a:r>
              <a:rPr lang="en-US" dirty="0" err="1"/>
              <a:t>riski</a:t>
            </a:r>
            <a:r>
              <a:rPr lang="en-US" dirty="0"/>
              <a:t> </a:t>
            </a:r>
            <a:r>
              <a:rPr lang="en-US" dirty="0" err="1"/>
              <a:t>yüksek</a:t>
            </a:r>
            <a:r>
              <a:rPr lang="en-US" dirty="0"/>
              <a:t> </a:t>
            </a:r>
            <a:r>
              <a:rPr lang="en-US" dirty="0" err="1"/>
              <a:t>hastaların</a:t>
            </a:r>
            <a:r>
              <a:rPr lang="en-US" dirty="0"/>
              <a:t> </a:t>
            </a:r>
            <a:r>
              <a:rPr lang="en-US" dirty="0" err="1"/>
              <a:t>yakınlarına</a:t>
            </a:r>
            <a:r>
              <a:rPr lang="en-US" dirty="0"/>
              <a:t> </a:t>
            </a:r>
            <a:r>
              <a:rPr lang="en-US" dirty="0" err="1"/>
              <a:t>glukagon</a:t>
            </a:r>
            <a:r>
              <a:rPr lang="en-US" dirty="0"/>
              <a:t> </a:t>
            </a:r>
            <a:r>
              <a:rPr lang="en-US" dirty="0" err="1"/>
              <a:t>injeksiyonunun</a:t>
            </a:r>
            <a:r>
              <a:rPr lang="en-US" dirty="0"/>
              <a:t> </a:t>
            </a:r>
            <a:r>
              <a:rPr lang="en-US" dirty="0" err="1"/>
              <a:t>nasıl</a:t>
            </a:r>
            <a:r>
              <a:rPr lang="en-US" dirty="0"/>
              <a:t> </a:t>
            </a:r>
            <a:r>
              <a:rPr lang="en-US" dirty="0" err="1"/>
              <a:t>yapılacağı</a:t>
            </a:r>
            <a:r>
              <a:rPr lang="en-US" dirty="0"/>
              <a:t> </a:t>
            </a:r>
            <a:r>
              <a:rPr lang="en-US" dirty="0" err="1"/>
              <a:t>öğ</a:t>
            </a:r>
            <a:r>
              <a:rPr lang="en-US" dirty="0" err="1" smtClean="0"/>
              <a:t>retilmelidir</a:t>
            </a:r>
            <a:endParaRPr lang="tr-TR" dirty="0" smtClean="0"/>
          </a:p>
          <a:p>
            <a:pPr>
              <a:buNone/>
            </a:pPr>
            <a:endParaRPr lang="en-US" dirty="0"/>
          </a:p>
          <a:p>
            <a:r>
              <a:rPr lang="en-US" dirty="0" err="1"/>
              <a:t>Glukagon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düzelmeyen</a:t>
            </a:r>
            <a:r>
              <a:rPr lang="en-US" dirty="0"/>
              <a:t>, </a:t>
            </a:r>
            <a:r>
              <a:rPr lang="en-US" dirty="0" err="1"/>
              <a:t>ciddi</a:t>
            </a:r>
            <a:r>
              <a:rPr lang="en-US" dirty="0"/>
              <a:t> </a:t>
            </a:r>
            <a:r>
              <a:rPr lang="en-US" dirty="0" err="1"/>
              <a:t>hipoglisemi</a:t>
            </a:r>
            <a:r>
              <a:rPr lang="en-US" dirty="0"/>
              <a:t> </a:t>
            </a:r>
            <a:r>
              <a:rPr lang="en-US" dirty="0" err="1"/>
              <a:t>geçirmekte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bilinci</a:t>
            </a:r>
            <a:r>
              <a:rPr lang="en-US" dirty="0"/>
              <a:t> </a:t>
            </a:r>
            <a:r>
              <a:rPr lang="en-US" dirty="0" err="1"/>
              <a:t>kapalı</a:t>
            </a:r>
            <a:r>
              <a:rPr lang="en-US" dirty="0"/>
              <a:t> </a:t>
            </a:r>
            <a:r>
              <a:rPr lang="en-US" dirty="0" err="1"/>
              <a:t>hastalarda</a:t>
            </a:r>
            <a:r>
              <a:rPr lang="en-US" dirty="0"/>
              <a:t> </a:t>
            </a:r>
            <a:r>
              <a:rPr lang="en-US" dirty="0" err="1"/>
              <a:t>mümkünse</a:t>
            </a:r>
            <a:r>
              <a:rPr lang="en-US" dirty="0"/>
              <a:t> </a:t>
            </a:r>
            <a:r>
              <a:rPr lang="en-US" dirty="0" smtClean="0"/>
              <a:t>iv </a:t>
            </a:r>
            <a:r>
              <a:rPr lang="en-US" dirty="0" err="1"/>
              <a:t>yoldan</a:t>
            </a:r>
            <a:r>
              <a:rPr lang="en-US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10-25 g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glukoz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(%50 </a:t>
            </a:r>
            <a:r>
              <a:rPr lang="en-US" dirty="0" err="1"/>
              <a:t>dekstroz</a:t>
            </a:r>
            <a:r>
              <a:rPr lang="en-US" dirty="0"/>
              <a:t> 20-50 ml, 1-3 </a:t>
            </a:r>
            <a:r>
              <a:rPr lang="en-US" dirty="0" err="1"/>
              <a:t>dakika</a:t>
            </a:r>
            <a:r>
              <a:rPr lang="en-US" dirty="0"/>
              <a:t> </a:t>
            </a:r>
            <a:r>
              <a:rPr lang="en-US" dirty="0" err="1"/>
              <a:t>içinde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%20 </a:t>
            </a:r>
            <a:r>
              <a:rPr lang="en-US" dirty="0" err="1"/>
              <a:t>dekstroz</a:t>
            </a:r>
            <a:r>
              <a:rPr lang="en-US" dirty="0"/>
              <a:t> 50-150 ml, 5-10 </a:t>
            </a:r>
            <a:r>
              <a:rPr lang="en-US" dirty="0" err="1"/>
              <a:t>dakikada</a:t>
            </a:r>
            <a:r>
              <a:rPr lang="en-US" dirty="0"/>
              <a:t>) </a:t>
            </a:r>
            <a:r>
              <a:rPr lang="en-US" dirty="0" err="1" smtClean="0"/>
              <a:t>verilmelidir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567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TEDAVİ</a:t>
            </a:r>
            <a:endParaRPr lang="tr-TR" dirty="0"/>
          </a:p>
        </p:txBody>
      </p:sp>
      <p:sp>
        <p:nvSpPr>
          <p:cNvPr id="7" name="6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Eğer</a:t>
            </a:r>
            <a:r>
              <a:rPr lang="en-US" sz="2400" dirty="0" smtClean="0"/>
              <a:t> </a:t>
            </a:r>
            <a:r>
              <a:rPr lang="en-US" sz="2400" dirty="0" err="1" smtClean="0"/>
              <a:t>bir</a:t>
            </a:r>
            <a:r>
              <a:rPr lang="en-US" sz="2400" dirty="0" smtClean="0"/>
              <a:t> </a:t>
            </a:r>
            <a:r>
              <a:rPr lang="en-US" sz="2400" dirty="0" err="1" smtClean="0"/>
              <a:t>sonraki</a:t>
            </a:r>
            <a:r>
              <a:rPr lang="en-US" sz="2400" dirty="0" smtClean="0"/>
              <a:t> </a:t>
            </a:r>
            <a:r>
              <a:rPr lang="en-US" sz="2400" dirty="0" err="1" smtClean="0"/>
              <a:t>öğüne</a:t>
            </a:r>
            <a:r>
              <a:rPr lang="en-US" sz="2400" dirty="0" smtClean="0"/>
              <a:t> 1 </a:t>
            </a:r>
            <a:r>
              <a:rPr lang="en-US" sz="2400" dirty="0" err="1" smtClean="0"/>
              <a:t>saatten</a:t>
            </a:r>
            <a:r>
              <a:rPr lang="en-US" sz="2400" dirty="0" smtClean="0"/>
              <a:t> </a:t>
            </a:r>
            <a:r>
              <a:rPr lang="en-US" sz="2400" dirty="0" err="1" smtClean="0"/>
              <a:t>fazla</a:t>
            </a:r>
            <a:r>
              <a:rPr lang="en-US" sz="2400" dirty="0" smtClean="0"/>
              <a:t> </a:t>
            </a:r>
            <a:r>
              <a:rPr lang="en-US" sz="2400" dirty="0" err="1" smtClean="0"/>
              <a:t>bir</a:t>
            </a:r>
            <a:r>
              <a:rPr lang="en-US" sz="2400" dirty="0" smtClean="0"/>
              <a:t> </a:t>
            </a:r>
            <a:r>
              <a:rPr lang="en-US" sz="2400" dirty="0" err="1" smtClean="0"/>
              <a:t>süre</a:t>
            </a:r>
            <a:r>
              <a:rPr lang="en-US" sz="2400" dirty="0" smtClean="0"/>
              <a:t> </a:t>
            </a:r>
            <a:r>
              <a:rPr lang="en-US" sz="2400" dirty="0" err="1" smtClean="0"/>
              <a:t>varsa</a:t>
            </a:r>
            <a:r>
              <a:rPr lang="en-US" sz="2400" dirty="0" smtClean="0"/>
              <a:t>, 15 g KH </a:t>
            </a:r>
            <a:r>
              <a:rPr lang="en-US" sz="2400" dirty="0" err="1" smtClean="0"/>
              <a:t>ve</a:t>
            </a:r>
            <a:r>
              <a:rPr lang="en-US" sz="2400" dirty="0" smtClean="0"/>
              <a:t> protein </a:t>
            </a:r>
            <a:r>
              <a:rPr lang="en-US" sz="2400" dirty="0" err="1" smtClean="0"/>
              <a:t>kapsayan</a:t>
            </a:r>
            <a:r>
              <a:rPr lang="en-US" sz="2400" dirty="0" smtClean="0"/>
              <a:t> </a:t>
            </a:r>
            <a:r>
              <a:rPr lang="en-US" sz="2400" dirty="0" err="1" smtClean="0"/>
              <a:t>bir</a:t>
            </a:r>
            <a:r>
              <a:rPr lang="en-US" sz="2400" dirty="0" smtClean="0"/>
              <a:t> </a:t>
            </a:r>
            <a:r>
              <a:rPr lang="en-US" sz="2400" dirty="0" err="1" smtClean="0"/>
              <a:t>ara</a:t>
            </a:r>
            <a:r>
              <a:rPr lang="en-US" sz="2400" dirty="0" smtClean="0"/>
              <a:t> </a:t>
            </a:r>
            <a:r>
              <a:rPr lang="en-US" sz="2400" dirty="0" err="1" smtClean="0"/>
              <a:t>öğün</a:t>
            </a:r>
            <a:r>
              <a:rPr lang="en-US" sz="2400" dirty="0" smtClean="0"/>
              <a:t> </a:t>
            </a:r>
            <a:r>
              <a:rPr lang="en-US" sz="2400" dirty="0" err="1" smtClean="0"/>
              <a:t>verilmelidir</a:t>
            </a:r>
            <a:r>
              <a:rPr lang="en-US" sz="2400" dirty="0" smtClean="0"/>
              <a:t> </a:t>
            </a:r>
            <a:endParaRPr lang="tr-TR" sz="2400" dirty="0" smtClean="0"/>
          </a:p>
          <a:p>
            <a:pPr>
              <a:buNone/>
            </a:pPr>
            <a:endParaRPr lang="tr-TR" sz="2400" dirty="0" smtClean="0"/>
          </a:p>
          <a:p>
            <a:r>
              <a:rPr lang="en-US" sz="2400" dirty="0" err="1" smtClean="0"/>
              <a:t>Tekrarlayan</a:t>
            </a:r>
            <a:r>
              <a:rPr lang="en-US" sz="2400" dirty="0" smtClean="0"/>
              <a:t> </a:t>
            </a:r>
            <a:r>
              <a:rPr lang="en-US" sz="2400" dirty="0" err="1" smtClean="0"/>
              <a:t>hipoglisemileri</a:t>
            </a:r>
            <a:r>
              <a:rPr lang="en-US" sz="2400" dirty="0" smtClean="0"/>
              <a:t> </a:t>
            </a:r>
            <a:r>
              <a:rPr lang="en-US" sz="2400" dirty="0" err="1" smtClean="0"/>
              <a:t>önlemek</a:t>
            </a:r>
            <a:r>
              <a:rPr lang="en-US" sz="2400" dirty="0" smtClean="0"/>
              <a:t> </a:t>
            </a:r>
            <a:r>
              <a:rPr lang="en-US" sz="2400" dirty="0" err="1" smtClean="0"/>
              <a:t>için</a:t>
            </a:r>
            <a:r>
              <a:rPr lang="en-US" sz="2400" dirty="0" smtClean="0"/>
              <a:t>, </a:t>
            </a:r>
            <a:r>
              <a:rPr lang="en-US" sz="2400" dirty="0" err="1" smtClean="0"/>
              <a:t>hipoglisemi</a:t>
            </a:r>
            <a:r>
              <a:rPr lang="en-US" sz="2400" dirty="0" smtClean="0"/>
              <a:t> </a:t>
            </a:r>
            <a:r>
              <a:rPr lang="en-US" sz="2400" dirty="0" err="1" smtClean="0"/>
              <a:t>düzeltildikten</a:t>
            </a:r>
            <a:r>
              <a:rPr lang="en-US" sz="2400" dirty="0" smtClean="0"/>
              <a:t> </a:t>
            </a:r>
            <a:r>
              <a:rPr lang="en-US" sz="2400" dirty="0" err="1" smtClean="0"/>
              <a:t>sonra</a:t>
            </a:r>
            <a:r>
              <a:rPr lang="en-US" sz="2400" dirty="0" smtClean="0"/>
              <a:t> </a:t>
            </a:r>
            <a:r>
              <a:rPr lang="en-US" sz="2400" dirty="0" err="1" smtClean="0"/>
              <a:t>ana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ara</a:t>
            </a:r>
            <a:r>
              <a:rPr lang="en-US" sz="2400" dirty="0" smtClean="0"/>
              <a:t> </a:t>
            </a:r>
            <a:r>
              <a:rPr lang="en-US" sz="2400" dirty="0" err="1" smtClean="0"/>
              <a:t>öğünler</a:t>
            </a:r>
            <a:r>
              <a:rPr lang="en-US" sz="2400" dirty="0" smtClean="0"/>
              <a:t> </a:t>
            </a:r>
            <a:r>
              <a:rPr lang="en-US" sz="2400" dirty="0" err="1" smtClean="0"/>
              <a:t>planlanan</a:t>
            </a:r>
            <a:r>
              <a:rPr lang="en-US" sz="2400" dirty="0" smtClean="0"/>
              <a:t> </a:t>
            </a:r>
            <a:r>
              <a:rPr lang="en-US" sz="2400" dirty="0" err="1" smtClean="0"/>
              <a:t>zamanlarda</a:t>
            </a:r>
            <a:r>
              <a:rPr lang="en-US" sz="2400" dirty="0" smtClean="0"/>
              <a:t> </a:t>
            </a:r>
            <a:r>
              <a:rPr lang="tr-TR" sz="2400" dirty="0" smtClean="0"/>
              <a:t>tüketilmelidir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en-US" dirty="0" smtClean="0"/>
          </a:p>
          <a:p>
            <a:endParaRPr lang="tr-TR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0738" y="3785102"/>
            <a:ext cx="2818133" cy="264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8494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Hipoglisemiyi Algılayamama 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Sinir sistemi tutulumuna veya tekrarlayan hipoglisemilere bağlı olarak bireyler hipoglisemiyi algılayamamaya başlarlar.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Diyabetli birey kan şekeri 55-60 mg/</a:t>
            </a:r>
            <a:r>
              <a:rPr lang="tr-TR" dirty="0" err="1" smtClean="0"/>
              <a:t>dl’nin</a:t>
            </a:r>
            <a:r>
              <a:rPr lang="tr-TR" dirty="0" smtClean="0"/>
              <a:t> altına düştüğünde belirtilerini “her zaman” veya “çoğunlukla” hissetmiyorsa </a:t>
            </a:r>
            <a:r>
              <a:rPr lang="tr-T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hipoglisemiyi algılaması azalmıştır! </a:t>
            </a:r>
            <a:endParaRPr lang="tr-T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0" name="Picture 4" descr="Image result for acil dur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7872" y="274639"/>
            <a:ext cx="1376127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C00000"/>
                </a:solidFill>
              </a:rPr>
              <a:t>Sonuç olarak;</a:t>
            </a:r>
            <a:endParaRPr lang="tr-TR" sz="3200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>
              <a:buNone/>
            </a:pPr>
            <a:endParaRPr lang="tr-TR" sz="2800" dirty="0"/>
          </a:p>
        </p:txBody>
      </p:sp>
      <p:sp>
        <p:nvSpPr>
          <p:cNvPr id="8" name="7 Metin Yer Tutucusu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tr-TR" sz="2400" dirty="0" smtClean="0"/>
              <a:t>Kan şekeri takibi yapılmalı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smtClean="0"/>
              <a:t>Öğün saatlerine dikkat edilmeli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smtClean="0"/>
              <a:t>Önerilen tedaviye uyulmalı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smtClean="0"/>
              <a:t>Hipoglisemi nedir? 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smtClean="0"/>
              <a:t>Egzersiz öncesinde kan şekeri seviyesi &lt;80 mg/</a:t>
            </a:r>
            <a:r>
              <a:rPr lang="tr-TR" sz="2400" dirty="0" err="1" smtClean="0"/>
              <a:t>dl’nin</a:t>
            </a:r>
            <a:r>
              <a:rPr lang="tr-TR" sz="2400" dirty="0" smtClean="0"/>
              <a:t> ise egzersiz önerilmez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smtClean="0"/>
              <a:t>Tedavi hedefleri bireyselleştirilmeli</a:t>
            </a:r>
          </a:p>
          <a:p>
            <a:endParaRPr lang="tr-TR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5050" y="273050"/>
            <a:ext cx="5111750" cy="5853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08000"/>
            <a:ext cx="77724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09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28" y="642101"/>
            <a:ext cx="8608722" cy="542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30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876300"/>
            <a:ext cx="88011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85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482600"/>
            <a:ext cx="78232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77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47332394"/>
              </p:ext>
            </p:extLst>
          </p:nvPr>
        </p:nvGraphicFramePr>
        <p:xfrm>
          <a:off x="827705" y="1397000"/>
          <a:ext cx="769194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823066" y="295276"/>
            <a:ext cx="7563512" cy="1122362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TEDAVİ HEDEFLERİ</a:t>
            </a:r>
          </a:p>
        </p:txBody>
      </p:sp>
    </p:spTree>
    <p:extLst>
      <p:ext uri="{BB962C8B-B14F-4D97-AF65-F5344CB8AC3E}">
        <p14:creationId xmlns:p14="http://schemas.microsoft.com/office/powerpoint/2010/main" val="2340900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0333" y="782199"/>
            <a:ext cx="6995710" cy="515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HİPOGLİSEMİ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Diyabet</a:t>
            </a:r>
            <a:r>
              <a:rPr lang="en-US" dirty="0"/>
              <a:t> </a:t>
            </a:r>
            <a:r>
              <a:rPr lang="en-US" dirty="0" err="1"/>
              <a:t>tedavisinde</a:t>
            </a:r>
            <a:r>
              <a:rPr lang="en-US" dirty="0"/>
              <a:t> </a:t>
            </a:r>
            <a:r>
              <a:rPr lang="en-US" dirty="0" err="1"/>
              <a:t>sıkı</a:t>
            </a:r>
            <a:r>
              <a:rPr lang="en-US" dirty="0"/>
              <a:t> </a:t>
            </a:r>
            <a:r>
              <a:rPr lang="en-US" dirty="0" err="1"/>
              <a:t>glisemik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sağlamanın</a:t>
            </a:r>
            <a:r>
              <a:rPr lang="en-US" dirty="0"/>
              <a:t> </a:t>
            </a:r>
            <a:r>
              <a:rPr lang="en-US" dirty="0" err="1"/>
              <a:t>önündeki</a:t>
            </a:r>
            <a:r>
              <a:rPr lang="en-US" dirty="0"/>
              <a:t> en </a:t>
            </a:r>
            <a:r>
              <a:rPr lang="en-US" dirty="0" err="1"/>
              <a:t>önemli</a:t>
            </a:r>
            <a:r>
              <a:rPr lang="en-US" dirty="0"/>
              <a:t> </a:t>
            </a:r>
            <a:r>
              <a:rPr lang="en-US" dirty="0" err="1"/>
              <a:t>engel</a:t>
            </a:r>
            <a:r>
              <a:rPr lang="en-US" dirty="0"/>
              <a:t>, </a:t>
            </a:r>
            <a:r>
              <a:rPr lang="en-US" dirty="0" err="1"/>
              <a:t>hipoglisemi</a:t>
            </a:r>
            <a:r>
              <a:rPr lang="en-US" dirty="0"/>
              <a:t> </a:t>
            </a:r>
            <a:r>
              <a:rPr lang="en-US" dirty="0" err="1"/>
              <a:t>riskidir</a:t>
            </a:r>
            <a:r>
              <a:rPr lang="en-US" dirty="0"/>
              <a:t>. </a:t>
            </a:r>
            <a:endParaRPr lang="tr-TR" dirty="0" smtClean="0"/>
          </a:p>
          <a:p>
            <a:endParaRPr lang="en-US" dirty="0" smtClean="0"/>
          </a:p>
          <a:p>
            <a:r>
              <a:rPr lang="en-US" dirty="0" err="1" smtClean="0"/>
              <a:t>İnsülin</a:t>
            </a:r>
            <a:r>
              <a:rPr lang="en-US" dirty="0" smtClean="0"/>
              <a:t> </a:t>
            </a:r>
            <a:r>
              <a:rPr lang="en-US" dirty="0" err="1"/>
              <a:t>kullanan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hastanın</a:t>
            </a:r>
            <a:r>
              <a:rPr lang="en-US" dirty="0"/>
              <a:t> </a:t>
            </a:r>
            <a:r>
              <a:rPr lang="en-US" dirty="0" err="1"/>
              <a:t>tedavi</a:t>
            </a:r>
            <a:r>
              <a:rPr lang="en-US" dirty="0"/>
              <a:t> </a:t>
            </a:r>
            <a:r>
              <a:rPr lang="en-US" dirty="0" err="1"/>
              <a:t>sürecinde</a:t>
            </a:r>
            <a:r>
              <a:rPr lang="en-US" dirty="0"/>
              <a:t>, </a:t>
            </a:r>
            <a:r>
              <a:rPr lang="en-US" dirty="0" err="1"/>
              <a:t>yılda</a:t>
            </a:r>
            <a:r>
              <a:rPr lang="en-US" dirty="0"/>
              <a:t> </a:t>
            </a:r>
            <a:r>
              <a:rPr lang="en-US" dirty="0" err="1"/>
              <a:t>birkac</a:t>
            </a:r>
            <a:r>
              <a:rPr lang="en-US" dirty="0"/>
              <a:t>̧ </a:t>
            </a:r>
            <a:r>
              <a:rPr lang="en-US" dirty="0" err="1"/>
              <a:t>kez</a:t>
            </a:r>
            <a:r>
              <a:rPr lang="en-US" dirty="0"/>
              <a:t> </a:t>
            </a:r>
            <a:r>
              <a:rPr lang="en-US" dirty="0" err="1"/>
              <a:t>ciddi</a:t>
            </a:r>
            <a:r>
              <a:rPr lang="en-US" dirty="0"/>
              <a:t> </a:t>
            </a:r>
            <a:r>
              <a:rPr lang="en-US" dirty="0" err="1"/>
              <a:t>hipoglisemi</a:t>
            </a:r>
            <a:r>
              <a:rPr lang="en-US" dirty="0"/>
              <a:t> </a:t>
            </a:r>
            <a:r>
              <a:rPr lang="en-US" dirty="0" err="1"/>
              <a:t>yaşaması</a:t>
            </a:r>
            <a:r>
              <a:rPr lang="en-US" dirty="0"/>
              <a:t> </a:t>
            </a:r>
            <a:r>
              <a:rPr lang="en-US" dirty="0" err="1"/>
              <a:t>kaçınılmazdır</a:t>
            </a:r>
            <a:r>
              <a:rPr lang="en-US" dirty="0"/>
              <a:t>. </a:t>
            </a:r>
            <a:endParaRPr lang="tr-TR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Bu </a:t>
            </a:r>
            <a:r>
              <a:rPr lang="en-US" dirty="0" err="1"/>
              <a:t>nedenle</a:t>
            </a:r>
            <a:r>
              <a:rPr lang="en-US" dirty="0"/>
              <a:t> </a:t>
            </a:r>
            <a:r>
              <a:rPr lang="en-US" dirty="0" err="1"/>
              <a:t>insülin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tedavi</a:t>
            </a:r>
            <a:r>
              <a:rPr lang="en-US" dirty="0"/>
              <a:t> </a:t>
            </a:r>
            <a:r>
              <a:rPr lang="en-US" dirty="0" err="1"/>
              <a:t>edilen</a:t>
            </a:r>
            <a:r>
              <a:rPr lang="en-US" dirty="0"/>
              <a:t> her </a:t>
            </a:r>
            <a:r>
              <a:rPr lang="en-US" dirty="0" err="1"/>
              <a:t>hastaya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ailesine</a:t>
            </a:r>
            <a:r>
              <a:rPr lang="en-US" dirty="0"/>
              <a:t> </a:t>
            </a:r>
            <a:r>
              <a:rPr lang="en-US" dirty="0" err="1"/>
              <a:t>hipogliseminin</a:t>
            </a:r>
            <a:r>
              <a:rPr lang="en-US" dirty="0"/>
              <a:t> </a:t>
            </a:r>
            <a:r>
              <a:rPr lang="en-US" dirty="0" err="1"/>
              <a:t>belirtileri</a:t>
            </a:r>
            <a:r>
              <a:rPr lang="en-US" dirty="0"/>
              <a:t>, </a:t>
            </a:r>
            <a:r>
              <a:rPr lang="en-US" dirty="0" err="1"/>
              <a:t>korunma</a:t>
            </a:r>
            <a:r>
              <a:rPr lang="en-US" dirty="0"/>
              <a:t> </a:t>
            </a:r>
            <a:r>
              <a:rPr lang="en-US" dirty="0" err="1"/>
              <a:t>yolları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tedavinin</a:t>
            </a:r>
            <a:r>
              <a:rPr lang="en-US" dirty="0"/>
              <a:t> </a:t>
            </a:r>
            <a:r>
              <a:rPr lang="en-US" dirty="0" err="1"/>
              <a:t>nasıl</a:t>
            </a:r>
            <a:r>
              <a:rPr lang="en-US" dirty="0"/>
              <a:t> </a:t>
            </a:r>
            <a:r>
              <a:rPr lang="en-US" dirty="0" err="1"/>
              <a:t>yapılması</a:t>
            </a:r>
            <a:r>
              <a:rPr lang="en-US" dirty="0"/>
              <a:t> </a:t>
            </a:r>
            <a:r>
              <a:rPr lang="en-US" dirty="0" err="1"/>
              <a:t>gerektiği</a:t>
            </a:r>
            <a:r>
              <a:rPr lang="en-US" dirty="0"/>
              <a:t> </a:t>
            </a:r>
            <a:r>
              <a:rPr lang="en-US" dirty="0" err="1"/>
              <a:t>konusunda</a:t>
            </a:r>
            <a:r>
              <a:rPr lang="en-US" dirty="0"/>
              <a:t> </a:t>
            </a:r>
            <a:r>
              <a:rPr lang="en-US" dirty="0" err="1"/>
              <a:t>mutlaka</a:t>
            </a:r>
            <a:r>
              <a:rPr lang="en-US" dirty="0"/>
              <a:t> </a:t>
            </a:r>
            <a:r>
              <a:rPr lang="en-US" dirty="0" err="1"/>
              <a:t>eğitim</a:t>
            </a:r>
            <a:r>
              <a:rPr lang="en-US" dirty="0"/>
              <a:t> </a:t>
            </a:r>
            <a:r>
              <a:rPr lang="en-US" dirty="0" err="1"/>
              <a:t>verilmelidir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821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Hipoglisemi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Nedir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Whipple </a:t>
            </a:r>
            <a:r>
              <a:rPr lang="en-US" dirty="0" err="1" smtClean="0"/>
              <a:t>triadı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smtClean="0"/>
              <a:t>		- KŞ </a:t>
            </a:r>
            <a:r>
              <a:rPr lang="en-US" dirty="0"/>
              <a:t>&lt;50 mg/dl </a:t>
            </a:r>
            <a:r>
              <a:rPr lang="en-US" dirty="0" err="1"/>
              <a:t>bulunması</a:t>
            </a:r>
            <a:r>
              <a:rPr lang="en-US" dirty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- </a:t>
            </a:r>
            <a:r>
              <a:rPr lang="en-US" dirty="0" err="1" smtClean="0"/>
              <a:t>Düşük</a:t>
            </a:r>
            <a:r>
              <a:rPr lang="en-US" dirty="0" smtClean="0"/>
              <a:t> </a:t>
            </a:r>
            <a:r>
              <a:rPr lang="tr-TR" dirty="0" smtClean="0"/>
              <a:t>kan şekeri</a:t>
            </a:r>
            <a:r>
              <a:rPr lang="en-US" dirty="0" smtClean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uyumlu</a:t>
            </a:r>
            <a:r>
              <a:rPr lang="en-US" dirty="0"/>
              <a:t> </a:t>
            </a:r>
            <a:r>
              <a:rPr lang="en-US" dirty="0" err="1"/>
              <a:t>semptomlar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smtClean="0"/>
              <a:t>		- </a:t>
            </a:r>
            <a:r>
              <a:rPr lang="en-US" dirty="0"/>
              <a:t>B</a:t>
            </a:r>
            <a:r>
              <a:rPr lang="en-US" dirty="0" smtClean="0"/>
              <a:t>u </a:t>
            </a:r>
            <a:r>
              <a:rPr lang="en-US" dirty="0" err="1" smtClean="0"/>
              <a:t>semptomların</a:t>
            </a:r>
            <a:r>
              <a:rPr lang="en-US" dirty="0"/>
              <a:t> </a:t>
            </a:r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 smtClean="0"/>
              <a:t>düzelmesi</a:t>
            </a:r>
            <a:endParaRPr lang="en-US" dirty="0" smtClean="0"/>
          </a:p>
          <a:p>
            <a:r>
              <a:rPr lang="en-US" dirty="0" err="1"/>
              <a:t>D</a:t>
            </a:r>
            <a:r>
              <a:rPr lang="en-US" dirty="0" err="1" smtClean="0"/>
              <a:t>iyabetli</a:t>
            </a:r>
            <a:r>
              <a:rPr lang="en-US" dirty="0" smtClean="0"/>
              <a:t> </a:t>
            </a:r>
            <a:r>
              <a:rPr lang="en-US" dirty="0" err="1"/>
              <a:t>hastalar</a:t>
            </a:r>
            <a:r>
              <a:rPr lang="en-US" dirty="0"/>
              <a:t> </a:t>
            </a:r>
            <a:r>
              <a:rPr lang="en-US" dirty="0" err="1"/>
              <a:t>için</a:t>
            </a:r>
            <a:r>
              <a:rPr lang="en-US" dirty="0"/>
              <a:t> </a:t>
            </a:r>
            <a:r>
              <a:rPr lang="en-US" dirty="0" err="1"/>
              <a:t>hipoglisemi</a:t>
            </a:r>
            <a:r>
              <a:rPr lang="en-US" dirty="0"/>
              <a:t> </a:t>
            </a:r>
            <a:r>
              <a:rPr lang="en-US" dirty="0" err="1"/>
              <a:t>sınırı</a:t>
            </a:r>
            <a:r>
              <a:rPr lang="en-US" dirty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şekeri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&lt;</a:t>
            </a:r>
            <a:r>
              <a:rPr lang="en-US" b="1" dirty="0">
                <a:solidFill>
                  <a:srgbClr val="FF0000"/>
                </a:solidFill>
              </a:rPr>
              <a:t>70 mg/dl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kabul</a:t>
            </a:r>
            <a:r>
              <a:rPr lang="en-US" dirty="0"/>
              <a:t> </a:t>
            </a:r>
            <a:r>
              <a:rPr lang="en-US" dirty="0" err="1" smtClean="0"/>
              <a:t>edilmiştir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9441" y="5332163"/>
            <a:ext cx="1867359" cy="131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71372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733</Words>
  <Application>Microsoft Macintosh PowerPoint</Application>
  <PresentationFormat>On-screen Show (4:3)</PresentationFormat>
  <Paragraphs>122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HİPOGLİSEMİ</vt:lpstr>
      <vt:lpstr>Hipoglisemi Nedir?</vt:lpstr>
      <vt:lpstr>ADA (Amerikan Diyabet Derneği) Hipoglisemi Sınıflaması</vt:lpstr>
      <vt:lpstr>PowerPoint Presentation</vt:lpstr>
      <vt:lpstr>Hipoglisemi Nedenleri</vt:lpstr>
      <vt:lpstr>Hipoglisemi Nedenleri</vt:lpstr>
      <vt:lpstr>Hipoglisemi Nedenleri</vt:lpstr>
      <vt:lpstr>  </vt:lpstr>
      <vt:lpstr>PowerPoint Presentation</vt:lpstr>
      <vt:lpstr>PowerPoint Presentation</vt:lpstr>
      <vt:lpstr>PowerPoint Presentation</vt:lpstr>
      <vt:lpstr> Akut hipoglisemi semptomları  </vt:lpstr>
      <vt:lpstr>Akut hipoglisemi semptomları</vt:lpstr>
      <vt:lpstr>PowerPoint Presentation</vt:lpstr>
      <vt:lpstr> TEDAVİ  Hafif hipoglisemi  </vt:lpstr>
      <vt:lpstr>TEDAVİ  Orta derecede hipoglisemi </vt:lpstr>
      <vt:lpstr>TEDAVİ  Ciddi hipoglisemi</vt:lpstr>
      <vt:lpstr>PowerPoint Presentation</vt:lpstr>
      <vt:lpstr>TEDAVİ</vt:lpstr>
      <vt:lpstr>TEDAVİ</vt:lpstr>
      <vt:lpstr>Hipoglisemiyi Algılayamama </vt:lpstr>
      <vt:lpstr>Sonuç olarak;</vt:lpstr>
      <vt:lpstr>PowerPoint Presentation</vt:lpstr>
    </vt:vector>
  </TitlesOfParts>
  <Company>Aydeniz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DİYABETİK BİREYLERDE HİPOGLİSEMİ</dc:title>
  <dc:creator>Bulent Unsal</dc:creator>
  <cp:lastModifiedBy>Bulent Unsal</cp:lastModifiedBy>
  <cp:revision>76</cp:revision>
  <dcterms:created xsi:type="dcterms:W3CDTF">2018-03-10T11:13:42Z</dcterms:created>
  <dcterms:modified xsi:type="dcterms:W3CDTF">2022-02-04T07:31:18Z</dcterms:modified>
</cp:coreProperties>
</file>