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76" r:id="rId7"/>
    <p:sldId id="275" r:id="rId8"/>
    <p:sldId id="301" r:id="rId9"/>
    <p:sldId id="277" r:id="rId10"/>
    <p:sldId id="297" r:id="rId11"/>
    <p:sldId id="278" r:id="rId12"/>
    <p:sldId id="304" r:id="rId13"/>
    <p:sldId id="273" r:id="rId14"/>
    <p:sldId id="274" r:id="rId15"/>
    <p:sldId id="263" r:id="rId16"/>
    <p:sldId id="291" r:id="rId17"/>
    <p:sldId id="282" r:id="rId18"/>
    <p:sldId id="296" r:id="rId19"/>
    <p:sldId id="292" r:id="rId20"/>
    <p:sldId id="298" r:id="rId21"/>
    <p:sldId id="293" r:id="rId22"/>
    <p:sldId id="302" r:id="rId23"/>
    <p:sldId id="300" r:id="rId24"/>
    <p:sldId id="272" r:id="rId25"/>
  </p:sldIdLst>
  <p:sldSz cx="18288000" cy="10287000"/>
  <p:notesSz cx="6858000" cy="9144000"/>
  <p:embeddedFontLst>
    <p:embeddedFont>
      <p:font typeface="Bradley Hand ITC" panose="03070402050302030203" pitchFamily="66" charset="0"/>
      <p:regular r:id="rId26"/>
    </p:embeddedFont>
    <p:embeddedFont>
      <p:font typeface="Twister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al Black" panose="020B0A04020102020204" pitchFamily="34" charset="0"/>
      <p:bold r:id="rId32"/>
    </p:embeddedFont>
    <p:embeddedFont>
      <p:font typeface="Nanum Pen" panose="03040600000000000000" pitchFamily="66" charset="-127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40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21.svg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5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56582" y="401472"/>
            <a:ext cx="10642196" cy="9458252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4949" y="-234980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578129" y="3821633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76679" y="6505307"/>
            <a:ext cx="16002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tr-TR" sz="4400" dirty="0" smtClean="0">
                <a:solidFill>
                  <a:schemeClr val="tx2"/>
                </a:solidFill>
                <a:latin typeface="Arial Black" panose="020B0A04020102020204" pitchFamily="34" charset="0"/>
                <a:ea typeface="Nanum Pen" panose="03040600000000000000" pitchFamily="66" charset="-127"/>
              </a:rPr>
              <a:t>Dr. Asena GÖKÇAY CANPOLAT</a:t>
            </a:r>
          </a:p>
          <a:p>
            <a:pPr algn="ctr">
              <a:lnSpc>
                <a:spcPts val="4760"/>
              </a:lnSpc>
            </a:pPr>
            <a:r>
              <a:rPr lang="tr-TR" sz="4400" dirty="0" smtClean="0">
                <a:solidFill>
                  <a:schemeClr val="tx2"/>
                </a:solidFill>
                <a:latin typeface="Arial Black" panose="020B0A04020102020204" pitchFamily="34" charset="0"/>
                <a:ea typeface="Nanum Pen" panose="03040600000000000000" pitchFamily="66" charset="-127"/>
              </a:rPr>
              <a:t>Ankara Üniversitesi Tıp Fakültesi </a:t>
            </a:r>
          </a:p>
          <a:p>
            <a:pPr algn="ctr">
              <a:lnSpc>
                <a:spcPts val="4760"/>
              </a:lnSpc>
            </a:pPr>
            <a:r>
              <a:rPr lang="tr-TR" sz="4400" dirty="0" smtClean="0">
                <a:solidFill>
                  <a:schemeClr val="tx2"/>
                </a:solidFill>
                <a:latin typeface="Arial Black" panose="020B0A04020102020204" pitchFamily="34" charset="0"/>
                <a:ea typeface="Nanum Pen" panose="03040600000000000000" pitchFamily="66" charset="-127"/>
              </a:rPr>
              <a:t>Endokrinoloji ve Metabolizma Hastalıkları Bilim Dalı</a:t>
            </a:r>
            <a:r>
              <a:rPr lang="tr-TR" sz="4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Nanum Pen" panose="03040600000000000000" pitchFamily="66" charset="-127"/>
              </a:rPr>
              <a:t> 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Nanum Pen" panose="03040600000000000000" pitchFamily="66" charset="-127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209800" y="2552700"/>
            <a:ext cx="1447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HİPOGLİSEMİYE YAKLAŞIM </a:t>
            </a:r>
            <a:endParaRPr lang="en-US" sz="66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4878702" y="2387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5250006" y="4752495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451" y="63627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82800" y="-8001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Metin kutusu 6"/>
          <p:cNvSpPr txBox="1"/>
          <p:nvPr/>
        </p:nvSpPr>
        <p:spPr>
          <a:xfrm>
            <a:off x="1232193" y="1736602"/>
            <a:ext cx="95183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**</a:t>
            </a:r>
            <a:r>
              <a:rPr lang="en-US" sz="5400" dirty="0" err="1"/>
              <a:t>Ölüm</a:t>
            </a:r>
            <a:r>
              <a:rPr lang="en-US" sz="5400" dirty="0" smtClean="0"/>
              <a:t>**</a:t>
            </a:r>
            <a:endParaRPr lang="tr-TR" sz="5400" dirty="0" smtClean="0"/>
          </a:p>
          <a:p>
            <a:r>
              <a:rPr lang="en-US" sz="5400" dirty="0" err="1" smtClean="0"/>
              <a:t>Aşırı</a:t>
            </a:r>
            <a:r>
              <a:rPr lang="en-US" sz="5400" dirty="0" smtClean="0"/>
              <a:t> </a:t>
            </a:r>
            <a:r>
              <a:rPr lang="en-US" sz="5400" dirty="0" err="1"/>
              <a:t>düşük</a:t>
            </a:r>
            <a:r>
              <a:rPr lang="en-US" sz="5400" dirty="0"/>
              <a:t> </a:t>
            </a:r>
            <a:r>
              <a:rPr lang="en-US" sz="5400" dirty="0" err="1"/>
              <a:t>kan</a:t>
            </a:r>
            <a:r>
              <a:rPr lang="en-US" sz="5400" dirty="0"/>
              <a:t> </a:t>
            </a:r>
            <a:r>
              <a:rPr lang="en-US" sz="5400" dirty="0" err="1"/>
              <a:t>şekeri</a:t>
            </a:r>
            <a:r>
              <a:rPr lang="en-US" sz="5400" dirty="0"/>
              <a:t> </a:t>
            </a:r>
            <a:r>
              <a:rPr lang="en-US" sz="5400" dirty="0" err="1"/>
              <a:t>seviyeleri</a:t>
            </a:r>
            <a:r>
              <a:rPr lang="en-US" sz="5400" dirty="0"/>
              <a:t>, </a:t>
            </a:r>
            <a:r>
              <a:rPr lang="en-US" sz="5400" dirty="0" err="1"/>
              <a:t>tedavi</a:t>
            </a:r>
            <a:r>
              <a:rPr lang="en-US" sz="5400" dirty="0"/>
              <a:t> </a:t>
            </a:r>
            <a:r>
              <a:rPr lang="en-US" sz="5400" dirty="0" err="1"/>
              <a:t>edilmediğinde</a:t>
            </a:r>
            <a:r>
              <a:rPr lang="en-US" sz="5400" dirty="0"/>
              <a:t> </a:t>
            </a:r>
            <a:r>
              <a:rPr lang="en-US" sz="5400" dirty="0" err="1"/>
              <a:t>veya</a:t>
            </a:r>
            <a:r>
              <a:rPr lang="en-US" sz="5400" dirty="0"/>
              <a:t> </a:t>
            </a:r>
            <a:r>
              <a:rPr lang="en-US" sz="5400" dirty="0" err="1"/>
              <a:t>müdahale</a:t>
            </a:r>
            <a:r>
              <a:rPr lang="en-US" sz="5400" dirty="0"/>
              <a:t> </a:t>
            </a:r>
            <a:r>
              <a:rPr lang="en-US" sz="5400" dirty="0" err="1"/>
              <a:t>edilmediğinde</a:t>
            </a:r>
            <a:r>
              <a:rPr lang="en-US" sz="5400" dirty="0"/>
              <a:t> </a:t>
            </a:r>
            <a:r>
              <a:rPr lang="en-US" sz="5400" dirty="0" err="1"/>
              <a:t>ölümcül</a:t>
            </a:r>
            <a:r>
              <a:rPr lang="en-US" sz="5400" dirty="0"/>
              <a:t> </a:t>
            </a:r>
            <a:r>
              <a:rPr lang="en-US" sz="5400" dirty="0" err="1" smtClean="0"/>
              <a:t>olabilir</a:t>
            </a:r>
            <a:r>
              <a:rPr lang="tr-TR" sz="5400" dirty="0" smtClean="0"/>
              <a:t>, </a:t>
            </a:r>
            <a:r>
              <a:rPr lang="en-US" sz="5400" dirty="0" err="1" smtClean="0"/>
              <a:t>acil</a:t>
            </a:r>
            <a:r>
              <a:rPr lang="en-US" sz="5400" dirty="0" smtClean="0"/>
              <a:t> </a:t>
            </a:r>
            <a:r>
              <a:rPr lang="en-US" sz="5400" dirty="0" err="1"/>
              <a:t>tıbbi</a:t>
            </a:r>
            <a:r>
              <a:rPr lang="en-US" sz="5400" dirty="0"/>
              <a:t> </a:t>
            </a:r>
            <a:r>
              <a:rPr lang="en-US" sz="5400" dirty="0" err="1"/>
              <a:t>müdahale</a:t>
            </a:r>
            <a:r>
              <a:rPr lang="en-US" sz="5400" dirty="0"/>
              <a:t> </a:t>
            </a:r>
            <a:r>
              <a:rPr lang="en-US" sz="5400" dirty="0" err="1" smtClean="0"/>
              <a:t>gerek</a:t>
            </a:r>
            <a:r>
              <a:rPr lang="tr-TR" sz="5400" dirty="0" smtClean="0"/>
              <a:t>ir.</a:t>
            </a:r>
            <a:endParaRPr lang="en-US" sz="54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820" y="1293505"/>
            <a:ext cx="5338868" cy="55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11008915" y="600448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362668" y="726702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5250006" y="4752495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451" y="63627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82800" y="-8001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705174" y="2317995"/>
            <a:ext cx="16687800" cy="3025112"/>
          </a:xfrm>
        </p:spPr>
        <p:txBody>
          <a:bodyPr>
            <a:noAutofit/>
          </a:bodyPr>
          <a:lstStyle/>
          <a:p>
            <a:r>
              <a:rPr lang="en-US" sz="4800" dirty="0"/>
              <a:t>Bu </a:t>
            </a:r>
            <a:r>
              <a:rPr lang="en-US" sz="4800" dirty="0" err="1"/>
              <a:t>nedenlerle</a:t>
            </a:r>
            <a:r>
              <a:rPr lang="en-US" sz="4800" dirty="0"/>
              <a:t>, </a:t>
            </a:r>
            <a:r>
              <a:rPr lang="en-US" sz="4800" dirty="0" err="1"/>
              <a:t>hipoglisemi</a:t>
            </a:r>
            <a:r>
              <a:rPr lang="en-US" sz="4800" dirty="0"/>
              <a:t> </a:t>
            </a:r>
            <a:r>
              <a:rPr lang="en-US" sz="4800" dirty="0" err="1"/>
              <a:t>semptomlarını</a:t>
            </a:r>
            <a:r>
              <a:rPr lang="en-US" sz="4800" dirty="0"/>
              <a:t> </a:t>
            </a:r>
            <a:r>
              <a:rPr lang="en-US" sz="4800" dirty="0" err="1"/>
              <a:t>fark</a:t>
            </a:r>
            <a:r>
              <a:rPr lang="en-US" sz="4800" dirty="0"/>
              <a:t> </a:t>
            </a:r>
            <a:r>
              <a:rPr lang="en-US" sz="4800" dirty="0" err="1"/>
              <a:t>etmek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hızlı</a:t>
            </a:r>
            <a:r>
              <a:rPr lang="en-US" sz="4800" dirty="0"/>
              <a:t> </a:t>
            </a:r>
            <a:r>
              <a:rPr lang="en-US" sz="4800" dirty="0" err="1"/>
              <a:t>bir</a:t>
            </a:r>
            <a:r>
              <a:rPr lang="en-US" sz="4800" dirty="0"/>
              <a:t> </a:t>
            </a:r>
            <a:r>
              <a:rPr lang="en-US" sz="4800" dirty="0" err="1"/>
              <a:t>şekilde</a:t>
            </a:r>
            <a:r>
              <a:rPr lang="en-US" sz="4800" dirty="0"/>
              <a:t> </a:t>
            </a:r>
            <a:r>
              <a:rPr lang="en-US" sz="4800" dirty="0" err="1"/>
              <a:t>tedbir</a:t>
            </a:r>
            <a:r>
              <a:rPr lang="en-US" sz="4800" dirty="0"/>
              <a:t> </a:t>
            </a:r>
            <a:r>
              <a:rPr lang="en-US" sz="4800" dirty="0" err="1"/>
              <a:t>almak</a:t>
            </a:r>
            <a:r>
              <a:rPr lang="en-US" sz="4800" dirty="0"/>
              <a:t> </a:t>
            </a:r>
            <a:r>
              <a:rPr lang="en-US" sz="4800" dirty="0" err="1"/>
              <a:t>hayati</a:t>
            </a:r>
            <a:r>
              <a:rPr lang="en-US" sz="4800" dirty="0"/>
              <a:t> </a:t>
            </a:r>
            <a:r>
              <a:rPr lang="en-US" sz="4800" dirty="0" err="1"/>
              <a:t>öneme</a:t>
            </a:r>
            <a:r>
              <a:rPr lang="en-US" sz="4800" dirty="0"/>
              <a:t> </a:t>
            </a:r>
            <a:r>
              <a:rPr lang="en-US" sz="4800" dirty="0" err="1"/>
              <a:t>sahiptir</a:t>
            </a:r>
            <a:r>
              <a:rPr lang="en-US" sz="4800" dirty="0"/>
              <a:t>. </a:t>
            </a:r>
            <a:endParaRPr lang="tr-TR" sz="4800" dirty="0" smtClean="0"/>
          </a:p>
          <a:p>
            <a:r>
              <a:rPr lang="en-US" sz="4800" dirty="0" err="1" smtClean="0"/>
              <a:t>Özellikle</a:t>
            </a:r>
            <a:r>
              <a:rPr lang="en-US" sz="4800" dirty="0" smtClean="0"/>
              <a:t> </a:t>
            </a:r>
            <a:r>
              <a:rPr lang="en-US" sz="4800" dirty="0" err="1"/>
              <a:t>diyabet</a:t>
            </a:r>
            <a:r>
              <a:rPr lang="en-US" sz="4800" dirty="0"/>
              <a:t> </a:t>
            </a:r>
            <a:r>
              <a:rPr lang="en-US" sz="4800" dirty="0" err="1"/>
              <a:t>gibi</a:t>
            </a:r>
            <a:r>
              <a:rPr lang="en-US" sz="4800" dirty="0"/>
              <a:t> </a:t>
            </a:r>
            <a:r>
              <a:rPr lang="en-US" sz="4800" dirty="0" err="1"/>
              <a:t>kronik</a:t>
            </a:r>
            <a:r>
              <a:rPr lang="en-US" sz="4800" dirty="0"/>
              <a:t> </a:t>
            </a:r>
            <a:r>
              <a:rPr lang="en-US" sz="4800" dirty="0" err="1"/>
              <a:t>bir</a:t>
            </a:r>
            <a:r>
              <a:rPr lang="en-US" sz="4800" dirty="0"/>
              <a:t> </a:t>
            </a:r>
            <a:r>
              <a:rPr lang="en-US" sz="4800" dirty="0" err="1"/>
              <a:t>sağlık</a:t>
            </a:r>
            <a:r>
              <a:rPr lang="en-US" sz="4800" dirty="0"/>
              <a:t> </a:t>
            </a:r>
            <a:r>
              <a:rPr lang="en-US" sz="4800" dirty="0" err="1"/>
              <a:t>durumuna</a:t>
            </a:r>
            <a:r>
              <a:rPr lang="en-US" sz="4800" dirty="0"/>
              <a:t> </a:t>
            </a:r>
            <a:r>
              <a:rPr lang="en-US" sz="4800" dirty="0" err="1"/>
              <a:t>sahip</a:t>
            </a:r>
            <a:r>
              <a:rPr lang="en-US" sz="4800" dirty="0"/>
              <a:t> </a:t>
            </a:r>
            <a:r>
              <a:rPr lang="en-US" sz="4800" dirty="0" err="1"/>
              <a:t>olan</a:t>
            </a:r>
            <a:r>
              <a:rPr lang="en-US" sz="4800" dirty="0"/>
              <a:t> </a:t>
            </a:r>
            <a:r>
              <a:rPr lang="en-US" sz="4800" dirty="0" err="1"/>
              <a:t>bireyler</a:t>
            </a:r>
            <a:r>
              <a:rPr lang="en-US" sz="4800" dirty="0"/>
              <a:t>, </a:t>
            </a:r>
            <a:r>
              <a:rPr lang="en-US" sz="4800" dirty="0" err="1"/>
              <a:t>hipoglisemi</a:t>
            </a:r>
            <a:r>
              <a:rPr lang="en-US" sz="4800" dirty="0"/>
              <a:t> </a:t>
            </a:r>
            <a:r>
              <a:rPr lang="en-US" sz="4800" dirty="0" err="1"/>
              <a:t>riskini</a:t>
            </a:r>
            <a:r>
              <a:rPr lang="en-US" sz="4800" dirty="0"/>
              <a:t> </a:t>
            </a:r>
            <a:r>
              <a:rPr lang="en-US" sz="4800" dirty="0" err="1"/>
              <a:t>azaltmak</a:t>
            </a:r>
            <a:r>
              <a:rPr lang="en-US" sz="4800" dirty="0"/>
              <a:t> </a:t>
            </a:r>
            <a:r>
              <a:rPr lang="en-US" sz="4800" dirty="0" err="1"/>
              <a:t>için</a:t>
            </a:r>
            <a:r>
              <a:rPr lang="en-US" sz="4800" dirty="0"/>
              <a:t> </a:t>
            </a:r>
            <a:r>
              <a:rPr lang="en-US" sz="4800" dirty="0" err="1"/>
              <a:t>düzenli</a:t>
            </a:r>
            <a:r>
              <a:rPr lang="en-US" sz="4800" dirty="0"/>
              <a:t> </a:t>
            </a:r>
            <a:r>
              <a:rPr lang="en-US" sz="4800" dirty="0" err="1"/>
              <a:t>olarak</a:t>
            </a:r>
            <a:r>
              <a:rPr lang="en-US" sz="4800" dirty="0"/>
              <a:t> </a:t>
            </a:r>
            <a:r>
              <a:rPr lang="en-US" sz="4800" dirty="0" err="1"/>
              <a:t>kan</a:t>
            </a:r>
            <a:r>
              <a:rPr lang="en-US" sz="4800" dirty="0"/>
              <a:t> </a:t>
            </a:r>
            <a:r>
              <a:rPr lang="en-US" sz="4800" dirty="0" err="1"/>
              <a:t>şekeri</a:t>
            </a:r>
            <a:r>
              <a:rPr lang="en-US" sz="4800" dirty="0"/>
              <a:t> </a:t>
            </a:r>
            <a:r>
              <a:rPr lang="en-US" sz="4800" dirty="0" err="1"/>
              <a:t>seviyelerini</a:t>
            </a:r>
            <a:r>
              <a:rPr lang="en-US" sz="4800" dirty="0"/>
              <a:t> </a:t>
            </a:r>
            <a:r>
              <a:rPr lang="en-US" sz="4800" dirty="0" err="1"/>
              <a:t>kontrol</a:t>
            </a:r>
            <a:r>
              <a:rPr lang="en-US" sz="4800" dirty="0"/>
              <a:t> </a:t>
            </a:r>
            <a:r>
              <a:rPr lang="en-US" sz="4800" dirty="0" err="1"/>
              <a:t>etmeli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uygun</a:t>
            </a:r>
            <a:r>
              <a:rPr lang="en-US" sz="4800" dirty="0"/>
              <a:t> </a:t>
            </a:r>
            <a:r>
              <a:rPr lang="en-US" sz="4800" dirty="0" err="1"/>
              <a:t>önlemleri</a:t>
            </a:r>
            <a:r>
              <a:rPr lang="en-US" sz="4800" dirty="0"/>
              <a:t> </a:t>
            </a:r>
            <a:r>
              <a:rPr lang="en-US" sz="4800" dirty="0" err="1"/>
              <a:t>almalıdır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242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37202" y="236776"/>
            <a:ext cx="10642196" cy="9458252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4949" y="-234980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757175" y="479504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1066800" y="1104900"/>
            <a:ext cx="15697200" cy="4525963"/>
          </a:xfrm>
        </p:spPr>
        <p:txBody>
          <a:bodyPr>
            <a:noAutofit/>
          </a:bodyPr>
          <a:lstStyle/>
          <a:p>
            <a:r>
              <a:rPr lang="en-US" sz="4800" dirty="0"/>
              <a:t>Hipoglisemi </a:t>
            </a:r>
            <a:r>
              <a:rPr lang="en-US" sz="4800" dirty="0" err="1"/>
              <a:t>riski</a:t>
            </a:r>
            <a:r>
              <a:rPr lang="en-US" sz="4800" dirty="0"/>
              <a:t> </a:t>
            </a:r>
            <a:r>
              <a:rPr lang="en-US" sz="4800" dirty="0" err="1" smtClean="0"/>
              <a:t>yüksek</a:t>
            </a:r>
            <a:r>
              <a:rPr lang="en-US" sz="4800" dirty="0" smtClean="0"/>
              <a:t> </a:t>
            </a:r>
            <a:r>
              <a:rPr lang="tr-TR" sz="4800" dirty="0" smtClean="0"/>
              <a:t>bireyler kimlerdir?</a:t>
            </a:r>
          </a:p>
          <a:p>
            <a:endParaRPr lang="tr-TR" sz="4800" dirty="0"/>
          </a:p>
          <a:p>
            <a:r>
              <a:rPr lang="tr-TR" sz="4800" dirty="0" smtClean="0"/>
              <a:t>İn</a:t>
            </a:r>
            <a:r>
              <a:rPr lang="en-US" sz="4800" dirty="0" err="1" smtClean="0"/>
              <a:t>sülin</a:t>
            </a:r>
            <a:r>
              <a:rPr lang="en-US" sz="4800" dirty="0" smtClean="0"/>
              <a:t> </a:t>
            </a:r>
            <a:r>
              <a:rPr lang="en-US" sz="4800" dirty="0" err="1"/>
              <a:t>veya</a:t>
            </a:r>
            <a:r>
              <a:rPr lang="en-US" sz="4800" dirty="0"/>
              <a:t> </a:t>
            </a:r>
            <a:r>
              <a:rPr lang="tr-TR" sz="4800" dirty="0" smtClean="0"/>
              <a:t>ağızdan şeker düşürücü </a:t>
            </a:r>
            <a:r>
              <a:rPr lang="en-US" sz="4800" dirty="0" err="1" smtClean="0"/>
              <a:t>ilaçlar</a:t>
            </a:r>
            <a:r>
              <a:rPr lang="tr-TR" sz="4800" dirty="0"/>
              <a:t> </a:t>
            </a:r>
            <a:r>
              <a:rPr lang="tr-TR" sz="4800" dirty="0" smtClean="0"/>
              <a:t>kullananlar,</a:t>
            </a:r>
          </a:p>
          <a:p>
            <a:r>
              <a:rPr lang="tr-TR" sz="4800" dirty="0"/>
              <a:t>D</a:t>
            </a:r>
            <a:r>
              <a:rPr lang="en-US" sz="4800" dirty="0" err="1" smtClean="0"/>
              <a:t>üzensiz</a:t>
            </a:r>
            <a:r>
              <a:rPr lang="en-US" sz="4800" dirty="0" smtClean="0"/>
              <a:t> </a:t>
            </a:r>
            <a:r>
              <a:rPr lang="en-US" sz="4800" dirty="0" err="1" smtClean="0"/>
              <a:t>beslenme</a:t>
            </a:r>
            <a:r>
              <a:rPr lang="tr-TR" sz="4800" dirty="0" smtClean="0"/>
              <a:t>, öğün atlama, yetersiz beslenme, </a:t>
            </a:r>
          </a:p>
          <a:p>
            <a:r>
              <a:rPr lang="tr-TR" sz="4800" dirty="0" smtClean="0"/>
              <a:t>Düzensiz aşırı egzersiz,</a:t>
            </a:r>
            <a:endParaRPr lang="en-US" sz="4800" dirty="0"/>
          </a:p>
          <a:p>
            <a:r>
              <a:rPr lang="tr-TR" sz="4800" dirty="0" smtClean="0"/>
              <a:t>K</a:t>
            </a:r>
            <a:r>
              <a:rPr lang="en-US" sz="4800" dirty="0" err="1" smtClean="0"/>
              <a:t>araciğer</a:t>
            </a:r>
            <a:r>
              <a:rPr lang="tr-TR" sz="4800" dirty="0"/>
              <a:t> </a:t>
            </a:r>
            <a:r>
              <a:rPr lang="tr-TR" sz="4800" dirty="0" smtClean="0"/>
              <a:t>yetmezliği</a:t>
            </a:r>
            <a:r>
              <a:rPr lang="en-US" sz="4800" dirty="0" smtClean="0"/>
              <a:t>, </a:t>
            </a:r>
            <a:endParaRPr lang="tr-TR" sz="4800" dirty="0" smtClean="0"/>
          </a:p>
          <a:p>
            <a:r>
              <a:rPr lang="tr-TR" sz="4800" dirty="0"/>
              <a:t>B</a:t>
            </a:r>
            <a:r>
              <a:rPr lang="en-US" sz="4800" dirty="0" err="1" smtClean="0"/>
              <a:t>öbrek</a:t>
            </a:r>
            <a:r>
              <a:rPr lang="en-US" sz="4800" dirty="0" smtClean="0"/>
              <a:t> </a:t>
            </a:r>
            <a:r>
              <a:rPr lang="tr-TR" sz="4800" dirty="0" smtClean="0"/>
              <a:t>yetmezliği,</a:t>
            </a:r>
          </a:p>
          <a:p>
            <a:r>
              <a:rPr lang="tr-TR" sz="4800" dirty="0" smtClean="0"/>
              <a:t>Alkol kullanımı </a:t>
            </a:r>
          </a:p>
          <a:p>
            <a:r>
              <a:rPr lang="tr-TR" sz="4800" dirty="0" smtClean="0"/>
              <a:t>İleri yaş </a:t>
            </a:r>
          </a:p>
        </p:txBody>
      </p:sp>
    </p:spTree>
    <p:extLst>
      <p:ext uri="{BB962C8B-B14F-4D97-AF65-F5344CB8AC3E}">
        <p14:creationId xmlns:p14="http://schemas.microsoft.com/office/powerpoint/2010/main" val="16672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İçerik Yer Tutucusu 10"/>
          <p:cNvSpPr txBox="1">
            <a:spLocks noGrp="1"/>
          </p:cNvSpPr>
          <p:nvPr>
            <p:ph idx="1"/>
          </p:nvPr>
        </p:nvSpPr>
        <p:spPr>
          <a:xfrm>
            <a:off x="9916660" y="3238500"/>
            <a:ext cx="76462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Diyabetli</a:t>
            </a:r>
            <a:r>
              <a:rPr lang="en-US" sz="4800" dirty="0" smtClean="0"/>
              <a:t> </a:t>
            </a:r>
            <a:r>
              <a:rPr lang="en-US" sz="4800" dirty="0" err="1"/>
              <a:t>kişilerin</a:t>
            </a:r>
            <a:r>
              <a:rPr lang="en-US" sz="4800" dirty="0"/>
              <a:t> </a:t>
            </a:r>
            <a:r>
              <a:rPr lang="en-US" sz="4800" dirty="0" err="1"/>
              <a:t>insülin</a:t>
            </a:r>
            <a:r>
              <a:rPr lang="en-US" sz="4800" dirty="0"/>
              <a:t> </a:t>
            </a:r>
            <a:r>
              <a:rPr lang="en-US" sz="4800" dirty="0" err="1"/>
              <a:t>veya</a:t>
            </a:r>
            <a:r>
              <a:rPr lang="en-US" sz="4800" dirty="0"/>
              <a:t> </a:t>
            </a:r>
            <a:r>
              <a:rPr lang="en-US" sz="4800" dirty="0" err="1"/>
              <a:t>diğer</a:t>
            </a:r>
            <a:r>
              <a:rPr lang="en-US" sz="4800" dirty="0"/>
              <a:t> </a:t>
            </a:r>
            <a:r>
              <a:rPr lang="en-US" sz="4800" dirty="0" err="1"/>
              <a:t>diyabet</a:t>
            </a:r>
            <a:r>
              <a:rPr lang="en-US" sz="4800" dirty="0"/>
              <a:t> </a:t>
            </a:r>
            <a:r>
              <a:rPr lang="en-US" sz="4800" dirty="0" err="1"/>
              <a:t>ilaçlarını</a:t>
            </a:r>
            <a:r>
              <a:rPr lang="en-US" sz="4800" dirty="0"/>
              <a:t> </a:t>
            </a:r>
            <a:r>
              <a:rPr lang="tr-TR" sz="4800" dirty="0" smtClean="0"/>
              <a:t>fazla </a:t>
            </a:r>
            <a:r>
              <a:rPr lang="en-US" sz="4800" dirty="0" err="1" smtClean="0"/>
              <a:t>almaları</a:t>
            </a:r>
            <a:r>
              <a:rPr lang="en-US" sz="4800" dirty="0"/>
              <a:t>, </a:t>
            </a:r>
            <a:r>
              <a:rPr lang="en-US" sz="4800" dirty="0" err="1"/>
              <a:t>kan</a:t>
            </a:r>
            <a:r>
              <a:rPr lang="en-US" sz="4800" dirty="0"/>
              <a:t> </a:t>
            </a:r>
            <a:r>
              <a:rPr lang="en-US" sz="4800" dirty="0" err="1"/>
              <a:t>şekerinin</a:t>
            </a:r>
            <a:r>
              <a:rPr lang="en-US" sz="4800" dirty="0"/>
              <a:t> </a:t>
            </a:r>
            <a:r>
              <a:rPr lang="en-US" sz="4800" dirty="0" err="1"/>
              <a:t>düşmesine</a:t>
            </a:r>
            <a:r>
              <a:rPr lang="en-US" sz="4800" dirty="0"/>
              <a:t> </a:t>
            </a:r>
            <a:r>
              <a:rPr lang="en-US" sz="4800" dirty="0" err="1" smtClean="0"/>
              <a:t>neden</a:t>
            </a:r>
            <a:r>
              <a:rPr lang="en-US" sz="4800" dirty="0" smtClean="0"/>
              <a:t> </a:t>
            </a:r>
            <a:r>
              <a:rPr lang="en-US" sz="4800" dirty="0" err="1"/>
              <a:t>olabilir</a:t>
            </a:r>
            <a:r>
              <a:rPr lang="en-US" sz="4800" dirty="0"/>
              <a:t>.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41823"/>
            <a:ext cx="8458829" cy="3524512"/>
          </a:xfrm>
          <a:prstGeom prst="rect">
            <a:avLst/>
          </a:prstGeom>
        </p:spPr>
      </p:pic>
      <p:pic>
        <p:nvPicPr>
          <p:cNvPr id="3076" name="Picture 4" descr="Etki Sürelerine Göre İnsülin Tipleri Nelerdir? | Diyabetimben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03" y="5077747"/>
            <a:ext cx="63246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7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525605" y="50227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050" name="Picture 2" descr="http://www.turktarim.gov.tr/img/HaberResimleri/271/700/yuzde-25-daha-az-israfla-aclik-yok-edilebilir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7755"/>
            <a:ext cx="9452499" cy="620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11201400" y="2477861"/>
            <a:ext cx="62661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Uzun</a:t>
            </a:r>
            <a:r>
              <a:rPr lang="en-US" sz="4800" dirty="0" smtClean="0"/>
              <a:t> </a:t>
            </a:r>
            <a:r>
              <a:rPr lang="en-US" sz="4800" dirty="0" err="1" smtClean="0"/>
              <a:t>süreli</a:t>
            </a:r>
            <a:r>
              <a:rPr lang="en-US" sz="4800" dirty="0" smtClean="0"/>
              <a:t> </a:t>
            </a:r>
            <a:r>
              <a:rPr lang="en-US" sz="4800" dirty="0" err="1" smtClean="0"/>
              <a:t>açlık</a:t>
            </a:r>
            <a:r>
              <a:rPr lang="en-US" sz="4800" dirty="0" smtClean="0"/>
              <a:t> </a:t>
            </a:r>
            <a:r>
              <a:rPr lang="en-US" sz="4800" dirty="0" err="1" smtClean="0"/>
              <a:t>durumlarında</a:t>
            </a:r>
            <a:r>
              <a:rPr lang="en-US" sz="4800" dirty="0" smtClean="0"/>
              <a:t>, </a:t>
            </a:r>
            <a:r>
              <a:rPr lang="tr-TR" sz="4800" dirty="0" smtClean="0"/>
              <a:t>ara öğün almamak, </a:t>
            </a:r>
            <a:r>
              <a:rPr lang="en-US" sz="4800" dirty="0" err="1" smtClean="0"/>
              <a:t>vücut</a:t>
            </a:r>
            <a:r>
              <a:rPr lang="en-US" sz="4800" dirty="0" smtClean="0"/>
              <a:t> </a:t>
            </a:r>
            <a:r>
              <a:rPr lang="en-US" sz="4800" dirty="0" err="1" smtClean="0"/>
              <a:t>enerji</a:t>
            </a:r>
            <a:r>
              <a:rPr lang="en-US" sz="4800" dirty="0" smtClean="0"/>
              <a:t> </a:t>
            </a:r>
            <a:r>
              <a:rPr lang="en-US" sz="4800" dirty="0" err="1" smtClean="0"/>
              <a:t>kaynaklarını</a:t>
            </a:r>
            <a:r>
              <a:rPr lang="en-US" sz="4800" dirty="0" smtClean="0"/>
              <a:t> </a:t>
            </a:r>
            <a:r>
              <a:rPr lang="en-US" sz="4800" dirty="0" err="1" smtClean="0"/>
              <a:t>tüketir</a:t>
            </a:r>
            <a:r>
              <a:rPr lang="en-US" sz="4800" dirty="0" smtClean="0"/>
              <a:t> </a:t>
            </a:r>
            <a:r>
              <a:rPr lang="en-US" sz="4800" dirty="0" err="1" smtClean="0"/>
              <a:t>ve</a:t>
            </a:r>
            <a:r>
              <a:rPr lang="en-US" sz="4800" dirty="0" smtClean="0"/>
              <a:t> </a:t>
            </a:r>
            <a:r>
              <a:rPr lang="en-US" sz="4800" dirty="0" err="1" smtClean="0"/>
              <a:t>kan</a:t>
            </a:r>
            <a:r>
              <a:rPr lang="en-US" sz="4800" dirty="0" smtClean="0"/>
              <a:t> </a:t>
            </a:r>
            <a:r>
              <a:rPr lang="en-US" sz="4800" dirty="0" err="1" smtClean="0"/>
              <a:t>şekeri</a:t>
            </a:r>
            <a:r>
              <a:rPr lang="en-US" sz="4800" dirty="0" smtClean="0"/>
              <a:t> </a:t>
            </a:r>
            <a:r>
              <a:rPr lang="en-US" sz="4800" dirty="0" err="1" smtClean="0"/>
              <a:t>seviyeleri</a:t>
            </a:r>
            <a:r>
              <a:rPr lang="en-US" sz="4800" dirty="0" smtClean="0"/>
              <a:t> </a:t>
            </a:r>
            <a:r>
              <a:rPr lang="en-US" sz="4800" dirty="0" err="1" smtClean="0"/>
              <a:t>düşebilir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060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657" y="1683806"/>
            <a:ext cx="7962810" cy="6415403"/>
          </a:xfrm>
          <a:prstGeom prst="rect">
            <a:avLst/>
          </a:prstGeom>
        </p:spPr>
      </p:pic>
      <p:sp>
        <p:nvSpPr>
          <p:cNvPr id="15" name="Metin kutusu 14"/>
          <p:cNvSpPr txBox="1"/>
          <p:nvPr/>
        </p:nvSpPr>
        <p:spPr>
          <a:xfrm>
            <a:off x="10524840" y="2121965"/>
            <a:ext cx="65712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Aşırı</a:t>
            </a:r>
            <a:r>
              <a:rPr lang="en-US" sz="5400" dirty="0" smtClean="0"/>
              <a:t> </a:t>
            </a:r>
            <a:r>
              <a:rPr lang="en-US" sz="5400" dirty="0" err="1"/>
              <a:t>egzersiz</a:t>
            </a:r>
            <a:r>
              <a:rPr lang="en-US" sz="5400" dirty="0"/>
              <a:t> </a:t>
            </a:r>
            <a:r>
              <a:rPr lang="en-US" sz="5400" dirty="0" err="1"/>
              <a:t>yapmak</a:t>
            </a:r>
            <a:r>
              <a:rPr lang="en-US" sz="5400" dirty="0"/>
              <a:t>, </a:t>
            </a:r>
            <a:r>
              <a:rPr lang="en-US" sz="5400" dirty="0" err="1"/>
              <a:t>vücudun</a:t>
            </a:r>
            <a:r>
              <a:rPr lang="en-US" sz="5400" dirty="0"/>
              <a:t> </a:t>
            </a:r>
            <a:r>
              <a:rPr lang="en-US" sz="5400" dirty="0" err="1"/>
              <a:t>enerji</a:t>
            </a:r>
            <a:r>
              <a:rPr lang="en-US" sz="5400" dirty="0"/>
              <a:t> </a:t>
            </a:r>
            <a:r>
              <a:rPr lang="en-US" sz="5400" dirty="0" err="1"/>
              <a:t>depolarını</a:t>
            </a:r>
            <a:r>
              <a:rPr lang="en-US" sz="5400" dirty="0"/>
              <a:t> </a:t>
            </a:r>
            <a:r>
              <a:rPr lang="en-US" sz="5400" dirty="0" err="1"/>
              <a:t>tüketebilir</a:t>
            </a:r>
            <a:r>
              <a:rPr lang="en-US" sz="5400" dirty="0"/>
              <a:t> </a:t>
            </a:r>
            <a:r>
              <a:rPr lang="en-US" sz="5400" dirty="0" err="1"/>
              <a:t>ve</a:t>
            </a:r>
            <a:r>
              <a:rPr lang="en-US" sz="5400" dirty="0"/>
              <a:t> </a:t>
            </a:r>
            <a:r>
              <a:rPr lang="en-US" sz="5400" dirty="0" err="1"/>
              <a:t>kan</a:t>
            </a:r>
            <a:r>
              <a:rPr lang="en-US" sz="5400" dirty="0"/>
              <a:t> </a:t>
            </a:r>
            <a:r>
              <a:rPr lang="en-US" sz="5400" dirty="0" err="1"/>
              <a:t>şekeri</a:t>
            </a:r>
            <a:r>
              <a:rPr lang="en-US" sz="5400" dirty="0"/>
              <a:t> </a:t>
            </a:r>
            <a:r>
              <a:rPr lang="en-US" sz="5400" dirty="0" err="1"/>
              <a:t>seviyelerini</a:t>
            </a:r>
            <a:r>
              <a:rPr lang="en-US" sz="5400" dirty="0"/>
              <a:t> </a:t>
            </a:r>
            <a:r>
              <a:rPr lang="en-US" sz="5400" dirty="0" err="1"/>
              <a:t>düşürebilir</a:t>
            </a:r>
            <a:r>
              <a:rPr lang="en-US" sz="5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11008915" y="600448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5250006" y="4752495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451" y="63627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97521" y="131049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012" y="848930"/>
            <a:ext cx="9400744" cy="796551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2887453" y="1248362"/>
            <a:ext cx="41910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Hipoglisemi </a:t>
            </a:r>
            <a:r>
              <a:rPr lang="en-US" sz="5400" dirty="0" err="1"/>
              <a:t>semptomları</a:t>
            </a:r>
            <a:r>
              <a:rPr lang="en-US" sz="5400" dirty="0"/>
              <a:t> </a:t>
            </a:r>
            <a:r>
              <a:rPr lang="en-US" sz="5400" dirty="0" err="1"/>
              <a:t>fark</a:t>
            </a:r>
            <a:r>
              <a:rPr lang="en-US" sz="5400" dirty="0"/>
              <a:t> </a:t>
            </a:r>
            <a:r>
              <a:rPr lang="en-US" sz="5400" dirty="0" err="1"/>
              <a:t>edildiğinde</a:t>
            </a:r>
            <a:r>
              <a:rPr lang="en-US" sz="5400" dirty="0"/>
              <a:t> </a:t>
            </a:r>
            <a:r>
              <a:rPr lang="en-US" sz="5400" dirty="0" err="1"/>
              <a:t>hızlı</a:t>
            </a:r>
            <a:r>
              <a:rPr lang="en-US" sz="5400" dirty="0"/>
              <a:t> </a:t>
            </a:r>
            <a:r>
              <a:rPr lang="en-US" sz="5400" dirty="0" err="1"/>
              <a:t>bir</a:t>
            </a:r>
            <a:r>
              <a:rPr lang="en-US" sz="5400" dirty="0"/>
              <a:t> </a:t>
            </a:r>
            <a:r>
              <a:rPr lang="en-US" sz="5400" dirty="0" err="1"/>
              <a:t>şekilde</a:t>
            </a:r>
            <a:r>
              <a:rPr lang="en-US" sz="5400" dirty="0"/>
              <a:t> </a:t>
            </a:r>
            <a:r>
              <a:rPr lang="en-US" sz="5400" dirty="0" err="1"/>
              <a:t>müdahale</a:t>
            </a:r>
            <a:r>
              <a:rPr lang="en-US" sz="5400" dirty="0"/>
              <a:t> </a:t>
            </a:r>
            <a:r>
              <a:rPr lang="en-US" sz="5400" dirty="0" err="1"/>
              <a:t>etmek</a:t>
            </a:r>
            <a:r>
              <a:rPr lang="en-US" sz="5400" dirty="0"/>
              <a:t> </a:t>
            </a:r>
            <a:r>
              <a:rPr lang="en-US" sz="5400" dirty="0" err="1" smtClean="0"/>
              <a:t>önemlidir</a:t>
            </a:r>
            <a:r>
              <a:rPr lang="tr-TR" sz="5400" dirty="0" smtClean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531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11008915" y="600448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5298787" y="4788762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451" y="63627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82800" y="-8001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533400" y="1220900"/>
            <a:ext cx="16611600" cy="261838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FF0000"/>
                </a:solidFill>
              </a:rPr>
              <a:t>. **</a:t>
            </a:r>
            <a:r>
              <a:rPr lang="en-US" sz="4000" dirty="0" err="1">
                <a:solidFill>
                  <a:srgbClr val="FF0000"/>
                </a:solidFill>
              </a:rPr>
              <a:t>Hızlı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Karbonhidrat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Alımı</a:t>
            </a:r>
            <a:r>
              <a:rPr lang="en-US" sz="4000" dirty="0">
                <a:solidFill>
                  <a:srgbClr val="FF0000"/>
                </a:solidFill>
              </a:rPr>
              <a:t>**: </a:t>
            </a:r>
            <a:r>
              <a:rPr lang="en-US" sz="4000" dirty="0"/>
              <a:t>Hipoglisemi </a:t>
            </a:r>
            <a:r>
              <a:rPr lang="en-US" sz="4000" dirty="0" err="1"/>
              <a:t>semptomları</a:t>
            </a:r>
            <a:r>
              <a:rPr lang="en-US" sz="4000" dirty="0"/>
              <a:t> </a:t>
            </a:r>
            <a:r>
              <a:rPr lang="en-US" sz="4000" dirty="0" err="1"/>
              <a:t>ortaya</a:t>
            </a:r>
            <a:r>
              <a:rPr lang="en-US" sz="4000" dirty="0"/>
              <a:t> </a:t>
            </a:r>
            <a:r>
              <a:rPr lang="en-US" sz="4000" dirty="0" err="1"/>
              <a:t>çıktığında</a:t>
            </a:r>
            <a:r>
              <a:rPr lang="en-US" sz="4000" dirty="0"/>
              <a:t>, </a:t>
            </a:r>
            <a:r>
              <a:rPr lang="en-US" sz="4000" dirty="0" err="1"/>
              <a:t>hızlı</a:t>
            </a:r>
            <a:r>
              <a:rPr lang="en-US" sz="4000" dirty="0"/>
              <a:t> </a:t>
            </a:r>
            <a:r>
              <a:rPr lang="en-US" sz="4000" dirty="0" err="1"/>
              <a:t>bir</a:t>
            </a:r>
            <a:r>
              <a:rPr lang="en-US" sz="4000" dirty="0"/>
              <a:t> </a:t>
            </a:r>
            <a:r>
              <a:rPr lang="en-US" sz="4000" dirty="0" err="1"/>
              <a:t>şekilde</a:t>
            </a:r>
            <a:r>
              <a:rPr lang="en-US" sz="4000" dirty="0"/>
              <a:t> </a:t>
            </a:r>
            <a:r>
              <a:rPr lang="en-US" sz="4000" dirty="0" err="1"/>
              <a:t>kan</a:t>
            </a:r>
            <a:r>
              <a:rPr lang="en-US" sz="4000" dirty="0"/>
              <a:t> </a:t>
            </a:r>
            <a:r>
              <a:rPr lang="en-US" sz="4000" dirty="0" err="1"/>
              <a:t>şekerini</a:t>
            </a:r>
            <a:r>
              <a:rPr lang="en-US" sz="4000" dirty="0"/>
              <a:t> </a:t>
            </a:r>
            <a:r>
              <a:rPr lang="en-US" sz="4000" dirty="0" err="1"/>
              <a:t>yükseltecek</a:t>
            </a:r>
            <a:r>
              <a:rPr lang="en-US" sz="4000" dirty="0"/>
              <a:t> </a:t>
            </a:r>
            <a:r>
              <a:rPr lang="en-US" sz="4000" dirty="0" err="1"/>
              <a:t>bir</a:t>
            </a:r>
            <a:r>
              <a:rPr lang="en-US" sz="4000" dirty="0"/>
              <a:t> </a:t>
            </a:r>
            <a:r>
              <a:rPr lang="en-US" sz="4000" dirty="0" err="1"/>
              <a:t>şeyler</a:t>
            </a:r>
            <a:r>
              <a:rPr lang="en-US" sz="4000" dirty="0"/>
              <a:t> </a:t>
            </a:r>
            <a:r>
              <a:rPr lang="en-US" sz="4000" dirty="0" err="1"/>
              <a:t>tüketmek</a:t>
            </a:r>
            <a:r>
              <a:rPr lang="en-US" sz="4000" dirty="0"/>
              <a:t> </a:t>
            </a:r>
            <a:r>
              <a:rPr lang="en-US" sz="4000" dirty="0" err="1"/>
              <a:t>önemlidir</a:t>
            </a:r>
            <a:r>
              <a:rPr lang="en-US" sz="4000" dirty="0"/>
              <a:t>. </a:t>
            </a:r>
            <a:r>
              <a:rPr lang="en-US" sz="4000" dirty="0" err="1"/>
              <a:t>Bunlar</a:t>
            </a:r>
            <a:r>
              <a:rPr lang="en-US" sz="4000" dirty="0"/>
              <a:t> </a:t>
            </a:r>
            <a:r>
              <a:rPr lang="en-US" sz="4000" dirty="0" err="1" smtClean="0"/>
              <a:t>arasında</a:t>
            </a:r>
            <a:r>
              <a:rPr lang="tr-TR" sz="4000" dirty="0" smtClean="0"/>
              <a:t> küp şeker </a:t>
            </a:r>
            <a:r>
              <a:rPr lang="en-US" sz="4000" dirty="0" smtClean="0"/>
              <a:t>, </a:t>
            </a:r>
            <a:r>
              <a:rPr lang="en-US" sz="4000" dirty="0" err="1"/>
              <a:t>meyve</a:t>
            </a:r>
            <a:r>
              <a:rPr lang="en-US" sz="4000" dirty="0"/>
              <a:t> </a:t>
            </a:r>
            <a:r>
              <a:rPr lang="en-US" sz="4000" dirty="0" err="1"/>
              <a:t>suyu</a:t>
            </a:r>
            <a:r>
              <a:rPr lang="en-US" sz="4000" dirty="0"/>
              <a:t>, </a:t>
            </a:r>
            <a:r>
              <a:rPr lang="en-US" sz="4000" dirty="0" err="1"/>
              <a:t>şeker</a:t>
            </a:r>
            <a:r>
              <a:rPr lang="en-US" sz="4000" dirty="0"/>
              <a:t>, </a:t>
            </a:r>
            <a:r>
              <a:rPr lang="en-US" sz="4000" dirty="0" err="1"/>
              <a:t>bal</a:t>
            </a:r>
            <a:r>
              <a:rPr lang="en-US" sz="4000" dirty="0"/>
              <a:t> </a:t>
            </a:r>
            <a:r>
              <a:rPr lang="en-US" sz="4000" dirty="0" err="1" smtClean="0"/>
              <a:t>gibi</a:t>
            </a:r>
            <a:r>
              <a:rPr lang="en-US" sz="4000" dirty="0" smtClean="0"/>
              <a:t> </a:t>
            </a:r>
            <a:r>
              <a:rPr lang="en-US" sz="4000" dirty="0" err="1"/>
              <a:t>hızlı</a:t>
            </a:r>
            <a:r>
              <a:rPr lang="en-US" sz="4000" dirty="0"/>
              <a:t> </a:t>
            </a:r>
            <a:r>
              <a:rPr lang="en-US" sz="4000" dirty="0" err="1"/>
              <a:t>emilen</a:t>
            </a:r>
            <a:r>
              <a:rPr lang="en-US" sz="4000" dirty="0"/>
              <a:t> </a:t>
            </a:r>
            <a:r>
              <a:rPr lang="en-US" sz="4000" dirty="0" err="1"/>
              <a:t>karbonhidratlar</a:t>
            </a:r>
            <a:r>
              <a:rPr lang="en-US" sz="4000" dirty="0"/>
              <a:t> </a:t>
            </a:r>
            <a:r>
              <a:rPr lang="en-US" sz="4000" dirty="0" err="1"/>
              <a:t>bulunur</a:t>
            </a:r>
            <a:r>
              <a:rPr lang="en-US" sz="4000" dirty="0"/>
              <a:t>.</a:t>
            </a:r>
          </a:p>
          <a:p>
            <a:endParaRPr lang="en-US" sz="4000" dirty="0"/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886" y="4387653"/>
            <a:ext cx="5337034" cy="299873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7401" y="4097302"/>
            <a:ext cx="3860879" cy="3860879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0508" y="4387653"/>
            <a:ext cx="3391939" cy="38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37202" y="236776"/>
            <a:ext cx="10642196" cy="9458252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4949" y="-234980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757175" y="479504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1070992" y="1689302"/>
            <a:ext cx="16611600" cy="65532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2. **</a:t>
            </a:r>
            <a:r>
              <a:rPr lang="en-US" sz="4800" dirty="0" err="1">
                <a:solidFill>
                  <a:srgbClr val="FF0000"/>
                </a:solidFill>
              </a:rPr>
              <a:t>Kompleks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Karbonhidratlar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Tüketme</a:t>
            </a:r>
            <a:r>
              <a:rPr lang="en-US" sz="4800" dirty="0">
                <a:solidFill>
                  <a:srgbClr val="FF0000"/>
                </a:solidFill>
              </a:rPr>
              <a:t>**: </a:t>
            </a:r>
            <a:endParaRPr lang="tr-TR" sz="4800" dirty="0" smtClean="0">
              <a:solidFill>
                <a:srgbClr val="FF0000"/>
              </a:solidFill>
            </a:endParaRPr>
          </a:p>
          <a:p>
            <a:r>
              <a:rPr lang="en-US" sz="4800" dirty="0" err="1" smtClean="0"/>
              <a:t>Kan</a:t>
            </a:r>
            <a:r>
              <a:rPr lang="en-US" sz="4800" dirty="0" smtClean="0"/>
              <a:t> </a:t>
            </a:r>
            <a:r>
              <a:rPr lang="en-US" sz="4800" dirty="0" err="1"/>
              <a:t>şekerini</a:t>
            </a:r>
            <a:r>
              <a:rPr lang="en-US" sz="4800" dirty="0"/>
              <a:t> </a:t>
            </a:r>
            <a:r>
              <a:rPr lang="en-US" sz="4800" dirty="0" err="1"/>
              <a:t>hızla</a:t>
            </a:r>
            <a:r>
              <a:rPr lang="en-US" sz="4800" dirty="0"/>
              <a:t> </a:t>
            </a:r>
            <a:r>
              <a:rPr lang="en-US" sz="4800" dirty="0" err="1"/>
              <a:t>yükselten</a:t>
            </a:r>
            <a:r>
              <a:rPr lang="en-US" sz="4800" dirty="0"/>
              <a:t> </a:t>
            </a:r>
            <a:r>
              <a:rPr lang="en-US" sz="4800" dirty="0" err="1"/>
              <a:t>karbonhidratların</a:t>
            </a:r>
            <a:r>
              <a:rPr lang="en-US" sz="4800" dirty="0"/>
              <a:t> </a:t>
            </a:r>
            <a:r>
              <a:rPr lang="en-US" sz="4800" dirty="0" err="1"/>
              <a:t>yanı</a:t>
            </a:r>
            <a:r>
              <a:rPr lang="en-US" sz="4800" dirty="0"/>
              <a:t> </a:t>
            </a:r>
            <a:r>
              <a:rPr lang="en-US" sz="4800" dirty="0" err="1"/>
              <a:t>sıra</a:t>
            </a:r>
            <a:r>
              <a:rPr lang="en-US" sz="4800" dirty="0"/>
              <a:t>, </a:t>
            </a:r>
            <a:r>
              <a:rPr lang="en-US" sz="4800" dirty="0" err="1"/>
              <a:t>daha</a:t>
            </a:r>
            <a:r>
              <a:rPr lang="en-US" sz="4800" dirty="0"/>
              <a:t> </a:t>
            </a:r>
            <a:r>
              <a:rPr lang="en-US" sz="4800" dirty="0" err="1"/>
              <a:t>uzun</a:t>
            </a:r>
            <a:r>
              <a:rPr lang="en-US" sz="4800" dirty="0"/>
              <a:t> </a:t>
            </a:r>
            <a:r>
              <a:rPr lang="en-US" sz="4800" dirty="0" err="1"/>
              <a:t>süreli</a:t>
            </a:r>
            <a:r>
              <a:rPr lang="en-US" sz="4800" dirty="0"/>
              <a:t> </a:t>
            </a:r>
            <a:r>
              <a:rPr lang="en-US" sz="4800" dirty="0" err="1"/>
              <a:t>etki</a:t>
            </a:r>
            <a:r>
              <a:rPr lang="en-US" sz="4800" dirty="0"/>
              <a:t> </a:t>
            </a:r>
            <a:r>
              <a:rPr lang="en-US" sz="4800" dirty="0" err="1"/>
              <a:t>edecek</a:t>
            </a:r>
            <a:r>
              <a:rPr lang="en-US" sz="4800" dirty="0"/>
              <a:t> </a:t>
            </a:r>
            <a:r>
              <a:rPr lang="en-US" sz="4800" dirty="0" err="1"/>
              <a:t>kompleks</a:t>
            </a:r>
            <a:r>
              <a:rPr lang="en-US" sz="4800" dirty="0"/>
              <a:t> </a:t>
            </a:r>
            <a:r>
              <a:rPr lang="en-US" sz="4800" dirty="0" err="1"/>
              <a:t>karbonhidratlar</a:t>
            </a:r>
            <a:r>
              <a:rPr lang="en-US" sz="4800" dirty="0"/>
              <a:t> da </a:t>
            </a:r>
            <a:r>
              <a:rPr lang="en-US" sz="4800" dirty="0" err="1"/>
              <a:t>alınmalıdır</a:t>
            </a:r>
            <a:r>
              <a:rPr lang="en-US" sz="4800" dirty="0"/>
              <a:t>. </a:t>
            </a:r>
            <a:endParaRPr lang="tr-TR" sz="4800" dirty="0" smtClean="0"/>
          </a:p>
          <a:p>
            <a:r>
              <a:rPr lang="tr-TR" sz="4800" dirty="0" smtClean="0"/>
              <a:t>Yarım saat içinde ana öğün veya ara öğün yenilecekse ilave beslenmeye gerek olmaz;</a:t>
            </a:r>
          </a:p>
          <a:p>
            <a:pPr marL="0" indent="0">
              <a:buNone/>
            </a:pPr>
            <a:r>
              <a:rPr lang="tr-TR" sz="4800" dirty="0"/>
              <a:t> </a:t>
            </a:r>
            <a:r>
              <a:rPr lang="tr-TR" sz="4800" dirty="0" smtClean="0"/>
              <a:t>   Yenmeyecekse,  15-20 gram kadar </a:t>
            </a:r>
            <a:r>
              <a:rPr lang="tr-TR" sz="4800" dirty="0"/>
              <a:t>t</a:t>
            </a:r>
            <a:r>
              <a:rPr lang="en-US" sz="4800" dirty="0" smtClean="0"/>
              <a:t>am </a:t>
            </a:r>
            <a:r>
              <a:rPr lang="en-US" sz="4800" dirty="0" err="1"/>
              <a:t>tahıllı</a:t>
            </a:r>
            <a:r>
              <a:rPr lang="en-US" sz="4800" dirty="0"/>
              <a:t> </a:t>
            </a:r>
            <a:r>
              <a:rPr lang="en-US" sz="4800" dirty="0" err="1"/>
              <a:t>ekmek</a:t>
            </a:r>
            <a:r>
              <a:rPr lang="en-US" sz="4800" dirty="0"/>
              <a:t>, </a:t>
            </a:r>
            <a:r>
              <a:rPr lang="en-US" sz="4800" dirty="0" err="1"/>
              <a:t>kraker</a:t>
            </a:r>
            <a:r>
              <a:rPr lang="en-US" sz="4800" dirty="0"/>
              <a:t>, </a:t>
            </a:r>
            <a:r>
              <a:rPr lang="en-US" sz="4800" dirty="0" err="1"/>
              <a:t>veya</a:t>
            </a:r>
            <a:r>
              <a:rPr lang="en-US" sz="4800" dirty="0"/>
              <a:t> </a:t>
            </a:r>
            <a:r>
              <a:rPr lang="en-US" sz="4800" dirty="0" err="1"/>
              <a:t>meyve</a:t>
            </a:r>
            <a:r>
              <a:rPr lang="en-US" sz="4800" dirty="0"/>
              <a:t> </a:t>
            </a:r>
            <a:r>
              <a:rPr lang="en-US" sz="4800" dirty="0" err="1"/>
              <a:t>gibi</a:t>
            </a:r>
            <a:r>
              <a:rPr lang="en-US" sz="4800" dirty="0"/>
              <a:t> </a:t>
            </a:r>
            <a:r>
              <a:rPr lang="en-US" sz="4800" dirty="0" err="1" smtClean="0"/>
              <a:t>yiyecekler</a:t>
            </a:r>
            <a:r>
              <a:rPr lang="tr-TR" sz="4800" dirty="0" smtClean="0"/>
              <a:t> yenebilir. 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tr-TR" sz="4800" dirty="0" smtClean="0"/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013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990600" y="771977"/>
            <a:ext cx="1539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/>
              <a:t>H</a:t>
            </a:r>
            <a:r>
              <a:rPr lang="en-US" sz="4800" dirty="0" err="1"/>
              <a:t>ipoglisemi</a:t>
            </a:r>
            <a:r>
              <a:rPr lang="en-US" sz="4800" dirty="0"/>
              <a:t> </a:t>
            </a:r>
            <a:r>
              <a:rPr lang="en-US" sz="4800" dirty="0" err="1"/>
              <a:t>anında</a:t>
            </a:r>
            <a:r>
              <a:rPr lang="en-US" sz="4800" dirty="0"/>
              <a:t> </a:t>
            </a:r>
            <a:r>
              <a:rPr lang="tr-TR" sz="4800" dirty="0"/>
              <a:t>yağ ve protein </a:t>
            </a:r>
            <a:r>
              <a:rPr lang="en-US" sz="4800" dirty="0" err="1"/>
              <a:t>yavaş</a:t>
            </a:r>
            <a:r>
              <a:rPr lang="en-US" sz="4800" dirty="0"/>
              <a:t> </a:t>
            </a:r>
            <a:r>
              <a:rPr lang="en-US" sz="4800" dirty="0" err="1"/>
              <a:t>emilmesi</a:t>
            </a:r>
            <a:r>
              <a:rPr lang="en-US" sz="4800" dirty="0"/>
              <a:t> </a:t>
            </a:r>
            <a:r>
              <a:rPr lang="en-US" sz="4800" dirty="0" err="1"/>
              <a:t>nedeniyle</a:t>
            </a:r>
            <a:r>
              <a:rPr lang="en-US" sz="4800" dirty="0"/>
              <a:t>, </a:t>
            </a:r>
            <a:r>
              <a:rPr lang="en-US" sz="4800" dirty="0" err="1"/>
              <a:t>öncelik</a:t>
            </a:r>
            <a:r>
              <a:rPr lang="en-US" sz="4800" dirty="0"/>
              <a:t> </a:t>
            </a:r>
            <a:r>
              <a:rPr lang="en-US" sz="4800" dirty="0" err="1"/>
              <a:t>hızlı</a:t>
            </a:r>
            <a:r>
              <a:rPr lang="en-US" sz="4800" dirty="0"/>
              <a:t> </a:t>
            </a:r>
            <a:r>
              <a:rPr lang="en-US" sz="4800" dirty="0" err="1"/>
              <a:t>karbonhidratlara</a:t>
            </a:r>
            <a:r>
              <a:rPr lang="en-US" sz="4800" dirty="0"/>
              <a:t> </a:t>
            </a:r>
            <a:r>
              <a:rPr lang="en-US" sz="4800" dirty="0" err="1" smtClean="0"/>
              <a:t>verilmelidir</a:t>
            </a:r>
            <a:r>
              <a:rPr lang="tr-TR" sz="4800" dirty="0" smtClean="0"/>
              <a:t>.</a:t>
            </a:r>
          </a:p>
          <a:p>
            <a:r>
              <a:rPr lang="en-US" sz="4800" dirty="0" smtClean="0"/>
              <a:t> </a:t>
            </a:r>
            <a:r>
              <a:rPr lang="tr-TR" sz="4800" dirty="0" smtClean="0"/>
              <a:t>Bisküvi, çikolata gibi yağ, protein içeren tatlı gıdalar tüketilmemelidir. </a:t>
            </a:r>
            <a:endParaRPr lang="en-US" sz="4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000500"/>
            <a:ext cx="4648200" cy="46482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000500"/>
            <a:ext cx="4419600" cy="439995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400" y="3818965"/>
            <a:ext cx="4783590" cy="405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5478" y="3258459"/>
            <a:ext cx="7591881" cy="7841380"/>
          </a:xfrm>
          <a:custGeom>
            <a:avLst/>
            <a:gdLst/>
            <a:ahLst/>
            <a:cxnLst/>
            <a:rect l="l" t="t" r="r" b="b"/>
            <a:pathLst>
              <a:path w="7591881" h="7841380">
                <a:moveTo>
                  <a:pt x="0" y="0"/>
                </a:moveTo>
                <a:lnTo>
                  <a:pt x="7591882" y="0"/>
                </a:lnTo>
                <a:lnTo>
                  <a:pt x="7591882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92138">
            <a:off x="-721992" y="6201530"/>
            <a:ext cx="3501384" cy="4369902"/>
          </a:xfrm>
          <a:custGeom>
            <a:avLst/>
            <a:gdLst/>
            <a:ahLst/>
            <a:cxnLst/>
            <a:rect l="l" t="t" r="r" b="b"/>
            <a:pathLst>
              <a:path w="3501384" h="4369902">
                <a:moveTo>
                  <a:pt x="0" y="0"/>
                </a:moveTo>
                <a:lnTo>
                  <a:pt x="3501384" y="0"/>
                </a:lnTo>
                <a:lnTo>
                  <a:pt x="3501384" y="4369902"/>
                </a:lnTo>
                <a:lnTo>
                  <a:pt x="0" y="4369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53179" y="1658408"/>
            <a:ext cx="736468" cy="736468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53179" y="2561833"/>
            <a:ext cx="736468" cy="736468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36900" y="3409883"/>
            <a:ext cx="736468" cy="736468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92121" y="4257933"/>
            <a:ext cx="736468" cy="736468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92121" y="5242168"/>
            <a:ext cx="736468" cy="736468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36882" y="1928590"/>
            <a:ext cx="41387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4"/>
              </a:lnSpc>
            </a:pPr>
            <a:endParaRPr lang="en-US" sz="3300" dirty="0">
              <a:solidFill>
                <a:srgbClr val="000000"/>
              </a:solidFill>
              <a:latin typeface="Twis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070881" y="2799937"/>
            <a:ext cx="41387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4"/>
              </a:lnSpc>
            </a:pPr>
            <a:endParaRPr lang="en-US" sz="3300" dirty="0">
              <a:solidFill>
                <a:srgbClr val="000000"/>
              </a:solidFill>
              <a:latin typeface="Twister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4356192" y="-2022514"/>
            <a:ext cx="5125736" cy="5695263"/>
          </a:xfrm>
          <a:custGeom>
            <a:avLst/>
            <a:gdLst/>
            <a:ahLst/>
            <a:cxnLst/>
            <a:rect l="l" t="t" r="r" b="b"/>
            <a:pathLst>
              <a:path w="5125736" h="5695263">
                <a:moveTo>
                  <a:pt x="0" y="0"/>
                </a:moveTo>
                <a:lnTo>
                  <a:pt x="5125736" y="0"/>
                </a:lnTo>
                <a:lnTo>
                  <a:pt x="5125736" y="5695263"/>
                </a:lnTo>
                <a:lnTo>
                  <a:pt x="0" y="56952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Metin kutusu 20"/>
          <p:cNvSpPr txBox="1"/>
          <p:nvPr/>
        </p:nvSpPr>
        <p:spPr>
          <a:xfrm>
            <a:off x="1371600" y="391752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/>
              <a:t> </a:t>
            </a:r>
            <a:r>
              <a:rPr lang="tr-TR" sz="5400" dirty="0" smtClean="0"/>
              <a:t>Hipoglisemi nedir </a:t>
            </a:r>
            <a:endParaRPr lang="en-US" sz="5400" dirty="0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006" y="6211470"/>
            <a:ext cx="731583" cy="73768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121" y="7161831"/>
            <a:ext cx="731583" cy="73768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900" y="787017"/>
            <a:ext cx="731583" cy="73768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564" y="8132345"/>
            <a:ext cx="731583" cy="737680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137" y="9082706"/>
            <a:ext cx="731583" cy="73768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235" y="1851003"/>
            <a:ext cx="7742591" cy="6535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11008915" y="600448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5250006" y="4752495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451" y="63627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82800" y="-8001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Metin kutusu 6"/>
          <p:cNvSpPr txBox="1"/>
          <p:nvPr/>
        </p:nvSpPr>
        <p:spPr>
          <a:xfrm>
            <a:off x="1371600" y="908681"/>
            <a:ext cx="151241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3- </a:t>
            </a:r>
            <a:r>
              <a:rPr lang="en-US" sz="3600" dirty="0" smtClean="0">
                <a:solidFill>
                  <a:srgbClr val="FF0000"/>
                </a:solidFill>
              </a:rPr>
              <a:t>**</a:t>
            </a:r>
            <a:r>
              <a:rPr lang="en-US" sz="3600" dirty="0" err="1" smtClean="0">
                <a:solidFill>
                  <a:srgbClr val="FF0000"/>
                </a:solidFill>
              </a:rPr>
              <a:t>Doktora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BaşvurmakDiyabet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İlaçları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İnsülin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Dozu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Değişikliği</a:t>
            </a:r>
            <a:r>
              <a:rPr lang="en-US" sz="3600" dirty="0" smtClean="0">
                <a:solidFill>
                  <a:srgbClr val="FF0000"/>
                </a:solidFill>
              </a:rPr>
              <a:t>**</a:t>
            </a:r>
            <a:endParaRPr lang="tr-TR" sz="3600" dirty="0" smtClean="0">
              <a:solidFill>
                <a:srgbClr val="FF0000"/>
              </a:solidFill>
            </a:endParaRPr>
          </a:p>
          <a:p>
            <a:r>
              <a:rPr lang="en-US" sz="3600" dirty="0" err="1" smtClean="0"/>
              <a:t>Diyabetli</a:t>
            </a:r>
            <a:r>
              <a:rPr lang="en-US" sz="3600" dirty="0" smtClean="0"/>
              <a:t> </a:t>
            </a:r>
            <a:r>
              <a:rPr lang="en-US" sz="3600" dirty="0" err="1" smtClean="0"/>
              <a:t>bireylerin</a:t>
            </a:r>
            <a:r>
              <a:rPr lang="en-US" sz="3600" dirty="0" smtClean="0"/>
              <a:t> </a:t>
            </a:r>
            <a:r>
              <a:rPr lang="en-US" sz="3600" dirty="0" err="1" smtClean="0"/>
              <a:t>hipoglisemi</a:t>
            </a:r>
            <a:r>
              <a:rPr lang="en-US" sz="3600" dirty="0" smtClean="0"/>
              <a:t> </a:t>
            </a:r>
            <a:r>
              <a:rPr lang="en-US" sz="3600" dirty="0" err="1" smtClean="0"/>
              <a:t>semptomları</a:t>
            </a:r>
            <a:r>
              <a:rPr lang="en-US" sz="3600" dirty="0" smtClean="0"/>
              <a:t> </a:t>
            </a:r>
            <a:r>
              <a:rPr lang="en-US" sz="3600" dirty="0" err="1" smtClean="0"/>
              <a:t>yaşadığında</a:t>
            </a:r>
            <a:r>
              <a:rPr lang="en-US" sz="3600" dirty="0" smtClean="0"/>
              <a:t>, </a:t>
            </a:r>
            <a:r>
              <a:rPr lang="en-US" sz="3600" dirty="0" err="1" smtClean="0"/>
              <a:t>özellikle</a:t>
            </a:r>
            <a:r>
              <a:rPr lang="en-US" sz="3600" dirty="0" smtClean="0"/>
              <a:t> </a:t>
            </a:r>
            <a:r>
              <a:rPr lang="en-US" sz="3600" dirty="0" err="1" smtClean="0"/>
              <a:t>insülin</a:t>
            </a:r>
            <a:r>
              <a:rPr lang="en-US" sz="3600" dirty="0" smtClean="0"/>
              <a:t> </a:t>
            </a:r>
            <a:r>
              <a:rPr lang="en-US" sz="3600" dirty="0" err="1" smtClean="0"/>
              <a:t>alıyorsa</a:t>
            </a:r>
            <a:r>
              <a:rPr lang="en-US" sz="3600" dirty="0" smtClean="0"/>
              <a:t>, </a:t>
            </a:r>
            <a:r>
              <a:rPr lang="en-US" sz="3600" dirty="0" err="1" smtClean="0"/>
              <a:t>dozlarını</a:t>
            </a:r>
            <a:r>
              <a:rPr lang="en-US" sz="3600" dirty="0" smtClean="0"/>
              <a:t> </a:t>
            </a:r>
            <a:r>
              <a:rPr lang="en-US" sz="3600" dirty="0" err="1" smtClean="0"/>
              <a:t>veya</a:t>
            </a:r>
            <a:r>
              <a:rPr lang="en-US" sz="3600" dirty="0" smtClean="0"/>
              <a:t> </a:t>
            </a:r>
            <a:r>
              <a:rPr lang="en-US" sz="3600" dirty="0" err="1" smtClean="0"/>
              <a:t>ilaçlarını</a:t>
            </a:r>
            <a:r>
              <a:rPr lang="en-US" sz="3600" dirty="0" smtClean="0"/>
              <a:t> </a:t>
            </a:r>
            <a:r>
              <a:rPr lang="en-US" sz="3600" dirty="0" err="1" smtClean="0"/>
              <a:t>ayarlamaları</a:t>
            </a:r>
            <a:r>
              <a:rPr lang="en-US" sz="3600" dirty="0" smtClean="0"/>
              <a:t> </a:t>
            </a:r>
            <a:r>
              <a:rPr lang="en-US" sz="3600" dirty="0" err="1" smtClean="0"/>
              <a:t>gerekebilir</a:t>
            </a:r>
            <a:r>
              <a:rPr lang="en-US" sz="3600" dirty="0" smtClean="0"/>
              <a:t>. </a:t>
            </a:r>
          </a:p>
          <a:p>
            <a:r>
              <a:rPr lang="en-US" sz="3600" dirty="0"/>
              <a:t> </a:t>
            </a:r>
          </a:p>
          <a:p>
            <a:r>
              <a:rPr lang="en-US" sz="3600" dirty="0" err="1" smtClean="0"/>
              <a:t>Eğer</a:t>
            </a:r>
            <a:r>
              <a:rPr lang="en-US" sz="3600" dirty="0" smtClean="0"/>
              <a:t> </a:t>
            </a:r>
            <a:r>
              <a:rPr lang="en-US" sz="3600" dirty="0" err="1"/>
              <a:t>hipoglisemi</a:t>
            </a:r>
            <a:r>
              <a:rPr lang="en-US" sz="3600" dirty="0"/>
              <a:t> </a:t>
            </a:r>
            <a:r>
              <a:rPr lang="en-US" sz="3600" dirty="0" err="1"/>
              <a:t>semptomları</a:t>
            </a:r>
            <a:r>
              <a:rPr lang="en-US" sz="3600" dirty="0"/>
              <a:t> </a:t>
            </a:r>
            <a:r>
              <a:rPr lang="en-US" sz="3600" dirty="0" err="1"/>
              <a:t>şiddetliyse</a:t>
            </a:r>
            <a:r>
              <a:rPr lang="en-US" sz="3600" dirty="0"/>
              <a:t> </a:t>
            </a:r>
            <a:r>
              <a:rPr lang="en-US" sz="3600" dirty="0" err="1"/>
              <a:t>veya</a:t>
            </a:r>
            <a:r>
              <a:rPr lang="en-US" sz="3600" dirty="0"/>
              <a:t> </a:t>
            </a:r>
            <a:r>
              <a:rPr lang="en-US" sz="3600" dirty="0" err="1"/>
              <a:t>düzenli</a:t>
            </a:r>
            <a:r>
              <a:rPr lang="en-US" sz="3600" dirty="0"/>
              <a:t> </a:t>
            </a:r>
            <a:r>
              <a:rPr lang="en-US" sz="3600" dirty="0" err="1"/>
              <a:t>olarak</a:t>
            </a:r>
            <a:r>
              <a:rPr lang="en-US" sz="3600" dirty="0"/>
              <a:t> </a:t>
            </a:r>
            <a:r>
              <a:rPr lang="en-US" sz="3600" dirty="0" err="1"/>
              <a:t>ortaya</a:t>
            </a:r>
            <a:r>
              <a:rPr lang="en-US" sz="3600" dirty="0"/>
              <a:t> </a:t>
            </a:r>
            <a:r>
              <a:rPr lang="en-US" sz="3600" dirty="0" err="1"/>
              <a:t>çıkıyorsa</a:t>
            </a:r>
            <a:r>
              <a:rPr lang="en-US" sz="3600" dirty="0"/>
              <a:t>, </a:t>
            </a:r>
            <a:r>
              <a:rPr lang="en-US" sz="3600" dirty="0" err="1"/>
              <a:t>bir</a:t>
            </a:r>
            <a:r>
              <a:rPr lang="en-US" sz="3600" dirty="0"/>
              <a:t> </a:t>
            </a:r>
            <a:r>
              <a:rPr lang="en-US" sz="3600" dirty="0" err="1"/>
              <a:t>sağlık</a:t>
            </a:r>
            <a:r>
              <a:rPr lang="en-US" sz="3600" dirty="0"/>
              <a:t> </a:t>
            </a:r>
            <a:r>
              <a:rPr lang="en-US" sz="3600" dirty="0" err="1"/>
              <a:t>uzmanına</a:t>
            </a:r>
            <a:r>
              <a:rPr lang="en-US" sz="3600" dirty="0"/>
              <a:t> </a:t>
            </a:r>
            <a:r>
              <a:rPr lang="en-US" sz="3600" dirty="0" err="1"/>
              <a:t>başvurmak</a:t>
            </a:r>
            <a:r>
              <a:rPr lang="en-US" sz="3600" dirty="0"/>
              <a:t> </a:t>
            </a:r>
            <a:r>
              <a:rPr lang="en-US" sz="3600" dirty="0" err="1"/>
              <a:t>önemlidir</a:t>
            </a:r>
            <a:r>
              <a:rPr lang="en-US" sz="3600" dirty="0"/>
              <a:t>.  </a:t>
            </a:r>
          </a:p>
          <a:p>
            <a:r>
              <a:rPr lang="en-US" sz="3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361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11008915" y="600448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5250006" y="4752495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451" y="63627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82800" y="-8001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039" y="390793"/>
            <a:ext cx="10360559" cy="85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0166271" y="7630754"/>
            <a:ext cx="3457953" cy="3842170"/>
          </a:xfrm>
          <a:custGeom>
            <a:avLst/>
            <a:gdLst/>
            <a:ahLst/>
            <a:cxnLst/>
            <a:rect l="l" t="t" r="r" b="b"/>
            <a:pathLst>
              <a:path w="3457953" h="3842170">
                <a:moveTo>
                  <a:pt x="0" y="0"/>
                </a:moveTo>
                <a:lnTo>
                  <a:pt x="3457953" y="0"/>
                </a:lnTo>
                <a:lnTo>
                  <a:pt x="3457953" y="3842170"/>
                </a:lnTo>
                <a:lnTo>
                  <a:pt x="0" y="3842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82400" y="-718548"/>
            <a:ext cx="3457953" cy="3842170"/>
          </a:xfrm>
          <a:custGeom>
            <a:avLst/>
            <a:gdLst/>
            <a:ahLst/>
            <a:cxnLst/>
            <a:rect l="l" t="t" r="r" b="b"/>
            <a:pathLst>
              <a:path w="3457953" h="3842170">
                <a:moveTo>
                  <a:pt x="0" y="0"/>
                </a:moveTo>
                <a:lnTo>
                  <a:pt x="3457953" y="0"/>
                </a:lnTo>
                <a:lnTo>
                  <a:pt x="3457953" y="3842171"/>
                </a:lnTo>
                <a:lnTo>
                  <a:pt x="0" y="3842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Metin kutusu 1"/>
          <p:cNvSpPr txBox="1"/>
          <p:nvPr/>
        </p:nvSpPr>
        <p:spPr>
          <a:xfrm>
            <a:off x="1143000" y="1202537"/>
            <a:ext cx="822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/>
              <a:t>Evde kan şekeri sık düşen hastalara, özellikle bilinç kaybı da sık yaşanıyorsa</a:t>
            </a:r>
          </a:p>
          <a:p>
            <a:endParaRPr lang="tr-TR" sz="4000" dirty="0"/>
          </a:p>
          <a:p>
            <a:r>
              <a:rPr lang="tr-TR" sz="4000" dirty="0" err="1" smtClean="0"/>
              <a:t>Glukagon</a:t>
            </a:r>
            <a:r>
              <a:rPr lang="tr-TR" sz="4000" dirty="0" smtClean="0"/>
              <a:t> enjeksiyonları uygulanabilir.</a:t>
            </a:r>
          </a:p>
          <a:p>
            <a:endParaRPr lang="tr-TR" sz="4000" dirty="0"/>
          </a:p>
          <a:p>
            <a:endParaRPr lang="tr-TR" sz="4000" dirty="0" smtClean="0"/>
          </a:p>
          <a:p>
            <a:r>
              <a:rPr lang="tr-TR" sz="4000" dirty="0" smtClean="0"/>
              <a:t>Acil olarak cilt altına yapılan </a:t>
            </a:r>
            <a:r>
              <a:rPr lang="tr-TR" sz="4000" dirty="0" err="1" smtClean="0"/>
              <a:t>glukagon</a:t>
            </a:r>
            <a:r>
              <a:rPr lang="tr-TR" sz="4000" dirty="0" smtClean="0"/>
              <a:t> ile geçici olarak kan şekeri yükselir. </a:t>
            </a:r>
            <a:endParaRPr lang="en-US" sz="4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1866900"/>
            <a:ext cx="8259051" cy="409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658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81632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29057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76482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0" y="0"/>
                </a:moveTo>
                <a:lnTo>
                  <a:pt x="2672689" y="0"/>
                </a:lnTo>
                <a:lnTo>
                  <a:pt x="2672689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138829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685119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232544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779968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2672690" y="0"/>
                </a:moveTo>
                <a:lnTo>
                  <a:pt x="0" y="0"/>
                </a:lnTo>
                <a:lnTo>
                  <a:pt x="0" y="2857218"/>
                </a:lnTo>
                <a:lnTo>
                  <a:pt x="2672690" y="2857218"/>
                </a:lnTo>
                <a:lnTo>
                  <a:pt x="267269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93084">
            <a:off x="-363128" y="-2309370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AutoShape 2" descr="hipoglisemi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66700"/>
            <a:ext cx="9886432" cy="79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31593" y="236776"/>
            <a:ext cx="10642196" cy="9458252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4949" y="-234980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757175" y="479504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19401" y="4374833"/>
            <a:ext cx="119634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tr-TR" sz="9000" b="1" dirty="0" smtClean="0">
                <a:solidFill>
                  <a:srgbClr val="000000"/>
                </a:solidFill>
                <a:latin typeface="Bradley Hand ITC" panose="03070402050302030203" pitchFamily="66" charset="0"/>
              </a:rPr>
              <a:t>TEŞEKKÜR EDERİM </a:t>
            </a:r>
            <a:endParaRPr lang="en-US" sz="9000" b="1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7458591" y="-1717113"/>
            <a:ext cx="6339934" cy="12270886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Metin kutusu 10"/>
          <p:cNvSpPr txBox="1"/>
          <p:nvPr/>
        </p:nvSpPr>
        <p:spPr>
          <a:xfrm>
            <a:off x="882605" y="1852849"/>
            <a:ext cx="165227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/>
              <a:t>Hipoglisemi, </a:t>
            </a:r>
            <a:r>
              <a:rPr lang="en-US" sz="4800" dirty="0" err="1"/>
              <a:t>kan</a:t>
            </a:r>
            <a:r>
              <a:rPr lang="en-US" sz="4800" dirty="0"/>
              <a:t> </a:t>
            </a:r>
            <a:r>
              <a:rPr lang="en-US" sz="4800" dirty="0" err="1"/>
              <a:t>şekeri</a:t>
            </a:r>
            <a:r>
              <a:rPr lang="en-US" sz="4800" dirty="0"/>
              <a:t> </a:t>
            </a:r>
            <a:r>
              <a:rPr lang="en-US" sz="4800" dirty="0" err="1"/>
              <a:t>seviyelerinin</a:t>
            </a:r>
            <a:r>
              <a:rPr lang="en-US" sz="4800" dirty="0"/>
              <a:t> </a:t>
            </a:r>
            <a:r>
              <a:rPr lang="en-US" sz="4800" dirty="0" err="1"/>
              <a:t>normalden</a:t>
            </a:r>
            <a:r>
              <a:rPr lang="en-US" sz="4800" dirty="0"/>
              <a:t> </a:t>
            </a:r>
            <a:r>
              <a:rPr lang="en-US" sz="4800" dirty="0" err="1"/>
              <a:t>düşük</a:t>
            </a:r>
            <a:r>
              <a:rPr lang="en-US" sz="4800" dirty="0"/>
              <a:t> </a:t>
            </a:r>
            <a:r>
              <a:rPr lang="en-US" sz="4800" dirty="0" err="1"/>
              <a:t>olması</a:t>
            </a:r>
            <a:r>
              <a:rPr lang="en-US" sz="4800" dirty="0"/>
              <a:t> </a:t>
            </a:r>
            <a:r>
              <a:rPr lang="en-US" sz="4800" dirty="0" err="1"/>
              <a:t>durumudur</a:t>
            </a:r>
            <a:r>
              <a:rPr lang="en-US" sz="4800" dirty="0"/>
              <a:t>. </a:t>
            </a:r>
            <a:endParaRPr lang="tr-TR" sz="4800" dirty="0" smtClean="0"/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 err="1" smtClean="0"/>
              <a:t>Kan</a:t>
            </a:r>
            <a:r>
              <a:rPr lang="en-US" sz="4800" dirty="0" smtClean="0"/>
              <a:t> </a:t>
            </a:r>
            <a:r>
              <a:rPr lang="en-US" sz="4800" dirty="0" err="1"/>
              <a:t>şekeri</a:t>
            </a:r>
            <a:r>
              <a:rPr lang="en-US" sz="4800" dirty="0"/>
              <a:t> </a:t>
            </a:r>
            <a:r>
              <a:rPr lang="en-US" sz="4800" dirty="0" err="1"/>
              <a:t>seviyeleri</a:t>
            </a:r>
            <a:r>
              <a:rPr lang="en-US" sz="4800" dirty="0"/>
              <a:t> </a:t>
            </a:r>
            <a:r>
              <a:rPr lang="en-US" sz="4800" dirty="0" err="1"/>
              <a:t>normalde</a:t>
            </a:r>
            <a:r>
              <a:rPr lang="en-US" sz="4800" dirty="0"/>
              <a:t> 70 </a:t>
            </a:r>
            <a:r>
              <a:rPr lang="en-US" sz="4800" dirty="0" err="1"/>
              <a:t>miligram</a:t>
            </a:r>
            <a:r>
              <a:rPr lang="en-US" sz="4800" dirty="0"/>
              <a:t>/</a:t>
            </a:r>
            <a:r>
              <a:rPr lang="en-US" sz="4800" dirty="0" err="1"/>
              <a:t>dL'nin</a:t>
            </a:r>
            <a:r>
              <a:rPr lang="en-US" sz="4800" dirty="0"/>
              <a:t> </a:t>
            </a:r>
            <a:r>
              <a:rPr lang="en-US" sz="4800" dirty="0" err="1"/>
              <a:t>altına</a:t>
            </a:r>
            <a:r>
              <a:rPr lang="en-US" sz="4800" dirty="0"/>
              <a:t> </a:t>
            </a:r>
            <a:r>
              <a:rPr lang="en-US" sz="4800" dirty="0" err="1"/>
              <a:t>düştüğünde</a:t>
            </a:r>
            <a:r>
              <a:rPr lang="en-US" sz="4800" dirty="0"/>
              <a:t> </a:t>
            </a:r>
            <a:r>
              <a:rPr lang="en-US" sz="4800" dirty="0" err="1"/>
              <a:t>hipoglisemi</a:t>
            </a:r>
            <a:r>
              <a:rPr lang="en-US" sz="4800" dirty="0"/>
              <a:t> </a:t>
            </a:r>
            <a:r>
              <a:rPr lang="en-US" sz="4800" dirty="0" err="1"/>
              <a:t>olarak</a:t>
            </a:r>
            <a:r>
              <a:rPr lang="en-US" sz="4800" dirty="0"/>
              <a:t> </a:t>
            </a:r>
            <a:r>
              <a:rPr lang="en-US" sz="4800" dirty="0" err="1"/>
              <a:t>kabul</a:t>
            </a:r>
            <a:r>
              <a:rPr lang="en-US" sz="4800" dirty="0"/>
              <a:t> </a:t>
            </a:r>
            <a:r>
              <a:rPr lang="en-US" sz="4800" dirty="0" err="1"/>
              <a:t>edilir</a:t>
            </a:r>
            <a:r>
              <a:rPr lang="en-US" sz="4800" dirty="0" smtClean="0"/>
              <a:t>.</a:t>
            </a:r>
            <a:endParaRPr lang="tr-TR" sz="4800" dirty="0" smtClean="0"/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 smtClean="0"/>
              <a:t> </a:t>
            </a:r>
            <a:r>
              <a:rPr lang="en-US" sz="4800" dirty="0" err="1"/>
              <a:t>Vücut</a:t>
            </a:r>
            <a:r>
              <a:rPr lang="en-US" sz="4800" dirty="0"/>
              <a:t>, </a:t>
            </a:r>
            <a:r>
              <a:rPr lang="en-US" sz="4800" dirty="0" err="1"/>
              <a:t>enerji</a:t>
            </a:r>
            <a:r>
              <a:rPr lang="en-US" sz="4800" dirty="0"/>
              <a:t> </a:t>
            </a:r>
            <a:r>
              <a:rPr lang="en-US" sz="4800" dirty="0" err="1"/>
              <a:t>ihtiyacını</a:t>
            </a:r>
            <a:r>
              <a:rPr lang="en-US" sz="4800" dirty="0"/>
              <a:t> </a:t>
            </a:r>
            <a:r>
              <a:rPr lang="en-US" sz="4800" dirty="0" err="1"/>
              <a:t>karşılamak</a:t>
            </a:r>
            <a:r>
              <a:rPr lang="en-US" sz="4800" dirty="0"/>
              <a:t> </a:t>
            </a:r>
            <a:r>
              <a:rPr lang="en-US" sz="4800" dirty="0" err="1"/>
              <a:t>için</a:t>
            </a:r>
            <a:r>
              <a:rPr lang="en-US" sz="4800" dirty="0"/>
              <a:t> </a:t>
            </a:r>
            <a:r>
              <a:rPr lang="en-US" sz="4800" dirty="0" err="1" smtClean="0"/>
              <a:t>gl</a:t>
            </a:r>
            <a:r>
              <a:rPr lang="tr-TR" sz="4800" dirty="0" smtClean="0"/>
              <a:t>u</a:t>
            </a:r>
            <a:r>
              <a:rPr lang="en-US" sz="4800" dirty="0" err="1" smtClean="0"/>
              <a:t>kozu</a:t>
            </a:r>
            <a:r>
              <a:rPr lang="en-US" sz="4800" dirty="0" smtClean="0"/>
              <a:t> </a:t>
            </a:r>
            <a:r>
              <a:rPr lang="en-US" sz="4800" dirty="0" err="1"/>
              <a:t>kullanır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bu</a:t>
            </a:r>
            <a:r>
              <a:rPr lang="en-US" sz="4800" dirty="0"/>
              <a:t> </a:t>
            </a:r>
            <a:r>
              <a:rPr lang="en-US" sz="4800" dirty="0" err="1" smtClean="0"/>
              <a:t>gl</a:t>
            </a:r>
            <a:r>
              <a:rPr lang="tr-TR" sz="4800" dirty="0" smtClean="0"/>
              <a:t>u</a:t>
            </a:r>
            <a:r>
              <a:rPr lang="en-US" sz="4800" dirty="0" err="1" smtClean="0"/>
              <a:t>koz</a:t>
            </a:r>
            <a:r>
              <a:rPr lang="en-US" sz="4800" dirty="0" smtClean="0"/>
              <a:t> </a:t>
            </a:r>
            <a:r>
              <a:rPr lang="en-US" sz="4800" dirty="0" err="1"/>
              <a:t>genellikle</a:t>
            </a:r>
            <a:r>
              <a:rPr lang="en-US" sz="4800" dirty="0"/>
              <a:t> </a:t>
            </a:r>
            <a:r>
              <a:rPr lang="en-US" sz="4800" dirty="0" err="1"/>
              <a:t>besinlerden</a:t>
            </a:r>
            <a:r>
              <a:rPr lang="en-US" sz="4800" dirty="0"/>
              <a:t> </a:t>
            </a:r>
            <a:r>
              <a:rPr lang="en-US" sz="4800" dirty="0" err="1"/>
              <a:t>elde</a:t>
            </a:r>
            <a:r>
              <a:rPr lang="en-US" sz="4800" dirty="0"/>
              <a:t> </a:t>
            </a:r>
            <a:r>
              <a:rPr lang="en-US" sz="4800" dirty="0" err="1"/>
              <a:t>edilir</a:t>
            </a:r>
            <a:r>
              <a:rPr lang="en-US" sz="4800" dirty="0" smtClean="0"/>
              <a:t>.</a:t>
            </a:r>
            <a:endParaRPr lang="tr-TR" sz="4800" dirty="0" smtClean="0"/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 smtClean="0"/>
              <a:t> </a:t>
            </a:r>
            <a:r>
              <a:rPr lang="en-US" sz="4800" dirty="0" err="1"/>
              <a:t>Ancak</a:t>
            </a:r>
            <a:r>
              <a:rPr lang="en-US" sz="4800" dirty="0"/>
              <a:t>, </a:t>
            </a:r>
            <a:r>
              <a:rPr lang="en-US" sz="4800" dirty="0" err="1"/>
              <a:t>kan</a:t>
            </a:r>
            <a:r>
              <a:rPr lang="en-US" sz="4800" dirty="0"/>
              <a:t> </a:t>
            </a:r>
            <a:r>
              <a:rPr lang="en-US" sz="4800" dirty="0" err="1"/>
              <a:t>şekeri</a:t>
            </a:r>
            <a:r>
              <a:rPr lang="en-US" sz="4800" dirty="0"/>
              <a:t> </a:t>
            </a:r>
            <a:r>
              <a:rPr lang="en-US" sz="4800" dirty="0" err="1"/>
              <a:t>seviyeleri</a:t>
            </a:r>
            <a:r>
              <a:rPr lang="en-US" sz="4800" dirty="0"/>
              <a:t> </a:t>
            </a:r>
            <a:r>
              <a:rPr lang="en-US" sz="4800" dirty="0" err="1"/>
              <a:t>aniden</a:t>
            </a:r>
            <a:r>
              <a:rPr lang="en-US" sz="4800" dirty="0"/>
              <a:t> </a:t>
            </a:r>
            <a:r>
              <a:rPr lang="en-US" sz="4800" dirty="0" err="1"/>
              <a:t>düşerse</a:t>
            </a:r>
            <a:r>
              <a:rPr lang="en-US" sz="4800" dirty="0"/>
              <a:t> </a:t>
            </a:r>
            <a:r>
              <a:rPr lang="en-US" sz="4800" dirty="0" err="1"/>
              <a:t>veya</a:t>
            </a:r>
            <a:r>
              <a:rPr lang="en-US" sz="4800" dirty="0"/>
              <a:t> </a:t>
            </a:r>
            <a:r>
              <a:rPr lang="en-US" sz="4800" dirty="0" err="1"/>
              <a:t>normalden</a:t>
            </a:r>
            <a:r>
              <a:rPr lang="en-US" sz="4800" dirty="0"/>
              <a:t> </a:t>
            </a:r>
            <a:r>
              <a:rPr lang="en-US" sz="4800" dirty="0" err="1"/>
              <a:t>düşük</a:t>
            </a:r>
            <a:r>
              <a:rPr lang="en-US" sz="4800" dirty="0"/>
              <a:t> </a:t>
            </a:r>
            <a:r>
              <a:rPr lang="en-US" sz="4800" dirty="0" err="1"/>
              <a:t>kalırsa</a:t>
            </a:r>
            <a:r>
              <a:rPr lang="en-US" sz="4800" dirty="0"/>
              <a:t>, </a:t>
            </a:r>
            <a:r>
              <a:rPr lang="en-US" sz="4800" dirty="0" err="1"/>
              <a:t>hipoglisemi</a:t>
            </a:r>
            <a:r>
              <a:rPr lang="en-US" sz="4800" dirty="0"/>
              <a:t> </a:t>
            </a:r>
            <a:r>
              <a:rPr lang="en-US" sz="4800" dirty="0" err="1"/>
              <a:t>semptomları</a:t>
            </a:r>
            <a:r>
              <a:rPr lang="en-US" sz="4800" dirty="0"/>
              <a:t> </a:t>
            </a:r>
            <a:r>
              <a:rPr lang="en-US" sz="4800" dirty="0" err="1"/>
              <a:t>ortaya</a:t>
            </a:r>
            <a:r>
              <a:rPr lang="en-US" sz="4800" dirty="0"/>
              <a:t> </a:t>
            </a:r>
            <a:r>
              <a:rPr lang="en-US" sz="4800" dirty="0" err="1"/>
              <a:t>çıkabilir</a:t>
            </a:r>
            <a:r>
              <a:rPr lang="en-US" sz="4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46426" y="10994"/>
            <a:ext cx="8137017" cy="8229600"/>
          </a:xfrm>
          <a:custGeom>
            <a:avLst/>
            <a:gdLst/>
            <a:ahLst/>
            <a:cxnLst/>
            <a:rect l="l" t="t" r="r" b="b"/>
            <a:pathLst>
              <a:path w="8137017" h="8229600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832167" y="609995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91994" y="-2581346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43832" y="7023908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645527">
            <a:off x="15615307" y="-1352751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304412">
            <a:off x="-489401" y="7036197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Dikdörtgen 10"/>
          <p:cNvSpPr/>
          <p:nvPr/>
        </p:nvSpPr>
        <p:spPr>
          <a:xfrm>
            <a:off x="1393138" y="1519314"/>
            <a:ext cx="314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28" y="1194021"/>
            <a:ext cx="8305207" cy="7312497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9738787" y="480686"/>
            <a:ext cx="818001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titreme</a:t>
            </a:r>
            <a:r>
              <a:rPr lang="en-US" sz="6000" dirty="0" smtClean="0"/>
              <a:t>, </a:t>
            </a:r>
            <a:r>
              <a:rPr lang="en-US" sz="6000" dirty="0" err="1" smtClean="0"/>
              <a:t>terleme</a:t>
            </a:r>
            <a:r>
              <a:rPr lang="en-US" sz="6000" dirty="0" smtClean="0"/>
              <a:t>,</a:t>
            </a:r>
            <a:r>
              <a:rPr lang="tr-TR" sz="6000" dirty="0" smtClean="0"/>
              <a:t>çarpıntı</a:t>
            </a:r>
            <a:r>
              <a:rPr lang="en-US" sz="6000" dirty="0" smtClean="0"/>
              <a:t>, </a:t>
            </a:r>
            <a:r>
              <a:rPr lang="en-US" sz="6000" dirty="0" err="1" smtClean="0"/>
              <a:t>açlık</a:t>
            </a:r>
            <a:r>
              <a:rPr lang="en-US" sz="6000" dirty="0" smtClean="0"/>
              <a:t> </a:t>
            </a:r>
            <a:r>
              <a:rPr lang="en-US" sz="6000" dirty="0" err="1" smtClean="0"/>
              <a:t>hissi</a:t>
            </a:r>
            <a:r>
              <a:rPr lang="en-US" sz="6000" dirty="0" smtClean="0"/>
              <a:t>, </a:t>
            </a:r>
            <a:r>
              <a:rPr lang="en-US" sz="6000" dirty="0" err="1" smtClean="0"/>
              <a:t>baş</a:t>
            </a:r>
            <a:r>
              <a:rPr lang="en-US" sz="6000" dirty="0" smtClean="0"/>
              <a:t> </a:t>
            </a:r>
            <a:r>
              <a:rPr lang="en-US" sz="6000" dirty="0" err="1" smtClean="0"/>
              <a:t>dönmesi</a:t>
            </a:r>
            <a:r>
              <a:rPr lang="en-US" sz="6000" dirty="0" smtClean="0"/>
              <a:t>, </a:t>
            </a:r>
            <a:r>
              <a:rPr lang="en-US" sz="6000" dirty="0" err="1" smtClean="0"/>
              <a:t>halsizlik</a:t>
            </a:r>
            <a:r>
              <a:rPr lang="en-US" sz="6000" dirty="0" smtClean="0"/>
              <a:t>,</a:t>
            </a:r>
            <a:r>
              <a:rPr lang="tr-TR" sz="6000" dirty="0"/>
              <a:t> </a:t>
            </a:r>
            <a:r>
              <a:rPr lang="tr-TR" sz="6000" dirty="0" smtClean="0"/>
              <a:t>dudaklarda </a:t>
            </a:r>
            <a:r>
              <a:rPr lang="tr-TR" sz="6000" dirty="0" err="1" smtClean="0"/>
              <a:t>uyuşma,ellerde</a:t>
            </a:r>
            <a:r>
              <a:rPr lang="tr-TR" sz="6000" dirty="0" smtClean="0"/>
              <a:t> </a:t>
            </a:r>
            <a:r>
              <a:rPr lang="tr-TR" sz="6000" dirty="0"/>
              <a:t>uyuşma,</a:t>
            </a:r>
          </a:p>
          <a:p>
            <a:r>
              <a:rPr lang="tr-TR" sz="6000" dirty="0" err="1" smtClean="0"/>
              <a:t>başağrısı</a:t>
            </a:r>
            <a:r>
              <a:rPr lang="tr-TR" sz="6000" dirty="0" smtClean="0"/>
              <a:t>, </a:t>
            </a:r>
            <a:r>
              <a:rPr lang="en-US" sz="6000" dirty="0" err="1" smtClean="0"/>
              <a:t>sinirlilik</a:t>
            </a:r>
            <a:r>
              <a:rPr lang="tr-TR" sz="6000" dirty="0" smtClean="0"/>
              <a:t>, </a:t>
            </a:r>
            <a:r>
              <a:rPr lang="en-US" sz="6000" dirty="0" err="1" smtClean="0"/>
              <a:t>konsantrasyon</a:t>
            </a:r>
            <a:r>
              <a:rPr lang="en-US" sz="6000" dirty="0" smtClean="0"/>
              <a:t> </a:t>
            </a:r>
            <a:r>
              <a:rPr lang="en-US" sz="6000" dirty="0" err="1" smtClean="0"/>
              <a:t>güçlüğü</a:t>
            </a:r>
            <a:r>
              <a:rPr lang="tr-TR" sz="6000" dirty="0" smtClean="0"/>
              <a:t>,</a:t>
            </a:r>
            <a:r>
              <a:rPr lang="en-US" sz="6000" dirty="0" smtClean="0"/>
              <a:t> </a:t>
            </a:r>
            <a:r>
              <a:rPr lang="en-US" sz="6000" dirty="0" err="1" smtClean="0"/>
              <a:t>bayılma</a:t>
            </a:r>
            <a:r>
              <a:rPr lang="tr-TR" sz="6000" dirty="0"/>
              <a:t>, </a:t>
            </a:r>
            <a:r>
              <a:rPr lang="tr-TR" sz="6000" dirty="0" smtClean="0"/>
              <a:t>huzursuzluk</a:t>
            </a:r>
            <a:r>
              <a:rPr lang="tr-TR" sz="6000" dirty="0"/>
              <a:t>,</a:t>
            </a:r>
          </a:p>
          <a:p>
            <a:r>
              <a:rPr lang="tr-TR" sz="6000" dirty="0" smtClean="0"/>
              <a:t>yorgunluk, ciltte soğukluk, solukluk</a:t>
            </a:r>
            <a:r>
              <a:rPr lang="en-US" sz="6000" dirty="0" smtClean="0"/>
              <a:t> </a:t>
            </a:r>
            <a:r>
              <a:rPr lang="en-US" sz="6000" dirty="0" err="1" smtClean="0"/>
              <a:t>ve</a:t>
            </a:r>
            <a:r>
              <a:rPr lang="en-US" sz="6000" dirty="0" smtClean="0"/>
              <a:t> </a:t>
            </a:r>
            <a:r>
              <a:rPr lang="en-US" sz="6000" dirty="0" err="1" smtClean="0"/>
              <a:t>bilinç</a:t>
            </a:r>
            <a:r>
              <a:rPr lang="en-US" sz="6000" dirty="0" smtClean="0"/>
              <a:t> </a:t>
            </a:r>
            <a:r>
              <a:rPr lang="en-US" sz="6000" dirty="0" err="1" smtClean="0"/>
              <a:t>kayb</a:t>
            </a:r>
            <a:r>
              <a:rPr lang="tr-TR" sz="6000" dirty="0" smtClean="0"/>
              <a:t>ı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1556" y="1940069"/>
            <a:ext cx="2194008" cy="2194008"/>
          </a:xfrm>
          <a:custGeom>
            <a:avLst/>
            <a:gdLst/>
            <a:ahLst/>
            <a:cxnLst/>
            <a:rect l="l" t="t" r="r" b="b"/>
            <a:pathLst>
              <a:path w="2194008" h="2194008">
                <a:moveTo>
                  <a:pt x="0" y="0"/>
                </a:moveTo>
                <a:lnTo>
                  <a:pt x="2194008" y="0"/>
                </a:lnTo>
                <a:lnTo>
                  <a:pt x="2194008" y="2194008"/>
                </a:lnTo>
                <a:lnTo>
                  <a:pt x="0" y="2194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83240" y="1940069"/>
            <a:ext cx="2194008" cy="2194008"/>
          </a:xfrm>
          <a:custGeom>
            <a:avLst/>
            <a:gdLst/>
            <a:ahLst/>
            <a:cxnLst/>
            <a:rect l="l" t="t" r="r" b="b"/>
            <a:pathLst>
              <a:path w="2194008" h="2194008">
                <a:moveTo>
                  <a:pt x="0" y="0"/>
                </a:moveTo>
                <a:lnTo>
                  <a:pt x="2194008" y="0"/>
                </a:lnTo>
                <a:lnTo>
                  <a:pt x="2194008" y="2194008"/>
                </a:lnTo>
                <a:lnTo>
                  <a:pt x="0" y="2194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95668" y="1857269"/>
            <a:ext cx="2194008" cy="2194008"/>
          </a:xfrm>
          <a:custGeom>
            <a:avLst/>
            <a:gdLst/>
            <a:ahLst/>
            <a:cxnLst/>
            <a:rect l="l" t="t" r="r" b="b"/>
            <a:pathLst>
              <a:path w="2194008" h="2194008">
                <a:moveTo>
                  <a:pt x="0" y="0"/>
                </a:moveTo>
                <a:lnTo>
                  <a:pt x="2194008" y="0"/>
                </a:lnTo>
                <a:lnTo>
                  <a:pt x="2194008" y="2194008"/>
                </a:lnTo>
                <a:lnTo>
                  <a:pt x="0" y="2194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93084">
            <a:off x="-363128" y="-2617817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119920">
            <a:off x="-544079" y="-517716"/>
            <a:ext cx="2752029" cy="2942036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76022" y="2494903"/>
            <a:ext cx="783851" cy="1223006"/>
          </a:xfrm>
          <a:custGeom>
            <a:avLst/>
            <a:gdLst/>
            <a:ahLst/>
            <a:cxnLst/>
            <a:rect l="l" t="t" r="r" b="b"/>
            <a:pathLst>
              <a:path w="912806" h="1199089">
                <a:moveTo>
                  <a:pt x="0" y="0"/>
                </a:moveTo>
                <a:lnTo>
                  <a:pt x="912806" y="0"/>
                </a:lnTo>
                <a:lnTo>
                  <a:pt x="912806" y="1199088"/>
                </a:lnTo>
                <a:lnTo>
                  <a:pt x="0" y="1199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86914" y="2353746"/>
            <a:ext cx="1139626" cy="1265837"/>
          </a:xfrm>
          <a:custGeom>
            <a:avLst/>
            <a:gdLst/>
            <a:ahLst/>
            <a:cxnLst/>
            <a:rect l="l" t="t" r="r" b="b"/>
            <a:pathLst>
              <a:path w="1139626" h="1265837">
                <a:moveTo>
                  <a:pt x="0" y="0"/>
                </a:moveTo>
                <a:lnTo>
                  <a:pt x="1139626" y="0"/>
                </a:lnTo>
                <a:lnTo>
                  <a:pt x="1139626" y="1265837"/>
                </a:lnTo>
                <a:lnTo>
                  <a:pt x="0" y="12658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56005" y="2439410"/>
            <a:ext cx="1062156" cy="1180173"/>
          </a:xfrm>
          <a:custGeom>
            <a:avLst/>
            <a:gdLst/>
            <a:ahLst/>
            <a:cxnLst/>
            <a:rect l="l" t="t" r="r" b="b"/>
            <a:pathLst>
              <a:path w="1062156" h="1180173">
                <a:moveTo>
                  <a:pt x="0" y="0"/>
                </a:moveTo>
                <a:lnTo>
                  <a:pt x="1062155" y="0"/>
                </a:lnTo>
                <a:lnTo>
                  <a:pt x="1062155" y="1180173"/>
                </a:lnTo>
                <a:lnTo>
                  <a:pt x="0" y="1180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Resim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24924" y="1889289"/>
            <a:ext cx="2194750" cy="2194750"/>
          </a:xfrm>
          <a:prstGeom prst="rect">
            <a:avLst/>
          </a:prstGeom>
        </p:spPr>
      </p:pic>
      <p:sp>
        <p:nvSpPr>
          <p:cNvPr id="18" name="Gülen Yüz 17"/>
          <p:cNvSpPr/>
          <p:nvPr/>
        </p:nvSpPr>
        <p:spPr>
          <a:xfrm>
            <a:off x="14474299" y="2572296"/>
            <a:ext cx="914400" cy="914400"/>
          </a:xfrm>
          <a:prstGeom prst="smileyF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etin kutusu 15"/>
          <p:cNvSpPr txBox="1"/>
          <p:nvPr/>
        </p:nvSpPr>
        <p:spPr>
          <a:xfrm>
            <a:off x="990600" y="4947796"/>
            <a:ext cx="1607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Hipoglisemi </a:t>
            </a:r>
            <a:r>
              <a:rPr lang="en-US" sz="4400" dirty="0" err="1"/>
              <a:t>farkedilmemesi</a:t>
            </a:r>
            <a:r>
              <a:rPr lang="en-US" sz="4400" dirty="0"/>
              <a:t> </a:t>
            </a:r>
            <a:r>
              <a:rPr lang="en-US" sz="4400" dirty="0" err="1"/>
              <a:t>ciddi</a:t>
            </a:r>
            <a:r>
              <a:rPr lang="en-US" sz="4400" dirty="0"/>
              <a:t> </a:t>
            </a:r>
            <a:r>
              <a:rPr lang="en-US" sz="4400" dirty="0" err="1"/>
              <a:t>sağlık</a:t>
            </a:r>
            <a:r>
              <a:rPr lang="en-US" sz="4400" dirty="0"/>
              <a:t> </a:t>
            </a:r>
            <a:r>
              <a:rPr lang="en-US" sz="4400" dirty="0" err="1"/>
              <a:t>sorunlarına</a:t>
            </a:r>
            <a:r>
              <a:rPr lang="en-US" sz="4400" dirty="0"/>
              <a:t> </a:t>
            </a:r>
            <a:r>
              <a:rPr lang="en-US" sz="4400" dirty="0" err="1"/>
              <a:t>yol</a:t>
            </a:r>
            <a:r>
              <a:rPr lang="en-US" sz="4400" dirty="0"/>
              <a:t> </a:t>
            </a:r>
            <a:r>
              <a:rPr lang="en-US" sz="4400" dirty="0" err="1"/>
              <a:t>açabilir</a:t>
            </a:r>
            <a:r>
              <a:rPr lang="en-US" sz="4400" dirty="0"/>
              <a:t> </a:t>
            </a:r>
            <a:r>
              <a:rPr lang="en-US" sz="4400" dirty="0" err="1"/>
              <a:t>ve</a:t>
            </a:r>
            <a:r>
              <a:rPr lang="en-US" sz="4400" dirty="0"/>
              <a:t> </a:t>
            </a:r>
            <a:r>
              <a:rPr lang="en-US" sz="4400" dirty="0" err="1"/>
              <a:t>bazı</a:t>
            </a:r>
            <a:r>
              <a:rPr lang="en-US" sz="4400" dirty="0"/>
              <a:t> </a:t>
            </a:r>
            <a:r>
              <a:rPr lang="en-US" sz="4400" dirty="0" err="1"/>
              <a:t>durumlarda</a:t>
            </a:r>
            <a:r>
              <a:rPr lang="en-US" sz="4400" dirty="0"/>
              <a:t> </a:t>
            </a:r>
            <a:r>
              <a:rPr lang="en-US" sz="4400" dirty="0" err="1"/>
              <a:t>hayati</a:t>
            </a:r>
            <a:r>
              <a:rPr lang="en-US" sz="4400" dirty="0"/>
              <a:t> </a:t>
            </a:r>
            <a:r>
              <a:rPr lang="en-US" sz="4400" dirty="0" err="1"/>
              <a:t>tehlike</a:t>
            </a:r>
            <a:r>
              <a:rPr lang="en-US" sz="4400" dirty="0"/>
              <a:t> </a:t>
            </a:r>
            <a:r>
              <a:rPr lang="en-US" sz="4400" dirty="0" err="1" smtClean="0"/>
              <a:t>oluşturabilir</a:t>
            </a:r>
            <a:r>
              <a:rPr lang="en-US" sz="4400" dirty="0" smtClean="0"/>
              <a:t>.</a:t>
            </a:r>
            <a:r>
              <a:rPr lang="tr-TR" sz="4400" dirty="0" smtClean="0"/>
              <a:t>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451" y="63627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Metin kutusu 9"/>
          <p:cNvSpPr txBox="1"/>
          <p:nvPr/>
        </p:nvSpPr>
        <p:spPr>
          <a:xfrm>
            <a:off x="1065074" y="1248362"/>
            <a:ext cx="7774126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**</a:t>
            </a:r>
            <a:r>
              <a:rPr lang="en-US" sz="5400" dirty="0" err="1"/>
              <a:t>Bilinç</a:t>
            </a:r>
            <a:r>
              <a:rPr lang="en-US" sz="5400" dirty="0"/>
              <a:t> </a:t>
            </a:r>
            <a:r>
              <a:rPr lang="en-US" sz="5400" dirty="0" err="1"/>
              <a:t>Kaybı</a:t>
            </a:r>
            <a:r>
              <a:rPr lang="en-US" sz="5400" dirty="0"/>
              <a:t> </a:t>
            </a:r>
            <a:r>
              <a:rPr lang="en-US" sz="5400" dirty="0" err="1"/>
              <a:t>ve</a:t>
            </a:r>
            <a:r>
              <a:rPr lang="en-US" sz="5400" dirty="0"/>
              <a:t> </a:t>
            </a:r>
            <a:r>
              <a:rPr lang="en-US" sz="5400" dirty="0" err="1"/>
              <a:t>Bayılma</a:t>
            </a:r>
            <a:r>
              <a:rPr lang="en-US" sz="5400" dirty="0" smtClean="0"/>
              <a:t>**</a:t>
            </a:r>
            <a:endParaRPr lang="tr-TR" sz="5400" dirty="0" smtClean="0"/>
          </a:p>
          <a:p>
            <a:r>
              <a:rPr lang="en-US" sz="5400" dirty="0" smtClean="0"/>
              <a:t> </a:t>
            </a:r>
            <a:endParaRPr lang="tr-TR" sz="5400" dirty="0" smtClean="0"/>
          </a:p>
          <a:p>
            <a:r>
              <a:rPr lang="en-US" sz="5400" dirty="0" smtClean="0"/>
              <a:t>Hipoglisemi </a:t>
            </a:r>
            <a:r>
              <a:rPr lang="en-US" sz="5400" dirty="0" err="1"/>
              <a:t>belirtileri</a:t>
            </a:r>
            <a:r>
              <a:rPr lang="en-US" sz="5400" dirty="0"/>
              <a:t> </a:t>
            </a:r>
            <a:r>
              <a:rPr lang="en-US" sz="5400" dirty="0" err="1"/>
              <a:t>farkedilmediğinde</a:t>
            </a:r>
            <a:r>
              <a:rPr lang="en-US" sz="5400" dirty="0"/>
              <a:t>, </a:t>
            </a:r>
            <a:r>
              <a:rPr lang="en-US" sz="5400" dirty="0" err="1"/>
              <a:t>kan</a:t>
            </a:r>
            <a:r>
              <a:rPr lang="en-US" sz="5400" dirty="0"/>
              <a:t> </a:t>
            </a:r>
            <a:r>
              <a:rPr lang="en-US" sz="5400" dirty="0" err="1"/>
              <a:t>şekeri</a:t>
            </a:r>
            <a:r>
              <a:rPr lang="en-US" sz="5400" dirty="0"/>
              <a:t> </a:t>
            </a:r>
            <a:r>
              <a:rPr lang="en-US" sz="5400" dirty="0" err="1"/>
              <a:t>seviyeleri</a:t>
            </a:r>
            <a:r>
              <a:rPr lang="en-US" sz="5400" dirty="0"/>
              <a:t> </a:t>
            </a:r>
            <a:r>
              <a:rPr lang="en-US" sz="5400" dirty="0" err="1"/>
              <a:t>çok</a:t>
            </a:r>
            <a:r>
              <a:rPr lang="en-US" sz="5400" dirty="0"/>
              <a:t> </a:t>
            </a:r>
            <a:r>
              <a:rPr lang="en-US" sz="5400" dirty="0" err="1"/>
              <a:t>düşük</a:t>
            </a:r>
            <a:r>
              <a:rPr lang="en-US" sz="5400" dirty="0"/>
              <a:t> </a:t>
            </a:r>
            <a:r>
              <a:rPr lang="en-US" sz="5400" dirty="0" err="1"/>
              <a:t>seviyelere</a:t>
            </a:r>
            <a:r>
              <a:rPr lang="en-US" sz="5400" dirty="0"/>
              <a:t> </a:t>
            </a:r>
            <a:r>
              <a:rPr lang="en-US" sz="5400" dirty="0" err="1"/>
              <a:t>indiğinde</a:t>
            </a:r>
            <a:r>
              <a:rPr lang="en-US" sz="5400" dirty="0"/>
              <a:t> </a:t>
            </a:r>
            <a:r>
              <a:rPr lang="en-US" sz="5400" dirty="0" err="1"/>
              <a:t>bilinç</a:t>
            </a:r>
            <a:r>
              <a:rPr lang="en-US" sz="5400" dirty="0"/>
              <a:t> </a:t>
            </a:r>
            <a:r>
              <a:rPr lang="en-US" sz="5400" dirty="0" err="1"/>
              <a:t>kaybı</a:t>
            </a:r>
            <a:r>
              <a:rPr lang="en-US" sz="5400" dirty="0"/>
              <a:t> </a:t>
            </a:r>
            <a:r>
              <a:rPr lang="en-US" sz="5400" dirty="0" err="1"/>
              <a:t>ve</a:t>
            </a:r>
            <a:r>
              <a:rPr lang="en-US" sz="5400" dirty="0"/>
              <a:t> </a:t>
            </a:r>
            <a:r>
              <a:rPr lang="en-US" sz="5400" dirty="0" err="1"/>
              <a:t>bayılma</a:t>
            </a:r>
            <a:r>
              <a:rPr lang="en-US" sz="5400" dirty="0"/>
              <a:t> </a:t>
            </a:r>
            <a:r>
              <a:rPr lang="en-US" sz="5400" dirty="0" err="1"/>
              <a:t>ortaya</a:t>
            </a:r>
            <a:r>
              <a:rPr lang="en-US" sz="5400" dirty="0"/>
              <a:t> </a:t>
            </a:r>
            <a:r>
              <a:rPr lang="en-US" sz="5400" dirty="0" err="1"/>
              <a:t>çıkabilir</a:t>
            </a:r>
            <a:r>
              <a:rPr lang="en-US" sz="5400" dirty="0"/>
              <a:t>. </a:t>
            </a:r>
            <a:endParaRPr lang="tr-TR" sz="5400" dirty="0" smtClean="0"/>
          </a:p>
          <a:p>
            <a:endParaRPr lang="en-US" sz="5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725" y="748738"/>
            <a:ext cx="755196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İçerik Yer Tutucusu 9"/>
          <p:cNvSpPr>
            <a:spLocks noGrp="1"/>
          </p:cNvSpPr>
          <p:nvPr>
            <p:ph idx="1"/>
          </p:nvPr>
        </p:nvSpPr>
        <p:spPr>
          <a:xfrm>
            <a:off x="762000" y="700983"/>
            <a:ext cx="10363200" cy="3291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/>
              <a:t>**</a:t>
            </a:r>
            <a:r>
              <a:rPr lang="en-US" sz="5400" dirty="0" err="1"/>
              <a:t>Kaza</a:t>
            </a:r>
            <a:r>
              <a:rPr lang="en-US" sz="5400" dirty="0"/>
              <a:t> </a:t>
            </a:r>
            <a:r>
              <a:rPr lang="en-US" sz="5400" dirty="0" err="1"/>
              <a:t>Riski</a:t>
            </a:r>
            <a:r>
              <a:rPr lang="en-US" sz="5400" dirty="0"/>
              <a:t> </a:t>
            </a:r>
            <a:r>
              <a:rPr lang="en-US" sz="5400" dirty="0" err="1"/>
              <a:t>Artışı</a:t>
            </a:r>
            <a:r>
              <a:rPr lang="en-US" sz="5400" dirty="0" smtClean="0"/>
              <a:t>**</a:t>
            </a:r>
            <a:endParaRPr lang="tr-TR" sz="5400" dirty="0" smtClean="0"/>
          </a:p>
          <a:p>
            <a:pPr marL="0" indent="0">
              <a:buNone/>
            </a:pPr>
            <a:r>
              <a:rPr lang="en-US" sz="5400" dirty="0" smtClean="0"/>
              <a:t>Hipoglisemi </a:t>
            </a:r>
            <a:r>
              <a:rPr lang="en-US" sz="5400" dirty="0" err="1"/>
              <a:t>semptomları</a:t>
            </a:r>
            <a:r>
              <a:rPr lang="en-US" sz="5400" dirty="0"/>
              <a:t> </a:t>
            </a:r>
            <a:r>
              <a:rPr lang="en-US" sz="5400" dirty="0" err="1"/>
              <a:t>farkedilmediğinde</a:t>
            </a:r>
            <a:r>
              <a:rPr lang="en-US" sz="5400" dirty="0"/>
              <a:t>, </a:t>
            </a:r>
            <a:r>
              <a:rPr lang="en-US" sz="5400" dirty="0" err="1"/>
              <a:t>kişinin</a:t>
            </a:r>
            <a:r>
              <a:rPr lang="en-US" sz="5400" dirty="0"/>
              <a:t> </a:t>
            </a:r>
            <a:r>
              <a:rPr lang="en-US" sz="5400" dirty="0" err="1"/>
              <a:t>konsantrasyonu</a:t>
            </a:r>
            <a:r>
              <a:rPr lang="en-US" sz="5400" dirty="0"/>
              <a:t> </a:t>
            </a:r>
            <a:r>
              <a:rPr lang="en-US" sz="5400" dirty="0" err="1"/>
              <a:t>bozulabilir</a:t>
            </a:r>
            <a:r>
              <a:rPr lang="en-US" sz="5400" dirty="0"/>
              <a:t>, </a:t>
            </a:r>
            <a:r>
              <a:rPr lang="en-US" sz="5400" dirty="0" err="1"/>
              <a:t>koordinasyonu</a:t>
            </a:r>
            <a:r>
              <a:rPr lang="en-US" sz="5400" dirty="0"/>
              <a:t> </a:t>
            </a:r>
            <a:r>
              <a:rPr lang="en-US" sz="5400" dirty="0" err="1"/>
              <a:t>azalabilir</a:t>
            </a:r>
            <a:r>
              <a:rPr lang="en-US" sz="5400" dirty="0"/>
              <a:t> </a:t>
            </a:r>
            <a:r>
              <a:rPr lang="en-US" sz="5400" dirty="0" err="1"/>
              <a:t>ve</a:t>
            </a:r>
            <a:r>
              <a:rPr lang="en-US" sz="5400" dirty="0"/>
              <a:t> </a:t>
            </a:r>
            <a:r>
              <a:rPr lang="en-US" sz="5400" dirty="0" err="1"/>
              <a:t>tepki</a:t>
            </a:r>
            <a:r>
              <a:rPr lang="en-US" sz="5400" dirty="0"/>
              <a:t> </a:t>
            </a:r>
            <a:r>
              <a:rPr lang="en-US" sz="5400" dirty="0" err="1"/>
              <a:t>süresi</a:t>
            </a:r>
            <a:r>
              <a:rPr lang="en-US" sz="5400" dirty="0"/>
              <a:t> </a:t>
            </a:r>
            <a:r>
              <a:rPr lang="en-US" sz="5400" dirty="0" err="1"/>
              <a:t>yavaşlayabilir</a:t>
            </a:r>
            <a:r>
              <a:rPr lang="en-US" sz="5400" dirty="0"/>
              <a:t>. </a:t>
            </a:r>
            <a:endParaRPr lang="tr-TR" sz="5400" dirty="0" smtClean="0"/>
          </a:p>
          <a:p>
            <a:pPr marL="0" indent="0">
              <a:buNone/>
            </a:pPr>
            <a:r>
              <a:rPr lang="en-US" sz="5400" dirty="0" smtClean="0"/>
              <a:t>Bu </a:t>
            </a:r>
            <a:r>
              <a:rPr lang="en-US" sz="5400" dirty="0" err="1"/>
              <a:t>durumda</a:t>
            </a:r>
            <a:r>
              <a:rPr lang="en-US" sz="5400" dirty="0"/>
              <a:t> </a:t>
            </a:r>
            <a:r>
              <a:rPr lang="en-US" sz="5400" dirty="0" err="1"/>
              <a:t>kişinin</a:t>
            </a:r>
            <a:r>
              <a:rPr lang="en-US" sz="5400" dirty="0"/>
              <a:t> </a:t>
            </a:r>
            <a:r>
              <a:rPr lang="en-US" sz="5400" dirty="0" err="1"/>
              <a:t>araç</a:t>
            </a:r>
            <a:r>
              <a:rPr lang="en-US" sz="5400" dirty="0"/>
              <a:t> </a:t>
            </a:r>
            <a:r>
              <a:rPr lang="en-US" sz="5400" dirty="0" err="1"/>
              <a:t>kullanması</a:t>
            </a:r>
            <a:r>
              <a:rPr lang="en-US" sz="5400" dirty="0"/>
              <a:t> </a:t>
            </a:r>
            <a:r>
              <a:rPr lang="en-US" sz="5400" dirty="0" err="1"/>
              <a:t>veya</a:t>
            </a:r>
            <a:r>
              <a:rPr lang="en-US" sz="5400" dirty="0"/>
              <a:t> </a:t>
            </a:r>
            <a:r>
              <a:rPr lang="en-US" sz="5400" dirty="0" err="1"/>
              <a:t>tehlikeli</a:t>
            </a:r>
            <a:r>
              <a:rPr lang="en-US" sz="5400" dirty="0"/>
              <a:t> </a:t>
            </a:r>
            <a:r>
              <a:rPr lang="en-US" sz="5400" dirty="0" err="1"/>
              <a:t>makinelerle</a:t>
            </a:r>
            <a:r>
              <a:rPr lang="en-US" sz="5400" dirty="0"/>
              <a:t> </a:t>
            </a:r>
            <a:r>
              <a:rPr lang="en-US" sz="5400" dirty="0" err="1"/>
              <a:t>çalışması</a:t>
            </a:r>
            <a:r>
              <a:rPr lang="en-US" sz="5400" dirty="0"/>
              <a:t> </a:t>
            </a:r>
            <a:r>
              <a:rPr lang="en-US" sz="5400" dirty="0" err="1"/>
              <a:t>gibi</a:t>
            </a:r>
            <a:r>
              <a:rPr lang="en-US" sz="5400" dirty="0"/>
              <a:t> </a:t>
            </a:r>
            <a:r>
              <a:rPr lang="en-US" sz="5400" dirty="0" err="1"/>
              <a:t>aktivitelerde</a:t>
            </a:r>
            <a:r>
              <a:rPr lang="en-US" sz="5400" dirty="0"/>
              <a:t> </a:t>
            </a:r>
            <a:r>
              <a:rPr lang="en-US" sz="5400" dirty="0" err="1"/>
              <a:t>kazalara</a:t>
            </a:r>
            <a:r>
              <a:rPr lang="en-US" sz="5400" dirty="0"/>
              <a:t> </a:t>
            </a:r>
            <a:r>
              <a:rPr lang="en-US" sz="5400" dirty="0" err="1"/>
              <a:t>yol</a:t>
            </a:r>
            <a:r>
              <a:rPr lang="en-US" sz="5400" dirty="0"/>
              <a:t> </a:t>
            </a:r>
            <a:r>
              <a:rPr lang="en-US" sz="5400" dirty="0" err="1"/>
              <a:t>açma</a:t>
            </a:r>
            <a:r>
              <a:rPr lang="en-US" sz="5400" dirty="0"/>
              <a:t> </a:t>
            </a:r>
            <a:r>
              <a:rPr lang="en-US" sz="5400" dirty="0" err="1"/>
              <a:t>riski</a:t>
            </a:r>
            <a:r>
              <a:rPr lang="en-US" sz="5400" dirty="0"/>
              <a:t> </a:t>
            </a:r>
            <a:r>
              <a:rPr lang="en-US" sz="5400" dirty="0" err="1"/>
              <a:t>artar</a:t>
            </a:r>
            <a:r>
              <a:rPr lang="en-US" sz="5400" dirty="0"/>
              <a:t>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0" y="328170"/>
            <a:ext cx="6069325" cy="63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5250006" y="4752495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451" y="63627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82800" y="-800100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Metin kutusu 6"/>
          <p:cNvSpPr txBox="1"/>
          <p:nvPr/>
        </p:nvSpPr>
        <p:spPr>
          <a:xfrm>
            <a:off x="829903" y="1177248"/>
            <a:ext cx="9906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**</a:t>
            </a:r>
            <a:r>
              <a:rPr lang="en-US" sz="4800" dirty="0" err="1"/>
              <a:t>Beyin</a:t>
            </a:r>
            <a:r>
              <a:rPr lang="en-US" sz="4800" dirty="0"/>
              <a:t> </a:t>
            </a:r>
            <a:r>
              <a:rPr lang="en-US" sz="4800" dirty="0" err="1"/>
              <a:t>Hasarı</a:t>
            </a:r>
            <a:r>
              <a:rPr lang="en-US" sz="4800" dirty="0" smtClean="0"/>
              <a:t>**</a:t>
            </a:r>
            <a:endParaRPr lang="tr-TR" sz="4800" dirty="0" smtClean="0"/>
          </a:p>
          <a:p>
            <a:r>
              <a:rPr lang="tr-TR" sz="4800" dirty="0"/>
              <a:t>T</a:t>
            </a:r>
            <a:r>
              <a:rPr lang="en-US" sz="4800" dirty="0" err="1" smtClean="0"/>
              <a:t>ekrarlayan</a:t>
            </a:r>
            <a:r>
              <a:rPr lang="en-US" sz="4800" dirty="0" smtClean="0"/>
              <a:t> </a:t>
            </a:r>
            <a:r>
              <a:rPr lang="en-US" sz="4800" dirty="0" err="1"/>
              <a:t>hipoglisemi</a:t>
            </a:r>
            <a:r>
              <a:rPr lang="en-US" sz="4800" dirty="0"/>
              <a:t> </a:t>
            </a:r>
            <a:r>
              <a:rPr lang="en-US" sz="4800" dirty="0" err="1"/>
              <a:t>atakları</a:t>
            </a:r>
            <a:r>
              <a:rPr lang="en-US" sz="4800" dirty="0"/>
              <a:t>, </a:t>
            </a:r>
            <a:r>
              <a:rPr lang="en-US" sz="4800" dirty="0" err="1"/>
              <a:t>uzun</a:t>
            </a:r>
            <a:r>
              <a:rPr lang="en-US" sz="4800" dirty="0"/>
              <a:t> </a:t>
            </a:r>
            <a:r>
              <a:rPr lang="en-US" sz="4800" dirty="0" err="1"/>
              <a:t>vadede</a:t>
            </a:r>
            <a:r>
              <a:rPr lang="en-US" sz="4800" dirty="0"/>
              <a:t> </a:t>
            </a:r>
            <a:r>
              <a:rPr lang="en-US" sz="4800" dirty="0" err="1"/>
              <a:t>beyin</a:t>
            </a:r>
            <a:r>
              <a:rPr lang="en-US" sz="4800" dirty="0"/>
              <a:t> </a:t>
            </a:r>
            <a:r>
              <a:rPr lang="en-US" sz="4800" dirty="0" err="1" smtClean="0"/>
              <a:t>hasarına</a:t>
            </a:r>
            <a:r>
              <a:rPr lang="tr-TR" sz="4800" dirty="0" smtClean="0"/>
              <a:t>, felçlere</a:t>
            </a:r>
            <a:r>
              <a:rPr lang="en-US" sz="4800" dirty="0" smtClean="0"/>
              <a:t> </a:t>
            </a:r>
            <a:r>
              <a:rPr lang="en-US" sz="4800" dirty="0" err="1"/>
              <a:t>neden</a:t>
            </a:r>
            <a:r>
              <a:rPr lang="en-US" sz="4800" dirty="0"/>
              <a:t> </a:t>
            </a:r>
            <a:r>
              <a:rPr lang="en-US" sz="4800" dirty="0" err="1"/>
              <a:t>olabilir</a:t>
            </a:r>
            <a:r>
              <a:rPr lang="en-US" sz="4800" dirty="0"/>
              <a:t>. </a:t>
            </a:r>
            <a:r>
              <a:rPr lang="en-US" sz="4800" dirty="0" err="1"/>
              <a:t>Özellikle</a:t>
            </a:r>
            <a:r>
              <a:rPr lang="en-US" sz="4800" dirty="0"/>
              <a:t> </a:t>
            </a:r>
            <a:r>
              <a:rPr lang="en-US" sz="4800" dirty="0" err="1"/>
              <a:t>beyin</a:t>
            </a:r>
            <a:r>
              <a:rPr lang="en-US" sz="4800" dirty="0"/>
              <a:t>, </a:t>
            </a:r>
            <a:r>
              <a:rPr lang="en-US" sz="4800" dirty="0" err="1"/>
              <a:t>sürekli</a:t>
            </a:r>
            <a:r>
              <a:rPr lang="en-US" sz="4800" dirty="0"/>
              <a:t> </a:t>
            </a:r>
            <a:r>
              <a:rPr lang="en-US" sz="4800" dirty="0" err="1"/>
              <a:t>olarak</a:t>
            </a:r>
            <a:r>
              <a:rPr lang="en-US" sz="4800" dirty="0"/>
              <a:t> </a:t>
            </a:r>
            <a:r>
              <a:rPr lang="en-US" sz="4800" dirty="0" err="1"/>
              <a:t>yeterli</a:t>
            </a:r>
            <a:r>
              <a:rPr lang="en-US" sz="4800" dirty="0"/>
              <a:t> </a:t>
            </a:r>
            <a:r>
              <a:rPr lang="en-US" sz="4800" dirty="0" err="1" smtClean="0"/>
              <a:t>gl</a:t>
            </a:r>
            <a:r>
              <a:rPr lang="tr-TR" sz="4800" dirty="0" smtClean="0"/>
              <a:t>u</a:t>
            </a:r>
            <a:r>
              <a:rPr lang="en-US" sz="4800" dirty="0" err="1" smtClean="0"/>
              <a:t>koz</a:t>
            </a:r>
            <a:r>
              <a:rPr lang="en-US" sz="4800" dirty="0" smtClean="0"/>
              <a:t> </a:t>
            </a:r>
            <a:r>
              <a:rPr lang="en-US" sz="4800" dirty="0" err="1"/>
              <a:t>alamadığında</a:t>
            </a:r>
            <a:r>
              <a:rPr lang="en-US" sz="4800" dirty="0"/>
              <a:t> </a:t>
            </a:r>
            <a:r>
              <a:rPr lang="en-US" sz="4800" dirty="0" err="1"/>
              <a:t>zarar</a:t>
            </a:r>
            <a:r>
              <a:rPr lang="en-US" sz="4800" dirty="0"/>
              <a:t> </a:t>
            </a:r>
            <a:r>
              <a:rPr lang="en-US" sz="4800" dirty="0" err="1"/>
              <a:t>görebilir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buna</a:t>
            </a:r>
            <a:r>
              <a:rPr lang="en-US" sz="4800" dirty="0"/>
              <a:t> </a:t>
            </a:r>
            <a:r>
              <a:rPr lang="en-US" sz="4800" dirty="0" err="1"/>
              <a:t>bağlı</a:t>
            </a:r>
            <a:r>
              <a:rPr lang="en-US" sz="4800" dirty="0"/>
              <a:t> </a:t>
            </a:r>
            <a:r>
              <a:rPr lang="en-US" sz="4800" dirty="0" err="1"/>
              <a:t>olarak</a:t>
            </a:r>
            <a:r>
              <a:rPr lang="en-US" sz="4800" dirty="0"/>
              <a:t> </a:t>
            </a:r>
            <a:r>
              <a:rPr lang="en-US" sz="4800" dirty="0" err="1"/>
              <a:t>hafıza</a:t>
            </a:r>
            <a:r>
              <a:rPr lang="en-US" sz="4800" dirty="0"/>
              <a:t> </a:t>
            </a:r>
            <a:r>
              <a:rPr lang="en-US" sz="4800" dirty="0" err="1"/>
              <a:t>sorunları</a:t>
            </a:r>
            <a:r>
              <a:rPr lang="en-US" sz="4800" dirty="0"/>
              <a:t>, </a:t>
            </a:r>
            <a:r>
              <a:rPr lang="en-US" sz="4800" dirty="0" err="1"/>
              <a:t>odaklanma</a:t>
            </a:r>
            <a:r>
              <a:rPr lang="en-US" sz="4800" dirty="0"/>
              <a:t> </a:t>
            </a:r>
            <a:r>
              <a:rPr lang="en-US" sz="4800" dirty="0" err="1"/>
              <a:t>güçlüğü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diğer</a:t>
            </a:r>
            <a:r>
              <a:rPr lang="en-US" sz="4800" dirty="0"/>
              <a:t> </a:t>
            </a:r>
            <a:r>
              <a:rPr lang="en-US" sz="4800" dirty="0" err="1"/>
              <a:t>bilişsel</a:t>
            </a:r>
            <a:r>
              <a:rPr lang="en-US" sz="4800" dirty="0"/>
              <a:t> </a:t>
            </a:r>
            <a:r>
              <a:rPr lang="en-US" sz="4800" dirty="0" err="1"/>
              <a:t>sorunlar</a:t>
            </a:r>
            <a:r>
              <a:rPr lang="en-US" sz="4800" dirty="0"/>
              <a:t> </a:t>
            </a:r>
            <a:r>
              <a:rPr lang="en-US" sz="4800" dirty="0" err="1"/>
              <a:t>ortaya</a:t>
            </a:r>
            <a:r>
              <a:rPr lang="en-US" sz="4800" dirty="0"/>
              <a:t> </a:t>
            </a:r>
            <a:r>
              <a:rPr lang="en-US" sz="4800" dirty="0" err="1"/>
              <a:t>çıkabilir</a:t>
            </a:r>
            <a:r>
              <a:rPr lang="en-US" sz="4800" dirty="0"/>
              <a:t>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365" y="1054070"/>
            <a:ext cx="6455619" cy="61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İçerik Yer Tutucusu 9"/>
          <p:cNvSpPr>
            <a:spLocks noGrp="1"/>
          </p:cNvSpPr>
          <p:nvPr>
            <p:ph idx="1"/>
          </p:nvPr>
        </p:nvSpPr>
        <p:spPr>
          <a:xfrm>
            <a:off x="1143000" y="1600200"/>
            <a:ext cx="76962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/>
              <a:t>**</a:t>
            </a:r>
            <a:r>
              <a:rPr lang="en-US" sz="4800" dirty="0" err="1"/>
              <a:t>Kalp</a:t>
            </a:r>
            <a:r>
              <a:rPr lang="en-US" sz="4800" dirty="0"/>
              <a:t> </a:t>
            </a:r>
            <a:r>
              <a:rPr lang="en-US" sz="4800" dirty="0" err="1"/>
              <a:t>Problemleri</a:t>
            </a:r>
            <a:r>
              <a:rPr lang="en-US" sz="4800" dirty="0" smtClean="0"/>
              <a:t>**</a:t>
            </a:r>
            <a:endParaRPr lang="tr-TR" sz="4800" dirty="0" smtClean="0"/>
          </a:p>
          <a:p>
            <a:pPr marL="0" indent="0">
              <a:buNone/>
            </a:pPr>
            <a:r>
              <a:rPr lang="en-US" sz="4800" dirty="0" smtClean="0"/>
              <a:t>Hipoglisemi</a:t>
            </a:r>
            <a:r>
              <a:rPr lang="en-US" sz="4800" dirty="0"/>
              <a:t>, </a:t>
            </a:r>
            <a:r>
              <a:rPr lang="en-US" sz="4800" dirty="0" err="1"/>
              <a:t>kalp</a:t>
            </a:r>
            <a:r>
              <a:rPr lang="en-US" sz="4800" dirty="0"/>
              <a:t> </a:t>
            </a:r>
            <a:r>
              <a:rPr lang="en-US" sz="4800" dirty="0" err="1"/>
              <a:t>ritim</a:t>
            </a:r>
            <a:r>
              <a:rPr lang="en-US" sz="4800" dirty="0"/>
              <a:t> </a:t>
            </a:r>
            <a:r>
              <a:rPr lang="en-US" sz="4800" dirty="0" err="1"/>
              <a:t>bozukluklarına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hatta</a:t>
            </a:r>
            <a:r>
              <a:rPr lang="en-US" sz="4800" dirty="0"/>
              <a:t> </a:t>
            </a:r>
            <a:r>
              <a:rPr lang="en-US" sz="4800" dirty="0" err="1"/>
              <a:t>kalp</a:t>
            </a:r>
            <a:r>
              <a:rPr lang="en-US" sz="4800" dirty="0"/>
              <a:t> </a:t>
            </a:r>
            <a:r>
              <a:rPr lang="en-US" sz="4800" dirty="0" err="1"/>
              <a:t>krizlerine</a:t>
            </a:r>
            <a:r>
              <a:rPr lang="en-US" sz="4800" dirty="0"/>
              <a:t> </a:t>
            </a:r>
            <a:r>
              <a:rPr lang="en-US" sz="4800" dirty="0" err="1"/>
              <a:t>neden</a:t>
            </a:r>
            <a:r>
              <a:rPr lang="en-US" sz="4800" dirty="0"/>
              <a:t> </a:t>
            </a:r>
            <a:r>
              <a:rPr lang="en-US" sz="4800" dirty="0" err="1"/>
              <a:t>olabilir</a:t>
            </a:r>
            <a:r>
              <a:rPr lang="en-US" sz="4800" dirty="0"/>
              <a:t>. </a:t>
            </a:r>
            <a:r>
              <a:rPr lang="en-US" sz="4800" dirty="0" err="1"/>
              <a:t>Çok</a:t>
            </a:r>
            <a:r>
              <a:rPr lang="en-US" sz="4800" dirty="0"/>
              <a:t> </a:t>
            </a:r>
            <a:r>
              <a:rPr lang="en-US" sz="4800" dirty="0" err="1"/>
              <a:t>düşük</a:t>
            </a:r>
            <a:r>
              <a:rPr lang="en-US" sz="4800" dirty="0"/>
              <a:t> </a:t>
            </a:r>
            <a:r>
              <a:rPr lang="en-US" sz="4800" dirty="0" err="1"/>
              <a:t>kan</a:t>
            </a:r>
            <a:r>
              <a:rPr lang="en-US" sz="4800" dirty="0"/>
              <a:t> </a:t>
            </a:r>
            <a:r>
              <a:rPr lang="en-US" sz="4800" dirty="0" err="1"/>
              <a:t>şekeri</a:t>
            </a:r>
            <a:r>
              <a:rPr lang="en-US" sz="4800" dirty="0"/>
              <a:t> </a:t>
            </a:r>
            <a:r>
              <a:rPr lang="en-US" sz="4800" dirty="0" err="1"/>
              <a:t>seviyeleri</a:t>
            </a:r>
            <a:r>
              <a:rPr lang="en-US" sz="4800" dirty="0"/>
              <a:t>, </a:t>
            </a:r>
            <a:r>
              <a:rPr lang="en-US" sz="4800" dirty="0" err="1"/>
              <a:t>kalp</a:t>
            </a:r>
            <a:r>
              <a:rPr lang="en-US" sz="4800" dirty="0"/>
              <a:t> </a:t>
            </a:r>
            <a:r>
              <a:rPr lang="en-US" sz="4800" dirty="0" err="1"/>
              <a:t>kaslarının</a:t>
            </a:r>
            <a:r>
              <a:rPr lang="en-US" sz="4800" dirty="0"/>
              <a:t> normal </a:t>
            </a:r>
            <a:r>
              <a:rPr lang="en-US" sz="4800" dirty="0" err="1"/>
              <a:t>şekilde</a:t>
            </a:r>
            <a:r>
              <a:rPr lang="en-US" sz="4800" dirty="0"/>
              <a:t> </a:t>
            </a:r>
            <a:r>
              <a:rPr lang="en-US" sz="4800" dirty="0" err="1"/>
              <a:t>çalışmasını</a:t>
            </a:r>
            <a:r>
              <a:rPr lang="en-US" sz="4800" dirty="0"/>
              <a:t> </a:t>
            </a:r>
            <a:r>
              <a:rPr lang="en-US" sz="4800" dirty="0" err="1"/>
              <a:t>engelleyebilir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kalp</a:t>
            </a:r>
            <a:r>
              <a:rPr lang="en-US" sz="4800" dirty="0"/>
              <a:t> </a:t>
            </a:r>
            <a:r>
              <a:rPr lang="en-US" sz="4800" dirty="0" err="1"/>
              <a:t>fonksiyonlarını</a:t>
            </a:r>
            <a:r>
              <a:rPr lang="en-US" sz="4800" dirty="0"/>
              <a:t> </a:t>
            </a:r>
            <a:r>
              <a:rPr lang="en-US" sz="4800" dirty="0" err="1"/>
              <a:t>tehlikeye</a:t>
            </a:r>
            <a:r>
              <a:rPr lang="en-US" sz="4800" dirty="0"/>
              <a:t> </a:t>
            </a:r>
            <a:r>
              <a:rPr lang="en-US" sz="4800" dirty="0" err="1"/>
              <a:t>sokabilir</a:t>
            </a:r>
            <a:r>
              <a:rPr lang="en-US" sz="4800" dirty="0"/>
              <a:t>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8026" y="952500"/>
            <a:ext cx="7389156" cy="76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603</Words>
  <Application>Microsoft Office PowerPoint</Application>
  <PresentationFormat>Özel</PresentationFormat>
  <Paragraphs>62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2" baseType="lpstr">
      <vt:lpstr>Bradley Hand ITC</vt:lpstr>
      <vt:lpstr>Arial</vt:lpstr>
      <vt:lpstr>Twister</vt:lpstr>
      <vt:lpstr>Wingdings</vt:lpstr>
      <vt:lpstr>Calibri</vt:lpstr>
      <vt:lpstr>Arial Black</vt:lpstr>
      <vt:lpstr>Nanum Pen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Rose Watercolor Organic Creative Project Presentation</dc:title>
  <cp:lastModifiedBy>Cnplt</cp:lastModifiedBy>
  <cp:revision>109</cp:revision>
  <dcterms:created xsi:type="dcterms:W3CDTF">2006-08-16T00:00:00Z</dcterms:created>
  <dcterms:modified xsi:type="dcterms:W3CDTF">2024-05-31T17:41:20Z</dcterms:modified>
  <dc:identifier>DAGFsT4mS9g</dc:identifier>
</cp:coreProperties>
</file>