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3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4" r:id="rId11"/>
    <p:sldId id="257" r:id="rId12"/>
    <p:sldId id="256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316" r:id="rId21"/>
    <p:sldId id="305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59" r:id="rId31"/>
    <p:sldId id="258" r:id="rId32"/>
    <p:sldId id="275" r:id="rId33"/>
    <p:sldId id="276" r:id="rId34"/>
    <p:sldId id="277" r:id="rId35"/>
    <p:sldId id="278" r:id="rId36"/>
    <p:sldId id="279" r:id="rId37"/>
    <p:sldId id="291" r:id="rId38"/>
    <p:sldId id="280" r:id="rId39"/>
    <p:sldId id="281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313" r:id="rId49"/>
    <p:sldId id="314" r:id="rId50"/>
    <p:sldId id="315" r:id="rId51"/>
    <p:sldId id="317" r:id="rId52"/>
    <p:sldId id="318" r:id="rId53"/>
    <p:sldId id="310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‘’Hastalık yoktur hasta vardır.’’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Doç. Dr. Bekir UÇAN</a:t>
            </a:r>
          </a:p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</a:rPr>
              <a:t>SBÜ Ankara Yıldırım Beyazıt Eğitim ve Araştırma Hastanesi Endokrinoloji ve Metabolizma Hastalıkları Kliniği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5" y="0"/>
            <a:ext cx="2284690" cy="228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0"/>
            <a:ext cx="2411761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6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6600" b="1" dirty="0"/>
          </a:p>
          <a:p>
            <a:pPr marL="0" indent="0" algn="ctr">
              <a:buNone/>
            </a:pPr>
            <a:r>
              <a:rPr lang="tr-TR" sz="6600" b="1" dirty="0"/>
              <a:t>ZOR VAKALAR </a:t>
            </a:r>
          </a:p>
        </p:txBody>
      </p:sp>
    </p:spTree>
    <p:extLst>
      <p:ext uri="{BB962C8B-B14F-4D97-AF65-F5344CB8AC3E}">
        <p14:creationId xmlns:p14="http://schemas.microsoft.com/office/powerpoint/2010/main" val="308775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3200" b="1" dirty="0"/>
              <a:t>Hasta-1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sz="2400" b="1" dirty="0"/>
              <a:t>25 yaşında , kadın </a:t>
            </a:r>
          </a:p>
          <a:p>
            <a:endParaRPr lang="tr-TR" sz="2400" b="1" dirty="0"/>
          </a:p>
          <a:p>
            <a:r>
              <a:rPr lang="tr-TR" sz="2400" b="1" dirty="0"/>
              <a:t>Kan şekeri düşüklüğü ve yüksekliği nedeniyle sık acil servise başvuruyor. </a:t>
            </a:r>
          </a:p>
          <a:p>
            <a:endParaRPr lang="tr-TR" sz="2400" b="1" dirty="0"/>
          </a:p>
          <a:p>
            <a:r>
              <a:rPr lang="tr-TR" sz="2400" b="1" dirty="0"/>
              <a:t>Tip 2 Diyabet ??  </a:t>
            </a:r>
            <a:r>
              <a:rPr lang="tr-TR" sz="2400" b="1" dirty="0" err="1"/>
              <a:t>İnsülinoma</a:t>
            </a:r>
            <a:r>
              <a:rPr lang="tr-TR" sz="2400" b="1" dirty="0"/>
              <a:t> ?? Reaktif hipoglisemi ??</a:t>
            </a:r>
          </a:p>
          <a:p>
            <a:endParaRPr lang="tr-TR" sz="2400" b="1" dirty="0"/>
          </a:p>
          <a:p>
            <a:r>
              <a:rPr lang="tr-TR" sz="2400" b="1" dirty="0"/>
              <a:t>Uzun yatış süresi ve tetkikler</a:t>
            </a:r>
          </a:p>
          <a:p>
            <a:endParaRPr lang="tr-TR" sz="2400" b="1" dirty="0"/>
          </a:p>
          <a:p>
            <a:endParaRPr lang="tr-TR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800" b="1" dirty="0"/>
              <a:t>TANI : </a:t>
            </a:r>
            <a:r>
              <a:rPr lang="tr-TR" sz="2800" b="1" dirty="0" err="1"/>
              <a:t>Faktisyel</a:t>
            </a:r>
            <a:r>
              <a:rPr lang="tr-TR" sz="2800" b="1" dirty="0"/>
              <a:t>(bilinçli) hipoglisemi</a:t>
            </a:r>
            <a:br>
              <a:rPr lang="tr-TR" sz="2800" b="1" dirty="0"/>
            </a:br>
            <a:endParaRPr lang="tr-TR" sz="2800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Kadınlarda daha sık </a:t>
            </a:r>
          </a:p>
          <a:p>
            <a:endParaRPr lang="tr-TR" sz="2800" b="1" dirty="0"/>
          </a:p>
          <a:p>
            <a:r>
              <a:rPr lang="tr-TR" sz="2800" b="1" dirty="0"/>
              <a:t>30 -40’lı yaşlarda daha sık </a:t>
            </a:r>
          </a:p>
          <a:p>
            <a:endParaRPr lang="tr-TR" sz="2800" b="1" dirty="0"/>
          </a:p>
          <a:p>
            <a:r>
              <a:rPr lang="tr-TR" sz="2800" b="1" dirty="0"/>
              <a:t> </a:t>
            </a:r>
            <a:r>
              <a:rPr lang="tr-TR" sz="2800" b="1" dirty="0" err="1"/>
              <a:t>Sülfonilüre</a:t>
            </a:r>
            <a:r>
              <a:rPr lang="tr-TR" sz="2800" b="1" dirty="0"/>
              <a:t>,</a:t>
            </a:r>
            <a:r>
              <a:rPr lang="tr-TR" sz="2800" b="1" dirty="0" err="1"/>
              <a:t>insülin</a:t>
            </a:r>
            <a:r>
              <a:rPr lang="tr-TR" sz="2800" b="1" dirty="0"/>
              <a:t> kullanımı </a:t>
            </a:r>
          </a:p>
          <a:p>
            <a:endParaRPr lang="tr-TR" sz="2800" b="1" dirty="0"/>
          </a:p>
          <a:p>
            <a:r>
              <a:rPr lang="tr-TR" sz="2800" b="1" dirty="0"/>
              <a:t>Hipoglisemi+</a:t>
            </a:r>
            <a:r>
              <a:rPr lang="tr-TR" sz="2800" b="1" dirty="0" err="1"/>
              <a:t>insülin</a:t>
            </a:r>
            <a:r>
              <a:rPr lang="tr-TR" sz="2800" b="1" dirty="0"/>
              <a:t>   + C-</a:t>
            </a:r>
            <a:r>
              <a:rPr lang="tr-TR" sz="2800" b="1" dirty="0" err="1"/>
              <a:t>peptid</a:t>
            </a:r>
            <a:r>
              <a:rPr lang="tr-TR" sz="2800" b="1" dirty="0"/>
              <a:t>     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rot="5400000" flipH="1" flipV="1">
            <a:off x="3608381" y="489268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5501488" y="492840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>
                <a:solidFill>
                  <a:schemeClr val="tx1"/>
                </a:solidFill>
              </a:rPr>
              <a:t>Hasta-2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dirty="0"/>
              <a:t>76 yaşında kadın hasta</a:t>
            </a:r>
          </a:p>
          <a:p>
            <a:endParaRPr lang="tr-TR" dirty="0"/>
          </a:p>
          <a:p>
            <a:r>
              <a:rPr lang="tr-TR" dirty="0"/>
              <a:t> 4 aydır süren uykusuzluk, sinirlilik, saldırgan davranışlar, unutkanlık, kişileri karıştırma, içe kapanma, halüsinasyonlar ve sağ kol ve bacağında belirgin istemsiz hareketler</a:t>
            </a:r>
          </a:p>
          <a:p>
            <a:endParaRPr lang="tr-TR" dirty="0"/>
          </a:p>
          <a:p>
            <a:r>
              <a:rPr lang="tr-TR" dirty="0"/>
              <a:t>Özgeçmişinde hiç psikiyatrik bulgu yok</a:t>
            </a:r>
          </a:p>
          <a:p>
            <a:endParaRPr lang="tr-TR" dirty="0"/>
          </a:p>
          <a:p>
            <a:r>
              <a:rPr lang="tr-TR" dirty="0"/>
              <a:t>20 yıldır diyabet ve hipertansiyon</a:t>
            </a:r>
          </a:p>
          <a:p>
            <a:endParaRPr lang="tr-TR" dirty="0"/>
          </a:p>
          <a:p>
            <a:r>
              <a:rPr lang="tr-TR" dirty="0"/>
              <a:t>Açlık kan şekeri 264mg/</a:t>
            </a:r>
            <a:r>
              <a:rPr lang="tr-TR" dirty="0" err="1"/>
              <a:t>dL</a:t>
            </a:r>
            <a:r>
              <a:rPr lang="tr-TR" dirty="0"/>
              <a:t>, hemoglobin A1c %13.6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2400" dirty="0"/>
              <a:t>Diyabete bağlı psikiyatrik bozukluklar</a:t>
            </a:r>
          </a:p>
          <a:p>
            <a:endParaRPr lang="tr-TR" sz="2400" dirty="0"/>
          </a:p>
          <a:p>
            <a:r>
              <a:rPr lang="tr-TR" sz="2400" dirty="0"/>
              <a:t>Hastanın </a:t>
            </a:r>
            <a:r>
              <a:rPr lang="tr-TR" sz="2400" dirty="0" err="1"/>
              <a:t>glukoz</a:t>
            </a:r>
            <a:r>
              <a:rPr lang="tr-TR" sz="2400" dirty="0"/>
              <a:t> düzeyleri 150-200 arasında tutuldu. </a:t>
            </a:r>
          </a:p>
          <a:p>
            <a:endParaRPr lang="tr-TR" sz="2400" dirty="0"/>
          </a:p>
          <a:p>
            <a:r>
              <a:rPr lang="tr-TR" sz="2400" dirty="0"/>
              <a:t>Hastanın şikayetleri düzeldi.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429132"/>
            <a:ext cx="523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HASTA-3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52 yaş, erkek  </a:t>
            </a:r>
          </a:p>
          <a:p>
            <a:endParaRPr lang="tr-TR" b="1" dirty="0"/>
          </a:p>
          <a:p>
            <a:r>
              <a:rPr lang="tr-TR" b="1" dirty="0"/>
              <a:t>22 yıllık diyabet </a:t>
            </a:r>
          </a:p>
          <a:p>
            <a:endParaRPr lang="tr-TR" b="1" dirty="0"/>
          </a:p>
          <a:p>
            <a:r>
              <a:rPr lang="tr-TR" b="1" dirty="0" err="1"/>
              <a:t>Retinopati</a:t>
            </a:r>
            <a:r>
              <a:rPr lang="tr-TR" b="1" dirty="0"/>
              <a:t> – </a:t>
            </a:r>
            <a:r>
              <a:rPr lang="tr-TR" b="1" dirty="0" err="1"/>
              <a:t>nefropati</a:t>
            </a:r>
            <a:r>
              <a:rPr lang="tr-TR" b="1" dirty="0"/>
              <a:t> – </a:t>
            </a:r>
            <a:r>
              <a:rPr lang="tr-TR" b="1" dirty="0" err="1"/>
              <a:t>polinöropatisi</a:t>
            </a:r>
            <a:r>
              <a:rPr lang="tr-TR" b="1" dirty="0"/>
              <a:t> mevcut </a:t>
            </a:r>
          </a:p>
          <a:p>
            <a:endParaRPr lang="tr-TR" b="1" dirty="0"/>
          </a:p>
          <a:p>
            <a:r>
              <a:rPr lang="tr-TR" b="1" i="1" dirty="0">
                <a:solidFill>
                  <a:srgbClr val="FF0000"/>
                </a:solidFill>
              </a:rPr>
              <a:t>Sık </a:t>
            </a:r>
            <a:r>
              <a:rPr lang="tr-TR" b="1" i="1" dirty="0" err="1">
                <a:solidFill>
                  <a:srgbClr val="FF0000"/>
                </a:solidFill>
              </a:rPr>
              <a:t>hipo</a:t>
            </a:r>
            <a:r>
              <a:rPr lang="tr-TR" b="1" i="1" dirty="0">
                <a:solidFill>
                  <a:srgbClr val="FF0000"/>
                </a:solidFill>
              </a:rPr>
              <a:t>-</a:t>
            </a:r>
            <a:r>
              <a:rPr lang="tr-TR" b="1" i="1" dirty="0" err="1">
                <a:solidFill>
                  <a:srgbClr val="FF0000"/>
                </a:solidFill>
              </a:rPr>
              <a:t>hiperglisemileri</a:t>
            </a:r>
            <a:r>
              <a:rPr lang="tr-TR" b="1" i="1" dirty="0">
                <a:solidFill>
                  <a:srgbClr val="FF0000"/>
                </a:solidFill>
              </a:rPr>
              <a:t> var </a:t>
            </a:r>
          </a:p>
          <a:p>
            <a:endParaRPr lang="tr-TR" b="1" dirty="0"/>
          </a:p>
          <a:p>
            <a:r>
              <a:rPr lang="tr-TR" b="1" dirty="0"/>
              <a:t>Bazal-</a:t>
            </a:r>
            <a:r>
              <a:rPr lang="tr-TR" b="1" dirty="0" err="1"/>
              <a:t>bolus</a:t>
            </a:r>
            <a:r>
              <a:rPr lang="tr-TR" b="1" dirty="0"/>
              <a:t> </a:t>
            </a:r>
            <a:r>
              <a:rPr lang="tr-TR" b="1" dirty="0" err="1"/>
              <a:t>tdv</a:t>
            </a:r>
            <a:r>
              <a:rPr lang="tr-TR" b="1" dirty="0"/>
              <a:t> alıyor</a:t>
            </a:r>
          </a:p>
          <a:p>
            <a:endParaRPr lang="tr-TR" b="1" dirty="0"/>
          </a:p>
          <a:p>
            <a:r>
              <a:rPr lang="tr-TR" b="1" dirty="0"/>
              <a:t>AKŞ: 278 mg/</a:t>
            </a:r>
            <a:r>
              <a:rPr lang="tr-TR" b="1" dirty="0" err="1"/>
              <a:t>dl</a:t>
            </a:r>
            <a:r>
              <a:rPr lang="tr-TR" b="1" dirty="0"/>
              <a:t> A1c: % 9.6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HASTA-3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632016" cy="45259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TANI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Erişkin </a:t>
            </a:r>
            <a:r>
              <a:rPr lang="tr-TR" sz="2800" b="1" dirty="0" err="1">
                <a:solidFill>
                  <a:srgbClr val="FF0000"/>
                </a:solidFill>
              </a:rPr>
              <a:t>Çölyak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/>
              <a:t>hastalarının %19’u 60 yaş ve üzerinde </a:t>
            </a:r>
          </a:p>
          <a:p>
            <a:endParaRPr lang="tr-TR" sz="2800" b="1" dirty="0"/>
          </a:p>
          <a:p>
            <a:r>
              <a:rPr lang="tr-TR" sz="2800" b="1" dirty="0"/>
              <a:t>BRİTTLE(OYNAK) DİYABET ile beraber demir eksikliği anemisi varsa </a:t>
            </a:r>
            <a:r>
              <a:rPr lang="tr-TR" sz="2800" b="1" dirty="0" err="1"/>
              <a:t>Çölyak</a:t>
            </a:r>
            <a:r>
              <a:rPr lang="tr-TR" sz="2800" b="1" dirty="0"/>
              <a:t> hastalığı dışlanmalı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Hasta-4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29 yaşında, 11 yıllık Tip 1 diyabet</a:t>
            </a:r>
          </a:p>
          <a:p>
            <a:endParaRPr lang="tr-TR" b="1" dirty="0"/>
          </a:p>
          <a:p>
            <a:r>
              <a:rPr lang="tr-TR" b="1" dirty="0"/>
              <a:t>9 ay önce günlük 44 ü </a:t>
            </a:r>
            <a:r>
              <a:rPr lang="tr-TR" b="1" dirty="0" err="1"/>
              <a:t>insülin</a:t>
            </a:r>
            <a:r>
              <a:rPr lang="tr-TR" b="1" dirty="0"/>
              <a:t>; A1c: %7.4 </a:t>
            </a:r>
          </a:p>
          <a:p>
            <a:endParaRPr lang="tr-TR" b="1" dirty="0"/>
          </a:p>
          <a:p>
            <a:r>
              <a:rPr lang="tr-TR" b="1" dirty="0"/>
              <a:t>Son 2 ayda 5 kez hipoglisemi</a:t>
            </a:r>
          </a:p>
          <a:p>
            <a:endParaRPr lang="tr-TR" b="1" dirty="0"/>
          </a:p>
          <a:p>
            <a:r>
              <a:rPr lang="tr-TR" b="1" dirty="0"/>
              <a:t>Son 5 ayda 6 kg vermiş, hayatında değişiklik yok</a:t>
            </a:r>
          </a:p>
          <a:p>
            <a:endParaRPr lang="tr-TR" b="1" dirty="0"/>
          </a:p>
          <a:p>
            <a:r>
              <a:rPr lang="tr-TR" b="1" dirty="0" err="1"/>
              <a:t>İnsülin</a:t>
            </a:r>
            <a:r>
              <a:rPr lang="tr-TR" b="1" dirty="0"/>
              <a:t> dozları 26 ü kadar düşürülmüş </a:t>
            </a:r>
          </a:p>
          <a:p>
            <a:endParaRPr lang="tr-TR" b="1" dirty="0"/>
          </a:p>
          <a:p>
            <a:r>
              <a:rPr lang="tr-TR" b="1" dirty="0"/>
              <a:t>Son A1c: % 6.6, fazladan </a:t>
            </a:r>
            <a:r>
              <a:rPr lang="tr-TR" b="1" dirty="0" err="1"/>
              <a:t>insülin</a:t>
            </a:r>
            <a:r>
              <a:rPr lang="tr-TR" b="1" dirty="0"/>
              <a:t> yapmadığını belirtiyor. </a:t>
            </a:r>
          </a:p>
          <a:p>
            <a:endParaRPr lang="tr-T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/>
            </a:solidFill>
          </a:ln>
        </p:spPr>
        <p:txBody>
          <a:bodyPr/>
          <a:lstStyle/>
          <a:p>
            <a:r>
              <a:rPr lang="tr-TR" sz="3200" b="1" dirty="0"/>
              <a:t>TANI</a:t>
            </a:r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TA: 96/68 </a:t>
            </a:r>
            <a:r>
              <a:rPr lang="tr-TR" sz="2800" b="1" dirty="0" err="1"/>
              <a:t>mmHg</a:t>
            </a:r>
            <a:r>
              <a:rPr lang="tr-TR" sz="2800" b="1" dirty="0"/>
              <a:t>, </a:t>
            </a:r>
            <a:r>
              <a:rPr lang="tr-TR" sz="2800" b="1" dirty="0" err="1"/>
              <a:t>Kortizol</a:t>
            </a:r>
            <a:r>
              <a:rPr lang="tr-TR" sz="2800" b="1" dirty="0"/>
              <a:t>: 2.8 gr/dl </a:t>
            </a:r>
            <a:endParaRPr lang="tr-TR" sz="2800" b="1" dirty="0">
              <a:solidFill>
                <a:srgbClr val="FF0000"/>
              </a:solidFill>
            </a:endParaRPr>
          </a:p>
          <a:p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BÖBREK ÜSTÜ BEZİ YETERSİZLİĞİ</a:t>
            </a:r>
          </a:p>
          <a:p>
            <a:endParaRPr lang="tr-TR" sz="2800" b="1" dirty="0"/>
          </a:p>
          <a:p>
            <a:r>
              <a:rPr lang="tr-TR" sz="2800" b="1" dirty="0" err="1"/>
              <a:t>Prednizolon</a:t>
            </a:r>
            <a:r>
              <a:rPr lang="tr-TR" sz="2800" b="1" dirty="0"/>
              <a:t> başlandı: ihtiyaç 36ü/gün </a:t>
            </a:r>
          </a:p>
          <a:p>
            <a:endParaRPr lang="tr-TR" sz="2800" b="1" dirty="0"/>
          </a:p>
          <a:p>
            <a:r>
              <a:rPr lang="tr-TR" sz="2800" b="1" dirty="0"/>
              <a:t>4 kg aldı, ihtiyaç 46ü/gün: Hipoglisemi yok</a:t>
            </a:r>
          </a:p>
          <a:p>
            <a:endParaRPr lang="tr-TR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Sunum akışı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Hekimin hastaya karşı sorumluluğu</a:t>
            </a:r>
          </a:p>
          <a:p>
            <a:endParaRPr lang="tr-TR" sz="2800" b="1" dirty="0"/>
          </a:p>
          <a:p>
            <a:r>
              <a:rPr lang="tr-TR" sz="2800" b="1" dirty="0"/>
              <a:t>Zor vakalar</a:t>
            </a:r>
          </a:p>
          <a:p>
            <a:endParaRPr lang="tr-TR" sz="2800" b="1" dirty="0"/>
          </a:p>
          <a:p>
            <a:r>
              <a:rPr lang="tr-TR" sz="2800" b="1" dirty="0"/>
              <a:t>Kişiye özgü tedavi verilen hastalarımız</a:t>
            </a:r>
          </a:p>
          <a:p>
            <a:endParaRPr lang="tr-TR" sz="2800" b="1" dirty="0"/>
          </a:p>
          <a:p>
            <a:r>
              <a:rPr lang="tr-TR" sz="2800" b="1" dirty="0"/>
              <a:t>Ekranda ve sahada olan hekimler arasında farklar</a:t>
            </a:r>
          </a:p>
        </p:txBody>
      </p:sp>
    </p:spTree>
    <p:extLst>
      <p:ext uri="{BB962C8B-B14F-4D97-AF65-F5344CB8AC3E}">
        <p14:creationId xmlns:p14="http://schemas.microsoft.com/office/powerpoint/2010/main" val="132078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Zor vaka örnekleri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tr-TR" sz="2600" b="1" dirty="0">
                <a:solidFill>
                  <a:srgbClr val="FF0000"/>
                </a:solidFill>
              </a:rPr>
              <a:t>Kan şekeri yüksek gebe kalan hastada pompa tedavisi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</a:rPr>
              <a:t>Kemik erimesi ile giden diyabetik ayak yarası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 err="1">
                <a:solidFill>
                  <a:srgbClr val="FF0000"/>
                </a:solidFill>
              </a:rPr>
              <a:t>Mukormikozis</a:t>
            </a:r>
            <a:r>
              <a:rPr lang="tr-TR" sz="2600" b="1" dirty="0">
                <a:solidFill>
                  <a:srgbClr val="FF0000"/>
                </a:solidFill>
              </a:rPr>
              <a:t> ile seyreden tip 1 diyabet 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</a:rPr>
              <a:t>Derin </a:t>
            </a:r>
            <a:r>
              <a:rPr lang="tr-TR" sz="2600" b="1" dirty="0" err="1">
                <a:solidFill>
                  <a:srgbClr val="FF0000"/>
                </a:solidFill>
              </a:rPr>
              <a:t>asidoz</a:t>
            </a:r>
            <a:r>
              <a:rPr lang="tr-TR" sz="2600" b="1" dirty="0">
                <a:solidFill>
                  <a:srgbClr val="FF0000"/>
                </a:solidFill>
              </a:rPr>
              <a:t>  ve bilinç bozukluğu olan tip 1 diyabet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 err="1">
                <a:solidFill>
                  <a:srgbClr val="FF0000"/>
                </a:solidFill>
              </a:rPr>
              <a:t>Brittle</a:t>
            </a:r>
            <a:r>
              <a:rPr lang="tr-TR" sz="2600" b="1" dirty="0">
                <a:solidFill>
                  <a:srgbClr val="FF0000"/>
                </a:solidFill>
              </a:rPr>
              <a:t> diyabet (OYNAK diyabet )</a:t>
            </a:r>
          </a:p>
          <a:p>
            <a:pPr marL="0" indent="0">
              <a:buNone/>
            </a:pPr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</a:rPr>
              <a:t>İnsülin </a:t>
            </a:r>
            <a:r>
              <a:rPr lang="tr-TR" sz="2600" b="1" dirty="0" err="1">
                <a:solidFill>
                  <a:srgbClr val="FF0000"/>
                </a:solidFill>
              </a:rPr>
              <a:t>allerjisi</a:t>
            </a:r>
            <a:r>
              <a:rPr lang="tr-TR" sz="2600" b="1" dirty="0">
                <a:solidFill>
                  <a:srgbClr val="FF0000"/>
                </a:solidFill>
              </a:rPr>
              <a:t> olan hasta…………..</a:t>
            </a:r>
          </a:p>
          <a:p>
            <a:pPr marL="0" indent="0">
              <a:buNone/>
            </a:pPr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</a:rPr>
              <a:t>……………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r>
              <a:rPr lang="tr-TR" sz="2600" b="1" dirty="0">
                <a:solidFill>
                  <a:srgbClr val="FF0000"/>
                </a:solidFill>
              </a:rPr>
              <a:t>…………</a:t>
            </a:r>
          </a:p>
          <a:p>
            <a:endParaRPr lang="tr-TR" sz="2600" b="1" dirty="0">
              <a:solidFill>
                <a:srgbClr val="FF0000"/>
              </a:solidFill>
            </a:endParaRPr>
          </a:p>
          <a:p>
            <a:endParaRPr lang="tr-TR" sz="2600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6600" b="1" dirty="0"/>
          </a:p>
          <a:p>
            <a:pPr marL="0" indent="0" algn="ctr">
              <a:buNone/>
            </a:pPr>
            <a:r>
              <a:rPr lang="tr-TR" sz="6600" b="1" dirty="0"/>
              <a:t>Vakalarımız </a:t>
            </a:r>
          </a:p>
        </p:txBody>
      </p:sp>
    </p:spTree>
    <p:extLst>
      <p:ext uri="{BB962C8B-B14F-4D97-AF65-F5344CB8AC3E}">
        <p14:creationId xmlns:p14="http://schemas.microsoft.com/office/powerpoint/2010/main" val="47867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55 y , emekli öğretmen</a:t>
            </a:r>
          </a:p>
          <a:p>
            <a:endParaRPr lang="tr-TR" sz="2800" b="1" dirty="0"/>
          </a:p>
          <a:p>
            <a:r>
              <a:rPr lang="tr-TR" sz="2800" b="1" dirty="0"/>
              <a:t>Diyabet ve Hipertansiyonu mevcut. </a:t>
            </a:r>
          </a:p>
          <a:p>
            <a:endParaRPr lang="tr-TR" sz="2800" b="1" dirty="0"/>
          </a:p>
          <a:p>
            <a:r>
              <a:rPr lang="tr-TR" sz="2800" b="1" dirty="0"/>
              <a:t>Yıllardır diyabeti </a:t>
            </a:r>
            <a:r>
              <a:rPr lang="tr-TR" sz="2800" b="1" dirty="0" err="1"/>
              <a:t>regule</a:t>
            </a:r>
            <a:r>
              <a:rPr lang="tr-TR" sz="2800" b="1" dirty="0"/>
              <a:t> edilemiyor</a:t>
            </a:r>
          </a:p>
          <a:p>
            <a:endParaRPr lang="tr-TR" sz="2800" b="1" dirty="0"/>
          </a:p>
          <a:p>
            <a:r>
              <a:rPr lang="tr-TR" sz="2800" b="1" dirty="0"/>
              <a:t>Fizik muayenede yüzde kızarıklık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00124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286412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400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sz="5100" b="1" dirty="0"/>
          </a:p>
          <a:p>
            <a:endParaRPr lang="tr-TR" sz="5100" b="1" dirty="0"/>
          </a:p>
          <a:p>
            <a:r>
              <a:rPr lang="tr-TR" sz="5100" b="1" dirty="0" err="1"/>
              <a:t>Cushing</a:t>
            </a:r>
            <a:r>
              <a:rPr lang="tr-TR" sz="5100" b="1" dirty="0"/>
              <a:t> hastalığı</a:t>
            </a:r>
          </a:p>
          <a:p>
            <a:endParaRPr lang="tr-TR" sz="5100" b="1" dirty="0"/>
          </a:p>
          <a:p>
            <a:r>
              <a:rPr lang="tr-TR" sz="5100" b="1" dirty="0"/>
              <a:t>Hipofiz ameliyatı sonrası şekeri ve tansiyonu tamamen düzeldi.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143668" cy="34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Hastamız-2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50 yaş , bir şirkette müdür , stresli yaşam</a:t>
            </a:r>
          </a:p>
          <a:p>
            <a:endParaRPr lang="tr-TR" sz="2800" b="1" dirty="0">
              <a:solidFill>
                <a:srgbClr val="FFFF00"/>
              </a:solidFill>
            </a:endParaRPr>
          </a:p>
          <a:p>
            <a:r>
              <a:rPr lang="tr-TR" sz="2800" b="1" dirty="0" err="1">
                <a:solidFill>
                  <a:srgbClr val="FFFF00"/>
                </a:solidFill>
              </a:rPr>
              <a:t>Novomix</a:t>
            </a:r>
            <a:r>
              <a:rPr lang="tr-TR" sz="2800" b="1" dirty="0">
                <a:solidFill>
                  <a:srgbClr val="FFFF00"/>
                </a:solidFill>
              </a:rPr>
              <a:t> 30 2x50, </a:t>
            </a:r>
            <a:r>
              <a:rPr lang="tr-TR" sz="2800" b="1" dirty="0" err="1">
                <a:solidFill>
                  <a:srgbClr val="FFFF00"/>
                </a:solidFill>
              </a:rPr>
              <a:t>glifor</a:t>
            </a:r>
            <a:r>
              <a:rPr lang="tr-TR" sz="2800" b="1" dirty="0">
                <a:solidFill>
                  <a:srgbClr val="FFFF00"/>
                </a:solidFill>
              </a:rPr>
              <a:t> 2x1,arada öğlenleri de 15 ünite </a:t>
            </a:r>
            <a:r>
              <a:rPr lang="tr-TR" sz="2800" b="1" dirty="0" err="1">
                <a:solidFill>
                  <a:srgbClr val="FFFF00"/>
                </a:solidFill>
              </a:rPr>
              <a:t>novomix</a:t>
            </a:r>
            <a:r>
              <a:rPr lang="tr-TR" sz="2800" b="1" dirty="0">
                <a:solidFill>
                  <a:srgbClr val="FFFF00"/>
                </a:solidFill>
              </a:rPr>
              <a:t> yapıyormuş.</a:t>
            </a:r>
          </a:p>
          <a:p>
            <a:endParaRPr lang="tr-TR" sz="2800" b="1" dirty="0">
              <a:solidFill>
                <a:srgbClr val="FFFF00"/>
              </a:solidFill>
            </a:endParaRPr>
          </a:p>
          <a:p>
            <a:r>
              <a:rPr lang="tr-TR" sz="2800" b="1" dirty="0">
                <a:solidFill>
                  <a:srgbClr val="FFFF00"/>
                </a:solidFill>
              </a:rPr>
              <a:t>Hba1c : 10.5 , açlık </a:t>
            </a:r>
            <a:r>
              <a:rPr lang="tr-TR" sz="2800" b="1" dirty="0" err="1">
                <a:solidFill>
                  <a:srgbClr val="FFFF00"/>
                </a:solidFill>
              </a:rPr>
              <a:t>kş</a:t>
            </a:r>
            <a:r>
              <a:rPr lang="tr-TR" sz="2800" b="1" dirty="0">
                <a:solidFill>
                  <a:srgbClr val="FFFF00"/>
                </a:solidFill>
              </a:rPr>
              <a:t> : 225 </a:t>
            </a:r>
          </a:p>
          <a:p>
            <a:endParaRPr lang="tr-TR" sz="2800" b="1" dirty="0">
              <a:solidFill>
                <a:srgbClr val="FFFF00"/>
              </a:solidFill>
            </a:endParaRPr>
          </a:p>
          <a:p>
            <a:r>
              <a:rPr lang="tr-TR" sz="2800" b="1" dirty="0">
                <a:solidFill>
                  <a:srgbClr val="FFFF00"/>
                </a:solidFill>
              </a:rPr>
              <a:t>Yıllardır şekeri yüksek diye </a:t>
            </a:r>
            <a:r>
              <a:rPr lang="tr-TR" sz="2800" b="1" dirty="0" err="1">
                <a:solidFill>
                  <a:srgbClr val="FFFF00"/>
                </a:solidFill>
              </a:rPr>
              <a:t>insülinleri</a:t>
            </a:r>
            <a:r>
              <a:rPr lang="tr-TR" sz="2800" b="1" dirty="0">
                <a:solidFill>
                  <a:srgbClr val="FFFF00"/>
                </a:solidFill>
              </a:rPr>
              <a:t> arttırılmış.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071810"/>
            <a:ext cx="3038975" cy="20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Hastada C- </a:t>
            </a:r>
            <a:r>
              <a:rPr lang="tr-TR" b="1" dirty="0" err="1">
                <a:solidFill>
                  <a:srgbClr val="FFFF00"/>
                </a:solidFill>
              </a:rPr>
              <a:t>peptid</a:t>
            </a:r>
            <a:r>
              <a:rPr lang="tr-TR" b="1" dirty="0">
                <a:solidFill>
                  <a:srgbClr val="FFFF00"/>
                </a:solidFill>
              </a:rPr>
              <a:t> : 5,7 (yüksek)</a:t>
            </a:r>
          </a:p>
          <a:p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Tedavide </a:t>
            </a:r>
            <a:r>
              <a:rPr lang="tr-TR" b="1" dirty="0" err="1">
                <a:solidFill>
                  <a:srgbClr val="FFFF00"/>
                </a:solidFill>
              </a:rPr>
              <a:t>insülinleri</a:t>
            </a:r>
            <a:r>
              <a:rPr lang="tr-TR" b="1" dirty="0">
                <a:solidFill>
                  <a:srgbClr val="FFFF00"/>
                </a:solidFill>
              </a:rPr>
              <a:t> kesildi </a:t>
            </a:r>
            <a:r>
              <a:rPr lang="tr-TR" b="1" dirty="0" err="1">
                <a:solidFill>
                  <a:srgbClr val="FFFF00"/>
                </a:solidFill>
              </a:rPr>
              <a:t>novonorm</a:t>
            </a:r>
            <a:r>
              <a:rPr lang="tr-TR" b="1" dirty="0">
                <a:solidFill>
                  <a:srgbClr val="FFFF00"/>
                </a:solidFill>
              </a:rPr>
              <a:t> 3x2 mg, </a:t>
            </a:r>
            <a:r>
              <a:rPr lang="tr-TR" b="1" dirty="0" err="1">
                <a:solidFill>
                  <a:srgbClr val="FFFF00"/>
                </a:solidFill>
              </a:rPr>
              <a:t>janumet</a:t>
            </a:r>
            <a:r>
              <a:rPr lang="tr-TR" b="1" dirty="0">
                <a:solidFill>
                  <a:srgbClr val="FFFF00"/>
                </a:solidFill>
              </a:rPr>
              <a:t> 2x1 ve </a:t>
            </a:r>
            <a:r>
              <a:rPr lang="tr-TR" b="1" dirty="0" err="1">
                <a:solidFill>
                  <a:srgbClr val="FFFF00"/>
                </a:solidFill>
              </a:rPr>
              <a:t>cipralex</a:t>
            </a:r>
            <a:r>
              <a:rPr lang="tr-TR" b="1" dirty="0">
                <a:solidFill>
                  <a:srgbClr val="FFFF00"/>
                </a:solidFill>
              </a:rPr>
              <a:t> 10 mg  verildi</a:t>
            </a:r>
          </a:p>
          <a:p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>
                <a:solidFill>
                  <a:srgbClr val="FFFF00"/>
                </a:solidFill>
              </a:rPr>
              <a:t>Şuan HbA1c : 6,5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Hastamız-3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sz="3000" b="1" dirty="0"/>
              <a:t>55 yaş kadın hasta, ev hanımı</a:t>
            </a:r>
          </a:p>
          <a:p>
            <a:endParaRPr lang="tr-TR" sz="3000" b="1" dirty="0"/>
          </a:p>
          <a:p>
            <a:r>
              <a:rPr lang="tr-TR" sz="3000" b="1" dirty="0" err="1"/>
              <a:t>Humalog</a:t>
            </a:r>
            <a:r>
              <a:rPr lang="tr-TR" sz="3000" b="1" dirty="0"/>
              <a:t> mix25 2x35 , </a:t>
            </a:r>
            <a:r>
              <a:rPr lang="tr-TR" sz="3000" b="1" dirty="0" err="1"/>
              <a:t>diaformin</a:t>
            </a:r>
            <a:r>
              <a:rPr lang="tr-TR" sz="3000" b="1" dirty="0"/>
              <a:t> alıyor.</a:t>
            </a:r>
          </a:p>
          <a:p>
            <a:endParaRPr lang="tr-TR" sz="3000" b="1" dirty="0"/>
          </a:p>
          <a:p>
            <a:r>
              <a:rPr lang="tr-TR" sz="3000" b="1" dirty="0"/>
              <a:t>Sorgulamada hazımsızlık ve kabızlık şikayeti mevcut.</a:t>
            </a:r>
          </a:p>
          <a:p>
            <a:endParaRPr lang="tr-TR" sz="3000" b="1" dirty="0"/>
          </a:p>
          <a:p>
            <a:r>
              <a:rPr lang="tr-TR" sz="3000" b="1" dirty="0"/>
              <a:t>Yemekten 1 saat sonra dolgunluk hissi varmış</a:t>
            </a:r>
          </a:p>
          <a:p>
            <a:endParaRPr lang="tr-TR" sz="3000" b="1" dirty="0"/>
          </a:p>
          <a:p>
            <a:r>
              <a:rPr lang="tr-TR" sz="3000" b="1" dirty="0"/>
              <a:t>HbA1c : 8.5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Diyabetik </a:t>
            </a:r>
            <a:r>
              <a:rPr lang="tr-TR" sz="2800" b="1" dirty="0" err="1"/>
              <a:t>gastoparezi</a:t>
            </a:r>
            <a:r>
              <a:rPr lang="tr-TR" sz="2800" b="1" dirty="0"/>
              <a:t> </a:t>
            </a:r>
          </a:p>
          <a:p>
            <a:endParaRPr lang="tr-TR" sz="2800" dirty="0"/>
          </a:p>
          <a:p>
            <a:r>
              <a:rPr lang="tr-TR" sz="2800" dirty="0"/>
              <a:t>Endoskopide mide boşalmasında gecikme gözlendi</a:t>
            </a:r>
          </a:p>
          <a:p>
            <a:endParaRPr lang="tr-TR" sz="2800" dirty="0"/>
          </a:p>
          <a:p>
            <a:r>
              <a:rPr lang="tr-TR" sz="2800" dirty="0"/>
              <a:t>Tanı : </a:t>
            </a:r>
            <a:r>
              <a:rPr lang="tr-TR" sz="2800" dirty="0" err="1"/>
              <a:t>Motilium</a:t>
            </a:r>
            <a:r>
              <a:rPr lang="tr-TR" sz="2800" dirty="0"/>
              <a:t>, </a:t>
            </a:r>
            <a:r>
              <a:rPr lang="tr-TR" sz="2800" dirty="0" err="1"/>
              <a:t>lifden</a:t>
            </a:r>
            <a:r>
              <a:rPr lang="tr-TR" sz="2800" dirty="0"/>
              <a:t> zengin diyet</a:t>
            </a:r>
          </a:p>
          <a:p>
            <a:endParaRPr lang="tr-TR" sz="2800" dirty="0"/>
          </a:p>
          <a:p>
            <a:r>
              <a:rPr lang="tr-TR" sz="2800" dirty="0"/>
              <a:t>Son HbA1c : 6.7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944" y="4071942"/>
            <a:ext cx="3060904" cy="21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Hastamız-4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dirty="0"/>
              <a:t>52 yaşında kadın hasta</a:t>
            </a:r>
          </a:p>
          <a:p>
            <a:endParaRPr lang="tr-TR" dirty="0"/>
          </a:p>
          <a:p>
            <a:r>
              <a:rPr lang="tr-TR" dirty="0" err="1"/>
              <a:t>Obezitesi</a:t>
            </a:r>
            <a:r>
              <a:rPr lang="tr-TR" dirty="0"/>
              <a:t> mevcut</a:t>
            </a:r>
          </a:p>
          <a:p>
            <a:endParaRPr lang="tr-TR" dirty="0"/>
          </a:p>
          <a:p>
            <a:r>
              <a:rPr lang="tr-TR" dirty="0" err="1"/>
              <a:t>Humulin</a:t>
            </a:r>
            <a:r>
              <a:rPr lang="tr-TR" dirty="0"/>
              <a:t> R 3x30 , </a:t>
            </a:r>
            <a:r>
              <a:rPr lang="tr-TR" dirty="0" err="1"/>
              <a:t>lantus</a:t>
            </a:r>
            <a:r>
              <a:rPr lang="tr-TR" dirty="0"/>
              <a:t> 1x52 ünite,</a:t>
            </a:r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metformin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HbA1c : 11,2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86190"/>
            <a:ext cx="2982438" cy="22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Tanı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tr-TR" sz="2400" b="1" dirty="0" err="1"/>
              <a:t>Obeziteye</a:t>
            </a:r>
            <a:r>
              <a:rPr lang="tr-TR" sz="2400" b="1" dirty="0"/>
              <a:t> bağlı </a:t>
            </a:r>
            <a:r>
              <a:rPr lang="tr-TR" sz="2400" b="1" dirty="0" err="1"/>
              <a:t>insülin</a:t>
            </a:r>
            <a:r>
              <a:rPr lang="tr-TR" sz="2400" b="1" dirty="0"/>
              <a:t> direnci ön planda olan Tip 2 DM</a:t>
            </a:r>
          </a:p>
          <a:p>
            <a:endParaRPr lang="tr-TR" sz="2400" dirty="0"/>
          </a:p>
          <a:p>
            <a:r>
              <a:rPr lang="tr-TR" sz="2400" dirty="0"/>
              <a:t>Hastaya yatırılarak </a:t>
            </a:r>
            <a:r>
              <a:rPr lang="tr-TR" sz="2400" dirty="0" err="1"/>
              <a:t>byetta</a:t>
            </a:r>
            <a:r>
              <a:rPr lang="tr-TR" sz="2400" dirty="0"/>
              <a:t> başlandı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Kilo vermesi ile </a:t>
            </a:r>
            <a:r>
              <a:rPr lang="tr-TR" sz="2400" dirty="0" err="1"/>
              <a:t>insülin</a:t>
            </a:r>
            <a:r>
              <a:rPr lang="tr-TR" sz="2400" dirty="0"/>
              <a:t> direnç kırıldı ve gündüz </a:t>
            </a:r>
            <a:r>
              <a:rPr lang="tr-TR" sz="2400" dirty="0" err="1"/>
              <a:t>insülinleri</a:t>
            </a:r>
            <a:r>
              <a:rPr lang="tr-TR" sz="2400" dirty="0"/>
              <a:t> kesildi</a:t>
            </a:r>
          </a:p>
          <a:p>
            <a:endParaRPr lang="tr-TR" sz="2400" dirty="0"/>
          </a:p>
          <a:p>
            <a:r>
              <a:rPr lang="tr-TR" sz="2400" dirty="0"/>
              <a:t>Gece 24 ü </a:t>
            </a:r>
            <a:r>
              <a:rPr lang="tr-TR" sz="2400" dirty="0" err="1"/>
              <a:t>lantus</a:t>
            </a:r>
            <a:r>
              <a:rPr lang="tr-TR" sz="2400" dirty="0"/>
              <a:t> ve </a:t>
            </a:r>
            <a:r>
              <a:rPr lang="tr-TR" sz="2400" dirty="0" err="1"/>
              <a:t>byetta</a:t>
            </a:r>
            <a:r>
              <a:rPr lang="tr-TR" sz="2400" dirty="0"/>
              <a:t> 2x1 ile taburcu edildi.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277918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Hipokrat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104455" cy="29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3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Hastamız-5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2800" b="1" dirty="0"/>
              <a:t>28 yaş , erkek</a:t>
            </a:r>
          </a:p>
          <a:p>
            <a:endParaRPr lang="tr-TR" sz="2800" b="1" dirty="0"/>
          </a:p>
          <a:p>
            <a:r>
              <a:rPr lang="tr-TR" sz="2800" b="1" dirty="0"/>
              <a:t>BKİ : 27</a:t>
            </a:r>
          </a:p>
          <a:p>
            <a:pPr>
              <a:buNone/>
            </a:pPr>
            <a:endParaRPr lang="tr-TR" sz="2800" b="1" dirty="0"/>
          </a:p>
          <a:p>
            <a:r>
              <a:rPr lang="tr-TR" sz="2800" b="1" dirty="0"/>
              <a:t>Günde 4 kez </a:t>
            </a:r>
            <a:r>
              <a:rPr lang="tr-TR" sz="2800" b="1" dirty="0" err="1"/>
              <a:t>insülin</a:t>
            </a:r>
            <a:r>
              <a:rPr lang="tr-TR" sz="2800" b="1" dirty="0"/>
              <a:t>, </a:t>
            </a:r>
            <a:r>
              <a:rPr lang="tr-TR" sz="2800" b="1" dirty="0" err="1"/>
              <a:t>glifor</a:t>
            </a:r>
            <a:r>
              <a:rPr lang="tr-TR" sz="2800" b="1" dirty="0"/>
              <a:t> 2x1.</a:t>
            </a:r>
          </a:p>
          <a:p>
            <a:endParaRPr lang="tr-TR" sz="2800" b="1" dirty="0"/>
          </a:p>
          <a:p>
            <a:r>
              <a:rPr lang="tr-TR" sz="2800" b="1" dirty="0"/>
              <a:t>Çocukluktan beri hafif derecede başlayan şeker yüksekliği </a:t>
            </a:r>
          </a:p>
          <a:p>
            <a:endParaRPr lang="tr-TR" sz="2800" b="1" dirty="0"/>
          </a:p>
          <a:p>
            <a:r>
              <a:rPr lang="tr-TR" sz="2800" b="1" dirty="0"/>
              <a:t>Hba1c : 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Tanı : Gençlikte Ortaya Çıkan Erişkin Tip Diyabet (MODY)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sz="2800" b="1" dirty="0"/>
              <a:t>Olguların 25 yaşından küçük olması</a:t>
            </a:r>
          </a:p>
          <a:p>
            <a:endParaRPr lang="tr-TR" sz="2800" b="1" dirty="0"/>
          </a:p>
          <a:p>
            <a:r>
              <a:rPr lang="tr-TR" sz="2800" b="1" dirty="0"/>
              <a:t>Aile öyküsünde iki kuşakta olan ve 25 yaşından önce ortaya çıkan diyabet olması </a:t>
            </a:r>
          </a:p>
          <a:p>
            <a:endParaRPr lang="tr-TR" sz="2800" b="1" dirty="0"/>
          </a:p>
          <a:p>
            <a:r>
              <a:rPr lang="tr-TR" sz="2800" b="1" dirty="0" err="1"/>
              <a:t>İnsülin</a:t>
            </a:r>
            <a:r>
              <a:rPr lang="tr-TR" sz="2800" b="1" dirty="0"/>
              <a:t> bağımlı olmaması</a:t>
            </a:r>
          </a:p>
          <a:p>
            <a:endParaRPr lang="tr-TR" sz="2800" b="1" dirty="0"/>
          </a:p>
          <a:p>
            <a:r>
              <a:rPr lang="tr-TR" sz="2800" b="1" dirty="0"/>
              <a:t>Tüm diyabetlilerin %1-2’si</a:t>
            </a:r>
          </a:p>
          <a:p>
            <a:endParaRPr lang="tr-TR" sz="2800" b="1" dirty="0"/>
          </a:p>
          <a:p>
            <a:r>
              <a:rPr lang="tr-TR" sz="2800" b="1" dirty="0"/>
              <a:t>Tedavi : </a:t>
            </a:r>
            <a:r>
              <a:rPr lang="tr-TR" sz="2800" b="1" dirty="0" err="1"/>
              <a:t>Diamicron</a:t>
            </a:r>
            <a:r>
              <a:rPr lang="tr-TR" sz="2800" b="1" dirty="0"/>
              <a:t> MR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43248"/>
            <a:ext cx="2928957" cy="293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tr-TR" b="1" dirty="0"/>
              <a:t>22 yaşında hasta</a:t>
            </a:r>
          </a:p>
          <a:p>
            <a:endParaRPr lang="tr-TR" b="1" dirty="0"/>
          </a:p>
          <a:p>
            <a:r>
              <a:rPr lang="tr-TR" b="1" dirty="0" err="1"/>
              <a:t>Alström</a:t>
            </a:r>
            <a:r>
              <a:rPr lang="tr-TR" b="1" dirty="0"/>
              <a:t> sendromu </a:t>
            </a:r>
          </a:p>
          <a:p>
            <a:endParaRPr lang="tr-TR" b="1" dirty="0"/>
          </a:p>
          <a:p>
            <a:r>
              <a:rPr lang="tr-TR" b="1" dirty="0"/>
              <a:t>Vücutta birçok sistemi etkileyen nadir bir genetik hastalıktır.</a:t>
            </a:r>
          </a:p>
          <a:p>
            <a:endParaRPr lang="tr-TR" b="1" dirty="0"/>
          </a:p>
          <a:p>
            <a:r>
              <a:rPr lang="tr-TR" b="1" dirty="0"/>
              <a:t>İlerleyici görme ve işitme kaybı</a:t>
            </a:r>
          </a:p>
          <a:p>
            <a:endParaRPr lang="tr-TR" b="1" dirty="0"/>
          </a:p>
          <a:p>
            <a:r>
              <a:rPr lang="tr-TR" b="1" dirty="0"/>
              <a:t>Kalp kasının büyümesi</a:t>
            </a:r>
          </a:p>
          <a:p>
            <a:endParaRPr lang="tr-TR" b="1" dirty="0"/>
          </a:p>
          <a:p>
            <a:r>
              <a:rPr lang="tr-TR" b="1" dirty="0" err="1"/>
              <a:t>Obezite</a:t>
            </a:r>
            <a:endParaRPr lang="tr-TR" b="1" dirty="0"/>
          </a:p>
          <a:p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Tip 2 diyabet </a:t>
            </a:r>
          </a:p>
          <a:p>
            <a:endParaRPr lang="tr-TR" b="1" dirty="0"/>
          </a:p>
          <a:p>
            <a:r>
              <a:rPr lang="tr-TR" b="1" dirty="0"/>
              <a:t>Kısa boy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Hastamız-6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252788" cy="26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rgbClr val="00B0F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Hastamız-6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Hba1c : 9,5</a:t>
            </a:r>
          </a:p>
          <a:p>
            <a:endParaRPr lang="tr-TR" sz="2800" b="1" dirty="0"/>
          </a:p>
          <a:p>
            <a:r>
              <a:rPr lang="tr-TR" sz="2800" b="1" dirty="0" err="1"/>
              <a:t>Humulin</a:t>
            </a:r>
            <a:r>
              <a:rPr lang="tr-TR" sz="2800" b="1" dirty="0"/>
              <a:t> R U500  3x100 ü, </a:t>
            </a:r>
            <a:r>
              <a:rPr lang="tr-TR" sz="2800" b="1" dirty="0" err="1"/>
              <a:t>Humulin</a:t>
            </a:r>
            <a:r>
              <a:rPr lang="tr-TR" sz="2800" b="1" dirty="0"/>
              <a:t> N 1x150 ü</a:t>
            </a:r>
          </a:p>
          <a:p>
            <a:endParaRPr lang="tr-TR" sz="2800" b="1" dirty="0"/>
          </a:p>
          <a:p>
            <a:r>
              <a:rPr lang="tr-TR" sz="2800" b="1" dirty="0"/>
              <a:t>Hastaya </a:t>
            </a:r>
            <a:r>
              <a:rPr lang="tr-TR" sz="2800" b="1" dirty="0" err="1"/>
              <a:t>Metformin</a:t>
            </a:r>
            <a:r>
              <a:rPr lang="tr-TR" sz="2800" b="1" dirty="0"/>
              <a:t> eklendi 1 ay içerisinde </a:t>
            </a:r>
            <a:r>
              <a:rPr lang="tr-TR" sz="2800" b="1" dirty="0" err="1"/>
              <a:t>insülinleri</a:t>
            </a:r>
            <a:r>
              <a:rPr lang="tr-TR" sz="2800" b="1" dirty="0"/>
              <a:t> tamamen kesildi. </a:t>
            </a:r>
          </a:p>
          <a:p>
            <a:endParaRPr lang="tr-TR" sz="2800" b="1" dirty="0"/>
          </a:p>
          <a:p>
            <a:r>
              <a:rPr lang="tr-TR" sz="2800" b="1" dirty="0"/>
              <a:t>3 ay sonra HbA1c . 6,7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Hastamız-7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sz="2800" b="1" dirty="0"/>
              <a:t>48 yaş erkek, Kebap ustası</a:t>
            </a:r>
          </a:p>
          <a:p>
            <a:endParaRPr lang="tr-TR" sz="2800" b="1" dirty="0"/>
          </a:p>
          <a:p>
            <a:r>
              <a:rPr lang="tr-TR" sz="2800" b="1" dirty="0"/>
              <a:t>BKİ &gt;40 , </a:t>
            </a:r>
            <a:r>
              <a:rPr lang="tr-TR" sz="2800" b="1" dirty="0" err="1"/>
              <a:t>morbid</a:t>
            </a:r>
            <a:r>
              <a:rPr lang="tr-TR" sz="2800" b="1" dirty="0"/>
              <a:t> </a:t>
            </a:r>
            <a:r>
              <a:rPr lang="tr-TR" sz="2800" b="1" dirty="0" err="1"/>
              <a:t>obez</a:t>
            </a:r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Günde 4 kez </a:t>
            </a:r>
            <a:r>
              <a:rPr lang="tr-TR" sz="2800" b="1" dirty="0" err="1"/>
              <a:t>insülin</a:t>
            </a:r>
            <a:r>
              <a:rPr lang="tr-TR" sz="2800" b="1" dirty="0"/>
              <a:t>, </a:t>
            </a:r>
          </a:p>
          <a:p>
            <a:endParaRPr lang="tr-TR" sz="2800" b="1" dirty="0"/>
          </a:p>
          <a:p>
            <a:r>
              <a:rPr lang="tr-TR" sz="2800" b="1" dirty="0" err="1"/>
              <a:t>Galvus</a:t>
            </a:r>
            <a:r>
              <a:rPr lang="tr-TR" sz="2800" b="1" dirty="0"/>
              <a:t> met 2x1</a:t>
            </a:r>
          </a:p>
          <a:p>
            <a:endParaRPr lang="tr-TR" sz="2800" b="1" dirty="0"/>
          </a:p>
          <a:p>
            <a:r>
              <a:rPr lang="tr-TR" sz="2800" b="1" dirty="0"/>
              <a:t>Hba1c : 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4071966" cy="34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Hastamız-7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b="1" dirty="0"/>
              <a:t>Hastaya </a:t>
            </a:r>
            <a:r>
              <a:rPr lang="tr-TR" sz="2400" b="1" dirty="0" err="1"/>
              <a:t>byetta</a:t>
            </a:r>
            <a:r>
              <a:rPr lang="tr-TR" sz="2400" b="1" dirty="0"/>
              <a:t> 2x1 verildi fakat iştah azalması görülmedi.</a:t>
            </a:r>
          </a:p>
          <a:p>
            <a:endParaRPr lang="tr-TR" sz="2400" b="1" dirty="0"/>
          </a:p>
          <a:p>
            <a:r>
              <a:rPr lang="tr-TR" sz="2400" b="1" dirty="0"/>
              <a:t>Bunun üzerine </a:t>
            </a:r>
            <a:r>
              <a:rPr lang="tr-TR" sz="2400" b="1" dirty="0" err="1"/>
              <a:t>victosa</a:t>
            </a:r>
            <a:r>
              <a:rPr lang="tr-TR" sz="2400" b="1" dirty="0"/>
              <a:t> başlandı. Fakat bu ilaçla böbrek yetmezliği gelişti.</a:t>
            </a:r>
          </a:p>
          <a:p>
            <a:endParaRPr lang="tr-TR" sz="2400" b="1" dirty="0"/>
          </a:p>
          <a:p>
            <a:r>
              <a:rPr lang="tr-TR" sz="2400" b="1" dirty="0"/>
              <a:t>Hasta kendi isteğiyle </a:t>
            </a:r>
            <a:r>
              <a:rPr lang="tr-TR" sz="2400" b="1" dirty="0" err="1"/>
              <a:t>obezite</a:t>
            </a:r>
            <a:r>
              <a:rPr lang="tr-TR" sz="2400" b="1" dirty="0"/>
              <a:t> cerrahisi oldu.</a:t>
            </a:r>
          </a:p>
          <a:p>
            <a:endParaRPr lang="tr-TR" sz="2400" b="1" dirty="0"/>
          </a:p>
          <a:p>
            <a:r>
              <a:rPr lang="tr-TR" sz="2400" b="1" dirty="0"/>
              <a:t>Cerrahi sonrası </a:t>
            </a:r>
            <a:r>
              <a:rPr lang="tr-TR" sz="2400" b="1" dirty="0" err="1"/>
              <a:t>insülinleri</a:t>
            </a:r>
            <a:r>
              <a:rPr lang="tr-TR" sz="2400" b="1" dirty="0"/>
              <a:t> tamamen bıraktı. Sadece </a:t>
            </a:r>
            <a:r>
              <a:rPr lang="tr-TR" sz="2400" b="1" dirty="0" err="1"/>
              <a:t>glifor</a:t>
            </a:r>
            <a:r>
              <a:rPr lang="tr-TR" sz="2400" b="1" dirty="0"/>
              <a:t> 2x1 alıyor. </a:t>
            </a:r>
          </a:p>
          <a:p>
            <a:endParaRPr lang="tr-TR" sz="2400" b="1" dirty="0"/>
          </a:p>
          <a:p>
            <a:r>
              <a:rPr lang="tr-TR" sz="2400" b="1" dirty="0"/>
              <a:t>Şuan zayıf ama kebaplar içinde mutsuz bir hayat idame ediyor.</a:t>
            </a:r>
          </a:p>
          <a:p>
            <a:endParaRPr lang="tr-TR" sz="2800" b="1" dirty="0"/>
          </a:p>
          <a:p>
            <a:endParaRPr lang="tr-TR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b="1" dirty="0"/>
              <a:t>Hastamız-8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42928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45 yaşında, kadın banka müdürü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BKİ : 35, Hba1c : 10,5 , </a:t>
            </a:r>
            <a:r>
              <a:rPr lang="tr-TR" sz="2400" b="1" i="1" dirty="0">
                <a:solidFill>
                  <a:schemeClr val="tx1"/>
                </a:solidFill>
              </a:rPr>
              <a:t>kalp hastalığı </a:t>
            </a:r>
            <a:r>
              <a:rPr lang="tr-TR" sz="2400" b="1" dirty="0">
                <a:solidFill>
                  <a:schemeClr val="tx1"/>
                </a:solidFill>
              </a:rPr>
              <a:t>mevcut.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Aşırı derecede karaciğer yağlanması var.</a:t>
            </a:r>
          </a:p>
          <a:p>
            <a:pPr>
              <a:buNone/>
            </a:pPr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 err="1">
                <a:solidFill>
                  <a:schemeClr val="tx1"/>
                </a:solidFill>
              </a:rPr>
              <a:t>Glifor</a:t>
            </a:r>
            <a:r>
              <a:rPr lang="tr-TR" sz="2400" b="1" dirty="0">
                <a:solidFill>
                  <a:schemeClr val="tx1"/>
                </a:solidFill>
              </a:rPr>
              <a:t> ve </a:t>
            </a:r>
            <a:r>
              <a:rPr lang="tr-TR" sz="2400" b="1" dirty="0" err="1">
                <a:solidFill>
                  <a:schemeClr val="tx1"/>
                </a:solidFill>
              </a:rPr>
              <a:t>byetta</a:t>
            </a:r>
            <a:r>
              <a:rPr lang="tr-TR" sz="2400" b="1" dirty="0">
                <a:solidFill>
                  <a:schemeClr val="tx1"/>
                </a:solidFill>
              </a:rPr>
              <a:t> ile karaciğerde sıkıntı oldu.</a:t>
            </a:r>
          </a:p>
          <a:p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14818"/>
            <a:ext cx="28641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b="1" dirty="0"/>
              <a:t>Hastamız-8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Hastaya  </a:t>
            </a:r>
            <a:r>
              <a:rPr lang="tr-TR" sz="2800" b="1" dirty="0" err="1"/>
              <a:t>forziga</a:t>
            </a:r>
            <a:r>
              <a:rPr lang="tr-TR" sz="2800" b="1" dirty="0"/>
              <a:t> verildi </a:t>
            </a:r>
          </a:p>
          <a:p>
            <a:endParaRPr lang="tr-TR" sz="2800" b="1" dirty="0"/>
          </a:p>
          <a:p>
            <a:r>
              <a:rPr lang="tr-TR" sz="2800" b="1" dirty="0"/>
              <a:t>Kilo kaybı ile beraber </a:t>
            </a:r>
            <a:r>
              <a:rPr lang="tr-TR" sz="2800" b="1" dirty="0" err="1"/>
              <a:t>insülin</a:t>
            </a:r>
            <a:r>
              <a:rPr lang="tr-TR" sz="2800" b="1" dirty="0"/>
              <a:t> ihtiyacı geriledi </a:t>
            </a:r>
          </a:p>
          <a:p>
            <a:endParaRPr lang="tr-TR" sz="2800" b="1" dirty="0"/>
          </a:p>
          <a:p>
            <a:r>
              <a:rPr lang="tr-TR" sz="2800" b="1" dirty="0"/>
              <a:t>Kan şekerleri düştü.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438776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b="1" dirty="0"/>
              <a:t>Hastamız-9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/>
              <a:t>60 yaş , </a:t>
            </a:r>
            <a:r>
              <a:rPr lang="tr-TR" sz="2800" b="1" dirty="0" err="1"/>
              <a:t>insülin</a:t>
            </a:r>
            <a:r>
              <a:rPr lang="tr-TR" sz="2800" b="1" dirty="0"/>
              <a:t> istemeyen teyze </a:t>
            </a:r>
          </a:p>
          <a:p>
            <a:endParaRPr lang="tr-TR" sz="2800" b="1" dirty="0"/>
          </a:p>
          <a:p>
            <a:r>
              <a:rPr lang="tr-TR" sz="2800" b="1" dirty="0"/>
              <a:t>15 yıldır tip 2 Diyabet</a:t>
            </a:r>
          </a:p>
          <a:p>
            <a:endParaRPr lang="tr-TR" sz="2800" b="1" dirty="0"/>
          </a:p>
          <a:p>
            <a:r>
              <a:rPr lang="tr-TR" sz="2800" b="1" dirty="0" err="1"/>
              <a:t>Diamicron</a:t>
            </a:r>
            <a:r>
              <a:rPr lang="tr-TR" sz="2800" b="1" dirty="0"/>
              <a:t> </a:t>
            </a:r>
            <a:r>
              <a:rPr lang="tr-TR" sz="2800" b="1" dirty="0" err="1"/>
              <a:t>Mr</a:t>
            </a:r>
            <a:r>
              <a:rPr lang="tr-TR" sz="2800" b="1" dirty="0"/>
              <a:t> 60 1x2, </a:t>
            </a:r>
            <a:r>
              <a:rPr lang="tr-TR" sz="2800" b="1" dirty="0" err="1"/>
              <a:t>januvia</a:t>
            </a:r>
            <a:r>
              <a:rPr lang="tr-TR" sz="2800" b="1" dirty="0"/>
              <a:t>, </a:t>
            </a:r>
            <a:r>
              <a:rPr lang="tr-TR" sz="2800" b="1" dirty="0" err="1"/>
              <a:t>glifor</a:t>
            </a:r>
            <a:r>
              <a:rPr lang="tr-TR" sz="2800" b="1" dirty="0"/>
              <a:t> 2x1, </a:t>
            </a:r>
            <a:r>
              <a:rPr lang="tr-TR" sz="2800" b="1" dirty="0" err="1"/>
              <a:t>glifix</a:t>
            </a:r>
            <a:r>
              <a:rPr lang="tr-TR" sz="2800" b="1" dirty="0"/>
              <a:t> 30 </a:t>
            </a:r>
          </a:p>
          <a:p>
            <a:endParaRPr lang="tr-TR" sz="2800" b="1" dirty="0"/>
          </a:p>
          <a:p>
            <a:r>
              <a:rPr lang="tr-TR" sz="2800" b="1" dirty="0"/>
              <a:t>Kan şekerleri 250 civarında seyrediyor.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3200" b="1" dirty="0"/>
              <a:t>Hastamız-9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tr-TR" sz="2800" b="1" dirty="0"/>
              <a:t>C-</a:t>
            </a:r>
            <a:r>
              <a:rPr lang="tr-TR" sz="2800" b="1" dirty="0" err="1"/>
              <a:t>peptid</a:t>
            </a:r>
            <a:r>
              <a:rPr lang="tr-TR" sz="2800" b="1" dirty="0"/>
              <a:t> &lt; 1</a:t>
            </a:r>
          </a:p>
          <a:p>
            <a:pPr>
              <a:lnSpc>
                <a:spcPct val="150000"/>
              </a:lnSpc>
            </a:pPr>
            <a:r>
              <a:rPr lang="tr-TR" sz="2800" b="1" dirty="0"/>
              <a:t>Hastada gece </a:t>
            </a:r>
            <a:r>
              <a:rPr lang="tr-TR" sz="2800" b="1" dirty="0" err="1"/>
              <a:t>lantus</a:t>
            </a:r>
            <a:r>
              <a:rPr lang="tr-TR" sz="2800" b="1" dirty="0"/>
              <a:t> 20 ünite + </a:t>
            </a:r>
            <a:r>
              <a:rPr lang="tr-TR" sz="2800" b="1" dirty="0" err="1"/>
              <a:t>janumet</a:t>
            </a:r>
            <a:r>
              <a:rPr lang="tr-TR" sz="2800" b="1" dirty="0"/>
              <a:t> 2x1 ile kan sekerleri 130 civarına seyretmeye başladı.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2544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Hipokrat Yemini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r>
              <a:rPr lang="tr-TR" sz="1400" dirty="0"/>
              <a:t>Yaşamın ve ölümün Rabbi, sağlığın bahşedicisi, şifanın ve her türlü tedavinin Yaratıcısı olan Tanrıya yemin ederim. Yine </a:t>
            </a:r>
            <a:r>
              <a:rPr lang="tr-TR" sz="1400" dirty="0" err="1"/>
              <a:t>Asklepios’a</a:t>
            </a:r>
            <a:r>
              <a:rPr lang="tr-TR" sz="1400" dirty="0"/>
              <a:t>, erkek olsun kadın olsun Tanrının tüm dostları üzerine yemin ederim. Bu yemine ve bu söze sadık kalacağıma dair onları şahit tutuyorum. </a:t>
            </a:r>
          </a:p>
          <a:p>
            <a:endParaRPr lang="tr-TR" sz="1400" dirty="0"/>
          </a:p>
          <a:p>
            <a:r>
              <a:rPr lang="tr-TR" sz="1400" b="1" dirty="0">
                <a:solidFill>
                  <a:srgbClr val="7030A0"/>
                </a:solidFill>
              </a:rPr>
              <a:t>Bana bu sanatı öğreten kişiyi atalarımla aynı konumda tutacağım</a:t>
            </a:r>
            <a:r>
              <a:rPr lang="tr-TR" sz="1400" b="1" i="1" u="sng" dirty="0">
                <a:solidFill>
                  <a:srgbClr val="FF0000"/>
                </a:solidFill>
              </a:rPr>
              <a:t>, kazancımı onunla paylaşacağım </a:t>
            </a:r>
            <a:r>
              <a:rPr lang="tr-TR" sz="1400" dirty="0"/>
              <a:t>ve mala ihtiyaç duyduğunda malımı onunla bölüşeceğim. Onun soyundan gelenleri kardeşlerimle eşit göreceğim ve öğrenme ihtiyacı duyduklarında bu sanatı onlara hiçbir ücret ve şart olmaksızın öğreteceğim. [Bu bilgileri] kendi çocuklarım, hocamın çocukları ve bu sanatta bulunan talimatlar, bilgiler ve sair hususlar hakkındaki hekimlik kurallarına yazılı sözleşmeyle bağlı olan ya da ona </a:t>
            </a:r>
            <a:r>
              <a:rPr lang="tr-TR" sz="1400" dirty="0" err="1"/>
              <a:t>and</a:t>
            </a:r>
            <a:r>
              <a:rPr lang="tr-TR" sz="1400" dirty="0"/>
              <a:t> içen öğrencilerle paylaşacağım. </a:t>
            </a:r>
            <a:r>
              <a:rPr lang="tr-TR" sz="1400" b="1" dirty="0">
                <a:solidFill>
                  <a:srgbClr val="7030A0"/>
                </a:solidFill>
              </a:rPr>
              <a:t>Onlardan başka kimselerle bunu paylaşmayacağım. </a:t>
            </a:r>
          </a:p>
          <a:p>
            <a:endParaRPr lang="tr-TR" sz="1400" dirty="0"/>
          </a:p>
          <a:p>
            <a:r>
              <a:rPr lang="tr-TR" sz="1400" dirty="0"/>
              <a:t> Gücüm yettiğince bütün yaşamımda hastaların iyiliği için uğraşacağım. </a:t>
            </a:r>
            <a:r>
              <a:rPr lang="tr-TR" sz="1400" b="1" dirty="0">
                <a:solidFill>
                  <a:srgbClr val="FF0000"/>
                </a:solidFill>
              </a:rPr>
              <a:t>Onlara zarar veren ve kendilerine kötülük yapmaya götüren şeylerden uzaklaşmalarını önereceğim. </a:t>
            </a:r>
            <a:r>
              <a:rPr lang="tr-TR" sz="1400" b="1" dirty="0">
                <a:solidFill>
                  <a:srgbClr val="002060"/>
                </a:solidFill>
              </a:rPr>
              <a:t>Benden öldürücü bir ilaç istendiğinde ne vereceğim ne de buna benzer bir şeyi tavsiye edeceğim. </a:t>
            </a:r>
            <a:r>
              <a:rPr lang="tr-TR" sz="1400" dirty="0"/>
              <a:t>Yine aynı şekilde gebe kadınlara cenini düşürmeleri için ilaç vermeyeceğim. </a:t>
            </a:r>
          </a:p>
          <a:p>
            <a:endParaRPr lang="tr-TR" sz="1400" dirty="0"/>
          </a:p>
          <a:p>
            <a:r>
              <a:rPr lang="tr-TR" sz="1400" dirty="0"/>
              <a:t> Yaşamımı ve sanatımı dürüstlük ve saflık üzerine devam ettireceğim. Mesanesinde taş olan kimseleri ameliyat etmeyecek ve bu işi ona ehil olan kimselere bırakacağım.</a:t>
            </a:r>
            <a:r>
              <a:rPr lang="tr-TR" sz="1400" b="1" dirty="0">
                <a:solidFill>
                  <a:srgbClr val="00B050"/>
                </a:solidFill>
              </a:rPr>
              <a:t> </a:t>
            </a:r>
            <a:r>
              <a:rPr lang="tr-TR" sz="1400" dirty="0"/>
              <a:t>Girdiğim bütün evlere, ancak hastaların yararı için gireceğim; kasıtlı kötülük, haksızlık ve bozgunculuk ve sair şeyler ve de ister hür ister köle olsun, kadınlarla (ya da erkelerle) cinsel ilişkiye girme konusunda buna yöneltecek şeylerin dışında bulunacağım. </a:t>
            </a:r>
          </a:p>
          <a:p>
            <a:endParaRPr lang="tr-TR" sz="1400" dirty="0"/>
          </a:p>
          <a:p>
            <a:r>
              <a:rPr lang="tr-TR" sz="1400" b="1" dirty="0">
                <a:solidFill>
                  <a:srgbClr val="7030A0"/>
                </a:solidFill>
              </a:rPr>
              <a:t>Gerek hastanın tedavisi sırasında gerekse tedavi dışında olsun gördüğüm ve duyduğum [ama] dışarıda konuşulmayacak olan insanların tasarrufundaki şeyleri saklayacak ve buna benzer şeyleri konuşmayacağım. </a:t>
            </a:r>
          </a:p>
        </p:txBody>
      </p:sp>
    </p:spTree>
    <p:extLst>
      <p:ext uri="{BB962C8B-B14F-4D97-AF65-F5344CB8AC3E}">
        <p14:creationId xmlns:p14="http://schemas.microsoft.com/office/powerpoint/2010/main" val="2075375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Hastamız-10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b="1" dirty="0">
                <a:solidFill>
                  <a:schemeClr val="tx1"/>
                </a:solidFill>
              </a:rPr>
              <a:t>65 yaş , kadın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Uzun süredir günde 4 kez </a:t>
            </a:r>
            <a:r>
              <a:rPr lang="tr-TR" sz="2400" b="1" dirty="0" err="1">
                <a:solidFill>
                  <a:schemeClr val="tx1"/>
                </a:solidFill>
              </a:rPr>
              <a:t>insülin</a:t>
            </a:r>
            <a:r>
              <a:rPr lang="tr-TR" sz="2400" b="1" dirty="0">
                <a:solidFill>
                  <a:schemeClr val="tx1"/>
                </a:solidFill>
              </a:rPr>
              <a:t> kullanan hasta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Doz arttırdıkça hastanın kan şekerlerinde hiç değişme olmuyor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Her türlü ilaç denemesine ve diyete rağmen bir türlü düzelmiyor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r>
              <a:rPr lang="tr-TR" sz="2400" b="1" dirty="0">
                <a:solidFill>
                  <a:schemeClr val="tx1"/>
                </a:solidFill>
              </a:rPr>
              <a:t>Tıp </a:t>
            </a:r>
            <a:r>
              <a:rPr lang="tr-TR" sz="2400" b="1" dirty="0" err="1">
                <a:solidFill>
                  <a:schemeClr val="tx1"/>
                </a:solidFill>
              </a:rPr>
              <a:t>haççe</a:t>
            </a:r>
            <a:r>
              <a:rPr lang="tr-TR" sz="2400" b="1" dirty="0">
                <a:solidFill>
                  <a:schemeClr val="tx1"/>
                </a:solidFill>
              </a:rPr>
              <a:t> teyze karşısında çaresiz kalmıştı.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Hastamız-10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tr-TR" dirty="0"/>
              <a:t>TANI : </a:t>
            </a:r>
            <a:r>
              <a:rPr lang="tr-TR" dirty="0" err="1"/>
              <a:t>İnsülini</a:t>
            </a:r>
            <a:r>
              <a:rPr lang="tr-TR" dirty="0"/>
              <a:t> yanlış kullanma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480" y="3786190"/>
            <a:ext cx="414652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4328562" cy="235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800" b="1" dirty="0"/>
              <a:t>60 yaş, kadın</a:t>
            </a:r>
          </a:p>
          <a:p>
            <a:endParaRPr lang="tr-TR" sz="2800" b="1" dirty="0"/>
          </a:p>
          <a:p>
            <a:r>
              <a:rPr lang="tr-TR" sz="2800" b="1" dirty="0"/>
              <a:t>8 yıldır diyabet</a:t>
            </a:r>
          </a:p>
          <a:p>
            <a:endParaRPr lang="tr-TR" sz="2800" b="1" dirty="0"/>
          </a:p>
          <a:p>
            <a:r>
              <a:rPr lang="tr-TR" sz="2800" b="1" dirty="0"/>
              <a:t>BKİ : 27 </a:t>
            </a:r>
          </a:p>
          <a:p>
            <a:endParaRPr lang="tr-TR" sz="2800" b="1" dirty="0"/>
          </a:p>
          <a:p>
            <a:r>
              <a:rPr lang="tr-TR" sz="2800" b="1" dirty="0"/>
              <a:t>Hba1c : 7,5, </a:t>
            </a:r>
            <a:r>
              <a:rPr lang="tr-TR" sz="2800" b="1" dirty="0" err="1"/>
              <a:t>diamicron</a:t>
            </a:r>
            <a:r>
              <a:rPr lang="tr-TR" sz="2800" b="1" dirty="0"/>
              <a:t> ve </a:t>
            </a:r>
            <a:r>
              <a:rPr lang="tr-TR" sz="2800" b="1" dirty="0" err="1"/>
              <a:t>glifor</a:t>
            </a:r>
            <a:r>
              <a:rPr lang="tr-TR" sz="2800" b="1" dirty="0"/>
              <a:t> kullanıyor.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/>
              <a:t>Hasta </a:t>
            </a:r>
            <a:r>
              <a:rPr lang="tr-TR" sz="2800" b="1" dirty="0" err="1"/>
              <a:t>ileal</a:t>
            </a:r>
            <a:r>
              <a:rPr lang="tr-TR" sz="2800" b="1" dirty="0"/>
              <a:t> </a:t>
            </a:r>
            <a:r>
              <a:rPr lang="tr-TR" sz="2800" b="1" dirty="0" err="1"/>
              <a:t>transpozisyon</a:t>
            </a:r>
            <a:r>
              <a:rPr lang="tr-TR" sz="2800" b="1" dirty="0"/>
              <a:t>  ameliyatı olmuş</a:t>
            </a:r>
          </a:p>
          <a:p>
            <a:endParaRPr lang="tr-TR" sz="2800" b="1" dirty="0"/>
          </a:p>
          <a:p>
            <a:r>
              <a:rPr lang="tr-TR" sz="2800" b="1" dirty="0"/>
              <a:t>Şuan HbA1c : 6,5</a:t>
            </a:r>
          </a:p>
          <a:p>
            <a:endParaRPr lang="tr-TR" sz="2800" b="1" dirty="0"/>
          </a:p>
          <a:p>
            <a:r>
              <a:rPr lang="tr-TR" sz="2800" b="1" dirty="0" err="1"/>
              <a:t>Glukofen</a:t>
            </a:r>
            <a:r>
              <a:rPr lang="tr-TR" sz="2800" b="1" dirty="0"/>
              <a:t> 2x1 başlandı.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62933"/>
            <a:ext cx="3452084" cy="357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tr-TR" sz="2800" b="1" dirty="0"/>
              <a:t>46 yaş, sanatçı</a:t>
            </a:r>
          </a:p>
          <a:p>
            <a:endParaRPr lang="tr-TR" sz="2800" b="1" dirty="0"/>
          </a:p>
          <a:p>
            <a:r>
              <a:rPr lang="tr-TR" sz="2800" b="1" dirty="0"/>
              <a:t>Tip 2 DM + </a:t>
            </a:r>
            <a:r>
              <a:rPr lang="tr-TR" sz="2800" b="1" dirty="0" err="1"/>
              <a:t>Morbid</a:t>
            </a:r>
            <a:r>
              <a:rPr lang="tr-TR" sz="2800" b="1" dirty="0"/>
              <a:t> </a:t>
            </a:r>
            <a:r>
              <a:rPr lang="tr-TR" sz="2800" b="1" dirty="0" err="1"/>
              <a:t>Obezite</a:t>
            </a:r>
            <a:endParaRPr lang="tr-TR" sz="2800" b="1" dirty="0"/>
          </a:p>
          <a:p>
            <a:endParaRPr lang="tr-TR" sz="2800" b="1" dirty="0"/>
          </a:p>
          <a:p>
            <a:r>
              <a:rPr lang="tr-TR" sz="2800" b="1" dirty="0"/>
              <a:t>Başlangıç kilosu 135 </a:t>
            </a:r>
          </a:p>
          <a:p>
            <a:endParaRPr lang="tr-TR" sz="2800" b="1" dirty="0"/>
          </a:p>
          <a:p>
            <a:r>
              <a:rPr lang="tr-TR" sz="2800" b="1" dirty="0" err="1"/>
              <a:t>Gastrik</a:t>
            </a:r>
            <a:r>
              <a:rPr lang="tr-TR" sz="2800" b="1" dirty="0"/>
              <a:t>  </a:t>
            </a:r>
            <a:r>
              <a:rPr lang="tr-TR" sz="2800" b="1" dirty="0" err="1"/>
              <a:t>By</a:t>
            </a:r>
            <a:r>
              <a:rPr lang="tr-TR" sz="2800" b="1" dirty="0"/>
              <a:t>-</a:t>
            </a:r>
            <a:r>
              <a:rPr lang="tr-TR" sz="2800" b="1" dirty="0" err="1"/>
              <a:t>pass</a:t>
            </a:r>
            <a:r>
              <a:rPr lang="tr-TR" sz="2800" b="1" dirty="0"/>
              <a:t> cerrahisi</a:t>
            </a:r>
          </a:p>
          <a:p>
            <a:endParaRPr lang="tr-TR" sz="2800" b="1" dirty="0"/>
          </a:p>
          <a:p>
            <a:r>
              <a:rPr lang="tr-TR" sz="2800" b="1" dirty="0"/>
              <a:t>Ameliyattan sonra 100 kg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Hastamız-12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Ameliyattan birkaç yıl sonra tekrar 160 kg olmuş.</a:t>
            </a:r>
          </a:p>
          <a:p>
            <a:endParaRPr lang="tr-TR" sz="2800" b="1" dirty="0"/>
          </a:p>
          <a:p>
            <a:r>
              <a:rPr lang="tr-TR" sz="2800" b="1" dirty="0"/>
              <a:t>Revizyon ameliyatı çok riskli</a:t>
            </a:r>
          </a:p>
          <a:p>
            <a:endParaRPr lang="tr-TR" sz="2800" b="1" dirty="0"/>
          </a:p>
          <a:p>
            <a:r>
              <a:rPr lang="tr-TR" sz="2800" b="1" dirty="0"/>
              <a:t>Şuan </a:t>
            </a:r>
            <a:r>
              <a:rPr lang="tr-TR" sz="2800" b="1" dirty="0" err="1"/>
              <a:t>saxenda</a:t>
            </a:r>
            <a:r>
              <a:rPr lang="tr-TR" sz="2800" b="1" dirty="0"/>
              <a:t>, </a:t>
            </a:r>
            <a:r>
              <a:rPr lang="tr-TR" sz="2800" b="1" dirty="0" err="1"/>
              <a:t>glifor</a:t>
            </a:r>
            <a:r>
              <a:rPr lang="tr-TR" sz="2800" b="1" dirty="0"/>
              <a:t>, </a:t>
            </a:r>
            <a:r>
              <a:rPr lang="tr-TR" sz="2800" b="1" dirty="0" err="1"/>
              <a:t>forziga</a:t>
            </a:r>
            <a:r>
              <a:rPr lang="tr-TR" sz="2800" b="1" dirty="0"/>
              <a:t>, </a:t>
            </a:r>
            <a:r>
              <a:rPr lang="tr-TR" sz="2800" b="1" dirty="0" err="1"/>
              <a:t>thincal</a:t>
            </a:r>
            <a:r>
              <a:rPr lang="tr-TR" sz="2800" b="1" dirty="0"/>
              <a:t> alıyor.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Hastamız-13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tr-TR" sz="2800" b="1" dirty="0"/>
              <a:t>67 yasında kadın hasta, ev hanımı</a:t>
            </a:r>
          </a:p>
          <a:p>
            <a:endParaRPr lang="tr-TR" sz="2800" b="1" dirty="0"/>
          </a:p>
          <a:p>
            <a:r>
              <a:rPr lang="tr-TR" sz="2800" b="1" dirty="0"/>
              <a:t>6 ay önce ani başlayan kan şekeri yüksekliği</a:t>
            </a:r>
          </a:p>
          <a:p>
            <a:endParaRPr lang="tr-TR" sz="2800" b="1" dirty="0"/>
          </a:p>
          <a:p>
            <a:r>
              <a:rPr lang="tr-TR" sz="2800" b="1" dirty="0"/>
              <a:t>Açlık kan şekeri : 350 , HbA1c : 10</a:t>
            </a:r>
          </a:p>
          <a:p>
            <a:endParaRPr lang="tr-TR" sz="2800" b="1" dirty="0"/>
          </a:p>
          <a:p>
            <a:r>
              <a:rPr lang="tr-TR" sz="2800" b="1" dirty="0"/>
              <a:t>Hastaya </a:t>
            </a:r>
            <a:r>
              <a:rPr lang="tr-TR" sz="2800" b="1" dirty="0" err="1"/>
              <a:t>insülin</a:t>
            </a:r>
            <a:r>
              <a:rPr lang="tr-TR" sz="2800" b="1" dirty="0"/>
              <a:t> ve ilaç tedavisi başlanmış.</a:t>
            </a:r>
          </a:p>
          <a:p>
            <a:endParaRPr lang="tr-TR" sz="2800" b="1" dirty="0"/>
          </a:p>
          <a:p>
            <a:r>
              <a:rPr lang="tr-TR" sz="2800" b="1" dirty="0"/>
              <a:t>6 ay sonra hastanın genel durumunda kötüleşme olmuş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Hastamız-13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Yapılan görüntüleme yöntemlerinde pankreas kanseri saptandı.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214686"/>
            <a:ext cx="4964664" cy="27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Hastamız-14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000" dirty="0"/>
              <a:t>45 yaş , kadın hasta</a:t>
            </a:r>
          </a:p>
          <a:p>
            <a:endParaRPr lang="tr-TR" sz="3000" dirty="0"/>
          </a:p>
          <a:p>
            <a:r>
              <a:rPr lang="tr-TR" sz="3000" dirty="0"/>
              <a:t>Yeni tanı diyabet</a:t>
            </a:r>
          </a:p>
          <a:p>
            <a:endParaRPr lang="tr-TR" sz="3000" dirty="0"/>
          </a:p>
          <a:p>
            <a:r>
              <a:rPr lang="tr-TR" sz="3000" dirty="0"/>
              <a:t>Mersinde meşhur bir dahiliye uzmanına gidiyor</a:t>
            </a:r>
          </a:p>
          <a:p>
            <a:endParaRPr lang="tr-TR" sz="3000" dirty="0"/>
          </a:p>
          <a:p>
            <a:r>
              <a:rPr lang="tr-TR" sz="3000" dirty="0"/>
              <a:t>Hastaya </a:t>
            </a:r>
            <a:r>
              <a:rPr lang="tr-TR" sz="3000" dirty="0" err="1"/>
              <a:t>galvus</a:t>
            </a:r>
            <a:r>
              <a:rPr lang="tr-TR" sz="3000" dirty="0"/>
              <a:t> 2x1, </a:t>
            </a:r>
            <a:r>
              <a:rPr lang="tr-TR" sz="3000" dirty="0" err="1"/>
              <a:t>glifor</a:t>
            </a:r>
            <a:r>
              <a:rPr lang="tr-TR" sz="3000" dirty="0"/>
              <a:t> 2x1, </a:t>
            </a:r>
            <a:r>
              <a:rPr lang="tr-TR" sz="3000" dirty="0" err="1"/>
              <a:t>diamicron</a:t>
            </a:r>
            <a:r>
              <a:rPr lang="tr-TR" sz="3000" dirty="0"/>
              <a:t> </a:t>
            </a:r>
            <a:r>
              <a:rPr lang="tr-TR" sz="3000" dirty="0" err="1"/>
              <a:t>mr</a:t>
            </a:r>
            <a:r>
              <a:rPr lang="tr-TR" sz="3000" dirty="0"/>
              <a:t> 1x1, </a:t>
            </a:r>
            <a:r>
              <a:rPr lang="tr-TR" sz="3000" dirty="0" err="1"/>
              <a:t>jardiance</a:t>
            </a:r>
            <a:r>
              <a:rPr lang="tr-TR" sz="3000" dirty="0"/>
              <a:t> , </a:t>
            </a:r>
            <a:r>
              <a:rPr lang="tr-TR" sz="3000" dirty="0" err="1"/>
              <a:t>glifix</a:t>
            </a:r>
            <a:r>
              <a:rPr lang="tr-TR" sz="3000" dirty="0"/>
              <a:t> </a:t>
            </a:r>
            <a:r>
              <a:rPr lang="tr-TR" sz="3000" dirty="0" err="1"/>
              <a:t>tb</a:t>
            </a:r>
            <a:r>
              <a:rPr lang="tr-TR" sz="3000" dirty="0"/>
              <a:t> başlanıyor.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077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Hastamız-14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2800" dirty="0"/>
              <a:t>Hastanın kan şekeri düşmemiş ve kilo kaybı artmış.</a:t>
            </a:r>
          </a:p>
          <a:p>
            <a:endParaRPr lang="tr-TR" sz="2800" dirty="0"/>
          </a:p>
          <a:p>
            <a:r>
              <a:rPr lang="tr-TR" sz="2800" dirty="0"/>
              <a:t>Kliniğimize başvurdu</a:t>
            </a:r>
          </a:p>
          <a:p>
            <a:endParaRPr lang="tr-TR" sz="2800" dirty="0"/>
          </a:p>
          <a:p>
            <a:r>
              <a:rPr lang="tr-TR" sz="2800" dirty="0"/>
              <a:t>Açlık kan şekeri : 350 HbA1c : 12 </a:t>
            </a:r>
            <a:r>
              <a:rPr lang="tr-TR" sz="2800" b="1" dirty="0"/>
              <a:t>anti GAD : çok yüksek pozitif </a:t>
            </a:r>
            <a:r>
              <a:rPr lang="tr-TR" sz="2800" dirty="0"/>
              <a:t> c- </a:t>
            </a:r>
            <a:r>
              <a:rPr lang="tr-TR" sz="2800" dirty="0" err="1"/>
              <a:t>peptid</a:t>
            </a:r>
            <a:r>
              <a:rPr lang="tr-TR" sz="2800" dirty="0"/>
              <a:t> : 0,45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368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Hekimin makbulü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b="1" i="1" dirty="0">
                <a:solidFill>
                  <a:srgbClr val="FF0000"/>
                </a:solidFill>
              </a:rPr>
              <a:t>İyi hekimler hastalığı önlerler. </a:t>
            </a:r>
          </a:p>
          <a:p>
            <a:endParaRPr lang="tr-TR" b="1" i="1" dirty="0">
              <a:solidFill>
                <a:srgbClr val="FF0000"/>
              </a:solidFill>
            </a:endParaRPr>
          </a:p>
          <a:p>
            <a:r>
              <a:rPr lang="tr-TR" b="1" i="1" dirty="0">
                <a:solidFill>
                  <a:srgbClr val="FF0000"/>
                </a:solidFill>
              </a:rPr>
              <a:t>Vasat hekimler hastalık belirmeden hastalığı yok ederler. </a:t>
            </a:r>
          </a:p>
          <a:p>
            <a:endParaRPr lang="tr-TR" b="1" i="1" dirty="0">
              <a:solidFill>
                <a:srgbClr val="FF0000"/>
              </a:solidFill>
            </a:endParaRPr>
          </a:p>
          <a:p>
            <a:r>
              <a:rPr lang="tr-TR" b="1" i="1" dirty="0">
                <a:solidFill>
                  <a:srgbClr val="FF0000"/>
                </a:solidFill>
              </a:rPr>
              <a:t>Kötü hekimler hastalığı tedavi ederler.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FF0000"/>
                </a:solidFill>
              </a:rPr>
              <a:t>					 </a:t>
            </a:r>
            <a:r>
              <a:rPr lang="tr-TR" b="1" i="1" dirty="0" err="1">
                <a:solidFill>
                  <a:srgbClr val="FF0000"/>
                </a:solidFill>
              </a:rPr>
              <a:t>huang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dee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9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Hastamız-14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tr-TR" sz="2800" b="1" dirty="0"/>
              <a:t>LADA</a:t>
            </a:r>
            <a:r>
              <a:rPr lang="tr-TR" sz="2800" dirty="0"/>
              <a:t> tanısı konuldu.</a:t>
            </a:r>
          </a:p>
          <a:p>
            <a:endParaRPr lang="tr-TR" sz="2800" dirty="0"/>
          </a:p>
          <a:p>
            <a:r>
              <a:rPr lang="tr-TR" sz="2800" dirty="0"/>
              <a:t>Hastanın ilaçları kesildi</a:t>
            </a:r>
          </a:p>
          <a:p>
            <a:endParaRPr lang="tr-TR" sz="2800" dirty="0"/>
          </a:p>
          <a:p>
            <a:r>
              <a:rPr lang="tr-TR" sz="2800" dirty="0"/>
              <a:t>İnsülin başlandı kilo kaybı durdu ve kan şekerleri düzeldi.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31847"/>
            <a:ext cx="4006006" cy="26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789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/>
              <a:t>Hastamız-15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sz="2800" b="1" dirty="0"/>
              <a:t>61 yaşında kadın hasta</a:t>
            </a:r>
          </a:p>
          <a:p>
            <a:endParaRPr lang="tr-TR" sz="2800" b="1" dirty="0"/>
          </a:p>
          <a:p>
            <a:r>
              <a:rPr lang="tr-TR" sz="2800" b="1" dirty="0"/>
              <a:t>15 yıldır tip 2 diyabeti mevcut.</a:t>
            </a:r>
          </a:p>
          <a:p>
            <a:endParaRPr lang="tr-TR" sz="2800" b="1" dirty="0"/>
          </a:p>
          <a:p>
            <a:r>
              <a:rPr lang="tr-TR" sz="2800" b="1" dirty="0"/>
              <a:t>Günde 4 kez insülin ve </a:t>
            </a:r>
            <a:r>
              <a:rPr lang="tr-TR" sz="2800" b="1" dirty="0" err="1"/>
              <a:t>glukofen</a:t>
            </a:r>
            <a:r>
              <a:rPr lang="tr-TR" sz="2800" b="1" dirty="0"/>
              <a:t> alıyor</a:t>
            </a:r>
          </a:p>
          <a:p>
            <a:endParaRPr lang="tr-TR" sz="2800" b="1" dirty="0"/>
          </a:p>
          <a:p>
            <a:r>
              <a:rPr lang="tr-TR" sz="2800" b="1" dirty="0"/>
              <a:t>Kan şekerleri düzensiz gün içi 40’a düşen 300’lere çıkan kan şekeri düzeyleri</a:t>
            </a:r>
          </a:p>
          <a:p>
            <a:endParaRPr lang="tr-TR" sz="2800" b="1" dirty="0"/>
          </a:p>
          <a:p>
            <a:r>
              <a:rPr lang="tr-TR" sz="2800" b="1" dirty="0"/>
              <a:t>Hastanın yaşam kalitesi bozuk</a:t>
            </a:r>
          </a:p>
        </p:txBody>
      </p:sp>
    </p:spTree>
    <p:extLst>
      <p:ext uri="{BB962C8B-B14F-4D97-AF65-F5344CB8AC3E}">
        <p14:creationId xmlns:p14="http://schemas.microsoft.com/office/powerpoint/2010/main" val="2542836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/>
              <a:t>Hastamız-15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b="1" dirty="0"/>
              <a:t>Hastaya insülin pompası takıldı.</a:t>
            </a:r>
          </a:p>
          <a:p>
            <a:endParaRPr lang="tr-TR" b="1" dirty="0"/>
          </a:p>
          <a:p>
            <a:r>
              <a:rPr lang="tr-TR" b="1" dirty="0"/>
              <a:t>Hastanın gün içi kan şekeri dalgalanmaları azaldı.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21550"/>
            <a:ext cx="4716016" cy="333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80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Sahadaki doktorlar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Televizyon kuşları uyurken şeker komasına giren ölümle karşı karşıya gelen hastaya giderler</a:t>
            </a:r>
          </a:p>
          <a:p>
            <a:endParaRPr lang="tr-TR" sz="2400" dirty="0"/>
          </a:p>
          <a:p>
            <a:r>
              <a:rPr lang="tr-TR" sz="2400" dirty="0"/>
              <a:t>Diyabetik ayak gibi uzun süren ağır tedaviler gerektiren hastalarla uğraşır</a:t>
            </a:r>
          </a:p>
          <a:p>
            <a:endParaRPr lang="tr-TR" sz="2400" dirty="0"/>
          </a:p>
          <a:p>
            <a:r>
              <a:rPr lang="tr-TR" sz="2400" dirty="0"/>
              <a:t>Bunların önerdiği ilaçlara bağlı karaciğer böbrek yetmezliklerini tedavi ederler</a:t>
            </a:r>
          </a:p>
          <a:p>
            <a:endParaRPr lang="tr-TR" sz="2400" dirty="0"/>
          </a:p>
          <a:p>
            <a:r>
              <a:rPr lang="tr-TR" sz="2400" dirty="0"/>
              <a:t>Bunların önerdiği bitkisel tedaviler sonrası şekeri yükselen hastaları toparlamaya çalışırlar.</a:t>
            </a:r>
          </a:p>
        </p:txBody>
      </p:sp>
    </p:spTree>
    <p:extLst>
      <p:ext uri="{BB962C8B-B14F-4D97-AF65-F5344CB8AC3E}">
        <p14:creationId xmlns:p14="http://schemas.microsoft.com/office/powerpoint/2010/main" val="245298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tr-TR" sz="3200" b="1" dirty="0"/>
              <a:t>Düsturumuz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/>
              <a:t>primum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nocere</a:t>
            </a:r>
            <a:r>
              <a:rPr lang="tr-TR" dirty="0"/>
              <a:t> (önce Zarar verme)</a:t>
            </a:r>
          </a:p>
        </p:txBody>
      </p:sp>
    </p:spTree>
    <p:extLst>
      <p:ext uri="{BB962C8B-B14F-4D97-AF65-F5344CB8AC3E}">
        <p14:creationId xmlns:p14="http://schemas.microsoft.com/office/powerpoint/2010/main" val="279955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Sorumluluğumuz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b="1" dirty="0">
                <a:solidFill>
                  <a:srgbClr val="FFFF00"/>
                </a:solidFill>
              </a:rPr>
              <a:t>Boyacının hatasını sıva, doktorun hatasını toprak örter.</a:t>
            </a:r>
          </a:p>
        </p:txBody>
      </p:sp>
    </p:spTree>
    <p:extLst>
      <p:ext uri="{BB962C8B-B14F-4D97-AF65-F5344CB8AC3E}">
        <p14:creationId xmlns:p14="http://schemas.microsoft.com/office/powerpoint/2010/main" val="164621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/>
              <a:t>Farkındalığımız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b="1" dirty="0">
                <a:solidFill>
                  <a:schemeClr val="bg1"/>
                </a:solidFill>
              </a:rPr>
              <a:t>Bütün maddeler zehirdir, zehirle ilacın tek farkı dozdur.</a:t>
            </a:r>
          </a:p>
        </p:txBody>
      </p:sp>
    </p:spTree>
    <p:extLst>
      <p:ext uri="{BB962C8B-B14F-4D97-AF65-F5344CB8AC3E}">
        <p14:creationId xmlns:p14="http://schemas.microsoft.com/office/powerpoint/2010/main" val="187488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Tedavi yaklaşımımız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Hastalık yoktur , hasta vardır.</a:t>
            </a:r>
          </a:p>
        </p:txBody>
      </p:sp>
    </p:spTree>
    <p:extLst>
      <p:ext uri="{BB962C8B-B14F-4D97-AF65-F5344CB8AC3E}">
        <p14:creationId xmlns:p14="http://schemas.microsoft.com/office/powerpoint/2010/main" val="49298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1628</Words>
  <Application>Microsoft Macintosh PowerPoint</Application>
  <PresentationFormat>On-screen Show (4:3)</PresentationFormat>
  <Paragraphs>410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Ofis Teması</vt:lpstr>
      <vt:lpstr>‘’Hastalık yoktur hasta vardır.’’</vt:lpstr>
      <vt:lpstr>Sunum akışı</vt:lpstr>
      <vt:lpstr>Hipokrat </vt:lpstr>
      <vt:lpstr>Hipokrat Yemini </vt:lpstr>
      <vt:lpstr>Hekimin makbulü</vt:lpstr>
      <vt:lpstr>Düsturumuz</vt:lpstr>
      <vt:lpstr>Sorumluluğumuz </vt:lpstr>
      <vt:lpstr>Farkındalığımız </vt:lpstr>
      <vt:lpstr>Tedavi yaklaşımımız </vt:lpstr>
      <vt:lpstr>PowerPoint Presentation</vt:lpstr>
      <vt:lpstr>Hasta-1</vt:lpstr>
      <vt:lpstr>TANI : Faktisyel(bilinçli) hipoglisemi </vt:lpstr>
      <vt:lpstr>Hasta-2</vt:lpstr>
      <vt:lpstr>Tanı </vt:lpstr>
      <vt:lpstr>HASTA-3</vt:lpstr>
      <vt:lpstr>HASTA-3</vt:lpstr>
      <vt:lpstr>TANI </vt:lpstr>
      <vt:lpstr>Hasta-4</vt:lpstr>
      <vt:lpstr>TANI </vt:lpstr>
      <vt:lpstr>Zor vaka örnekleri</vt:lpstr>
      <vt:lpstr>PowerPoint Presentation</vt:lpstr>
      <vt:lpstr>Hastamız-1 </vt:lpstr>
      <vt:lpstr>Tanı </vt:lpstr>
      <vt:lpstr>Hastamız-2</vt:lpstr>
      <vt:lpstr>Tanı </vt:lpstr>
      <vt:lpstr>Hastamız-3</vt:lpstr>
      <vt:lpstr>Tanı </vt:lpstr>
      <vt:lpstr>Hastamız-4</vt:lpstr>
      <vt:lpstr>Tanı </vt:lpstr>
      <vt:lpstr>Hastamız-5</vt:lpstr>
      <vt:lpstr>Tanı : Gençlikte Ortaya Çıkan Erişkin Tip Diyabet (MODY) </vt:lpstr>
      <vt:lpstr>Hastamız-6</vt:lpstr>
      <vt:lpstr>Hastamız-6</vt:lpstr>
      <vt:lpstr>Hastamız-7</vt:lpstr>
      <vt:lpstr>Hastamız-7</vt:lpstr>
      <vt:lpstr>Hastamız-8</vt:lpstr>
      <vt:lpstr>Hastamız-8</vt:lpstr>
      <vt:lpstr>Hastamız-9</vt:lpstr>
      <vt:lpstr>Hastamız-9</vt:lpstr>
      <vt:lpstr>Hastamız-10</vt:lpstr>
      <vt:lpstr>Hastamız-10</vt:lpstr>
      <vt:lpstr>Hastamız-11</vt:lpstr>
      <vt:lpstr>Hastamız-11</vt:lpstr>
      <vt:lpstr>Hastamız-12</vt:lpstr>
      <vt:lpstr>Hastamız-12</vt:lpstr>
      <vt:lpstr>Hastamız-13 </vt:lpstr>
      <vt:lpstr>Hastamız-13</vt:lpstr>
      <vt:lpstr>Hastamız-14 </vt:lpstr>
      <vt:lpstr>Hastamız-14</vt:lpstr>
      <vt:lpstr>Hastamız-14</vt:lpstr>
      <vt:lpstr>Hastamız-15</vt:lpstr>
      <vt:lpstr>Hastamız-15</vt:lpstr>
      <vt:lpstr>Sahadaki doktorlar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Faktisyel(bilinçli) hipoglisemi</dc:title>
  <dc:creator>doktor</dc:creator>
  <cp:lastModifiedBy>Bulent Unsal</cp:lastModifiedBy>
  <cp:revision>165</cp:revision>
  <dcterms:created xsi:type="dcterms:W3CDTF">2019-05-14T06:33:38Z</dcterms:created>
  <dcterms:modified xsi:type="dcterms:W3CDTF">2022-02-04T07:20:50Z</dcterms:modified>
</cp:coreProperties>
</file>