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76"/>
  </p:notesMasterIdLst>
  <p:handoutMasterIdLst>
    <p:handoutMasterId r:id="rId77"/>
  </p:handoutMasterIdLst>
  <p:sldIdLst>
    <p:sldId id="256" r:id="rId2"/>
    <p:sldId id="257" r:id="rId3"/>
    <p:sldId id="258" r:id="rId4"/>
    <p:sldId id="259" r:id="rId5"/>
    <p:sldId id="260" r:id="rId6"/>
    <p:sldId id="261" r:id="rId7"/>
    <p:sldId id="262" r:id="rId8"/>
    <p:sldId id="263" r:id="rId9"/>
    <p:sldId id="264" r:id="rId10"/>
    <p:sldId id="266" r:id="rId11"/>
    <p:sldId id="267" r:id="rId12"/>
    <p:sldId id="265" r:id="rId13"/>
    <p:sldId id="268" r:id="rId14"/>
    <p:sldId id="269" r:id="rId15"/>
    <p:sldId id="270" r:id="rId16"/>
    <p:sldId id="271" r:id="rId17"/>
    <p:sldId id="382" r:id="rId18"/>
    <p:sldId id="272" r:id="rId19"/>
    <p:sldId id="273" r:id="rId20"/>
    <p:sldId id="610" r:id="rId21"/>
    <p:sldId id="274" r:id="rId22"/>
    <p:sldId id="611" r:id="rId23"/>
    <p:sldId id="612" r:id="rId24"/>
    <p:sldId id="613" r:id="rId25"/>
    <p:sldId id="614" r:id="rId26"/>
    <p:sldId id="615" r:id="rId27"/>
    <p:sldId id="616" r:id="rId28"/>
    <p:sldId id="617" r:id="rId29"/>
    <p:sldId id="618" r:id="rId30"/>
    <p:sldId id="619" r:id="rId31"/>
    <p:sldId id="620" r:id="rId32"/>
    <p:sldId id="336" r:id="rId33"/>
    <p:sldId id="622" r:id="rId34"/>
    <p:sldId id="621" r:id="rId35"/>
    <p:sldId id="623" r:id="rId36"/>
    <p:sldId id="624" r:id="rId37"/>
    <p:sldId id="625" r:id="rId38"/>
    <p:sldId id="368" r:id="rId39"/>
    <p:sldId id="645" r:id="rId40"/>
    <p:sldId id="369" r:id="rId41"/>
    <p:sldId id="347" r:id="rId42"/>
    <p:sldId id="375" r:id="rId43"/>
    <p:sldId id="453" r:id="rId44"/>
    <p:sldId id="646" r:id="rId45"/>
    <p:sldId id="647" r:id="rId46"/>
    <p:sldId id="648" r:id="rId47"/>
    <p:sldId id="374" r:id="rId48"/>
    <p:sldId id="626" r:id="rId49"/>
    <p:sldId id="627" r:id="rId50"/>
    <p:sldId id="628" r:id="rId51"/>
    <p:sldId id="629" r:id="rId52"/>
    <p:sldId id="461" r:id="rId53"/>
    <p:sldId id="462" r:id="rId54"/>
    <p:sldId id="463" r:id="rId55"/>
    <p:sldId id="464" r:id="rId56"/>
    <p:sldId id="356" r:id="rId57"/>
    <p:sldId id="631" r:id="rId58"/>
    <p:sldId id="632" r:id="rId59"/>
    <p:sldId id="468" r:id="rId60"/>
    <p:sldId id="445" r:id="rId61"/>
    <p:sldId id="469" r:id="rId62"/>
    <p:sldId id="288" r:id="rId63"/>
    <p:sldId id="381" r:id="rId64"/>
    <p:sldId id="633" r:id="rId65"/>
    <p:sldId id="634" r:id="rId66"/>
    <p:sldId id="642" r:id="rId67"/>
    <p:sldId id="643" r:id="rId68"/>
    <p:sldId id="295" r:id="rId69"/>
    <p:sldId id="637" r:id="rId70"/>
    <p:sldId id="638" r:id="rId71"/>
    <p:sldId id="639" r:id="rId72"/>
    <p:sldId id="640" r:id="rId73"/>
    <p:sldId id="644" r:id="rId74"/>
    <p:sldId id="641" r:id="rId75"/>
  </p:sldIdLst>
  <p:sldSz cx="12192000" cy="6858000"/>
  <p:notesSz cx="6742113" cy="98726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5788"/>
  </p:normalViewPr>
  <p:slideViewPr>
    <p:cSldViewPr snapToGrid="0">
      <p:cViewPr varScale="1">
        <p:scale>
          <a:sx n="106" d="100"/>
          <a:sy n="106" d="100"/>
        </p:scale>
        <p:origin x="696" y="17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diagrams/_rels/data9.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image" Target="../media/image24.svg"/><Relationship Id="rId5" Type="http://schemas.openxmlformats.org/officeDocument/2006/relationships/image" Target="../media/image28.svg"/><Relationship Id="rId4" Type="http://schemas.openxmlformats.org/officeDocument/2006/relationships/image" Target="../media/image27.svg"/></Relationships>
</file>

<file path=ppt/diagrams/_rels/drawing9.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image" Target="../media/image24.svg"/><Relationship Id="rId5" Type="http://schemas.openxmlformats.org/officeDocument/2006/relationships/image" Target="../media/image28.svg"/><Relationship Id="rId4" Type="http://schemas.openxmlformats.org/officeDocument/2006/relationships/image" Target="../media/image2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CC44EC-499D-7347-90A3-31734F88190F}" type="doc">
      <dgm:prSet loTypeId="urn:microsoft.com/office/officeart/2008/layout/LinedList" loCatId="" qsTypeId="urn:microsoft.com/office/officeart/2005/8/quickstyle/simple1" qsCatId="simple" csTypeId="urn:microsoft.com/office/officeart/2005/8/colors/accent1_2" csCatId="accent1" phldr="1"/>
      <dgm:spPr/>
      <dgm:t>
        <a:bodyPr/>
        <a:lstStyle/>
        <a:p>
          <a:endParaRPr lang="tr-TR"/>
        </a:p>
      </dgm:t>
    </dgm:pt>
    <dgm:pt modelId="{C12F4FCD-0244-624A-B8CA-620B2016F543}">
      <dgm:prSet phldrT="[Metin]" custT="1"/>
      <dgm:spPr/>
      <dgm:t>
        <a:bodyPr/>
        <a:lstStyle/>
        <a:p>
          <a:r>
            <a:rPr lang="tr-TR" sz="2400" dirty="0">
              <a:latin typeface="Arial" panose="020B0604020202020204" pitchFamily="34" charset="0"/>
              <a:cs typeface="Arial" panose="020B0604020202020204" pitchFamily="34" charset="0"/>
            </a:rPr>
            <a:t>Vücudumuzun enerji için şekere ihtiyacı vardır.</a:t>
          </a:r>
        </a:p>
      </dgm:t>
    </dgm:pt>
    <dgm:pt modelId="{80B078D4-5FF1-EF42-A508-2259A7ADDAB5}" type="parTrans" cxnId="{6CB560CC-7B41-A34D-8D23-837A549F5B57}">
      <dgm:prSet/>
      <dgm:spPr/>
      <dgm:t>
        <a:bodyPr/>
        <a:lstStyle/>
        <a:p>
          <a:endParaRPr lang="tr-TR"/>
        </a:p>
      </dgm:t>
    </dgm:pt>
    <dgm:pt modelId="{8154F968-E549-474E-97FD-938ABDEC6C68}" type="sibTrans" cxnId="{6CB560CC-7B41-A34D-8D23-837A549F5B57}">
      <dgm:prSet/>
      <dgm:spPr/>
      <dgm:t>
        <a:bodyPr/>
        <a:lstStyle/>
        <a:p>
          <a:endParaRPr lang="tr-TR"/>
        </a:p>
      </dgm:t>
    </dgm:pt>
    <dgm:pt modelId="{81B3807F-FDD7-CA48-81E8-E3A510236A11}">
      <dgm:prSet phldrT="[Metin]" custT="1"/>
      <dgm:spPr/>
      <dgm:t>
        <a:bodyPr/>
        <a:lstStyle/>
        <a:p>
          <a:r>
            <a:rPr lang="tr-TR" sz="2400" dirty="0">
              <a:solidFill>
                <a:schemeClr val="tx1"/>
              </a:solidFill>
              <a:latin typeface="Arial" panose="020B0604020202020204" pitchFamily="34" charset="0"/>
              <a:ea typeface="Comic Sans MS" charset="-94"/>
              <a:cs typeface="Arial" panose="020B0604020202020204" pitchFamily="34" charset="0"/>
            </a:rPr>
            <a:t>Enerjinin </a:t>
          </a:r>
          <a:r>
            <a:rPr lang="tr-TR" sz="2400" dirty="0" err="1">
              <a:solidFill>
                <a:schemeClr val="tx1"/>
              </a:solidFill>
              <a:latin typeface="Arial" panose="020B0604020202020204" pitchFamily="34" charset="0"/>
              <a:ea typeface="Comic Sans MS" charset="-94"/>
              <a:cs typeface="Arial" panose="020B0604020202020204" pitchFamily="34" charset="0"/>
            </a:rPr>
            <a:t>büyük</a:t>
          </a:r>
          <a:r>
            <a:rPr lang="tr-TR" sz="2400" dirty="0">
              <a:solidFill>
                <a:schemeClr val="tx1"/>
              </a:solidFill>
              <a:latin typeface="Arial" panose="020B0604020202020204" pitchFamily="34" charset="0"/>
              <a:ea typeface="Comic Sans MS" charset="-94"/>
              <a:cs typeface="Arial" panose="020B0604020202020204" pitchFamily="34" charset="0"/>
            </a:rPr>
            <a:t> bir </a:t>
          </a:r>
          <a:r>
            <a:rPr lang="tr-TR" sz="2400" dirty="0" err="1">
              <a:solidFill>
                <a:schemeClr val="tx1"/>
              </a:solidFill>
              <a:latin typeface="Arial" panose="020B0604020202020204" pitchFamily="34" charset="0"/>
              <a:ea typeface="Comic Sans MS" charset="-94"/>
              <a:cs typeface="Arial" panose="020B0604020202020204" pitchFamily="34" charset="0"/>
            </a:rPr>
            <a:t>bölümu</a:t>
          </a:r>
          <a:r>
            <a:rPr lang="tr-TR" sz="2400" dirty="0">
              <a:solidFill>
                <a:schemeClr val="tx1"/>
              </a:solidFill>
              <a:latin typeface="Arial" panose="020B0604020202020204" pitchFamily="34" charset="0"/>
              <a:ea typeface="Comic Sans MS" charset="-94"/>
              <a:cs typeface="Arial" panose="020B0604020202020204" pitchFamily="34" charset="0"/>
            </a:rPr>
            <a:t>̈ </a:t>
          </a:r>
          <a:r>
            <a:rPr lang="tr-TR" sz="2400" dirty="0" err="1">
              <a:solidFill>
                <a:schemeClr val="tx1"/>
              </a:solidFill>
              <a:latin typeface="Arial" panose="020B0604020202020204" pitchFamily="34" charset="0"/>
              <a:ea typeface="Comic Sans MS" charset="-94"/>
              <a:cs typeface="Arial" panose="020B0604020202020204" pitchFamily="34" charset="0"/>
            </a:rPr>
            <a:t>yediğimiz</a:t>
          </a:r>
          <a:r>
            <a:rPr lang="tr-TR" sz="2400" dirty="0">
              <a:solidFill>
                <a:schemeClr val="tx1"/>
              </a:solidFill>
              <a:latin typeface="Arial" panose="020B0604020202020204" pitchFamily="34" charset="0"/>
              <a:ea typeface="Comic Sans MS" charset="-94"/>
              <a:cs typeface="Arial" panose="020B0604020202020204" pitchFamily="34" charset="0"/>
            </a:rPr>
            <a:t> besinlerdeki </a:t>
          </a:r>
          <a:r>
            <a:rPr lang="tr-TR" sz="2400" dirty="0" err="1">
              <a:solidFill>
                <a:schemeClr val="tx1"/>
              </a:solidFill>
              <a:latin typeface="Arial" panose="020B0604020202020204" pitchFamily="34" charset="0"/>
              <a:ea typeface="Comic Sans MS" charset="-94"/>
              <a:cs typeface="Arial" panose="020B0604020202020204" pitchFamily="34" charset="0"/>
            </a:rPr>
            <a:t>şekerden</a:t>
          </a:r>
          <a:r>
            <a:rPr lang="tr-TR" sz="2400" dirty="0">
              <a:solidFill>
                <a:schemeClr val="tx1"/>
              </a:solidFill>
              <a:latin typeface="Arial" panose="020B0604020202020204" pitchFamily="34" charset="0"/>
              <a:ea typeface="Comic Sans MS" charset="-94"/>
              <a:cs typeface="Arial" panose="020B0604020202020204" pitchFamily="34" charset="0"/>
            </a:rPr>
            <a:t> ve </a:t>
          </a:r>
          <a:r>
            <a:rPr lang="tr-TR" sz="2400" dirty="0" err="1">
              <a:solidFill>
                <a:schemeClr val="tx1"/>
              </a:solidFill>
              <a:latin typeface="Arial" panose="020B0604020202020204" pitchFamily="34" charset="0"/>
              <a:ea typeface="Comic Sans MS" charset="-94"/>
              <a:cs typeface="Arial" panose="020B0604020202020204" pitchFamily="34" charset="0"/>
            </a:rPr>
            <a:t>karaciğerde</a:t>
          </a:r>
          <a:r>
            <a:rPr lang="tr-TR" sz="2400" dirty="0">
              <a:solidFill>
                <a:schemeClr val="tx1"/>
              </a:solidFill>
              <a:latin typeface="Arial" panose="020B0604020202020204" pitchFamily="34" charset="0"/>
              <a:ea typeface="Comic Sans MS" charset="-94"/>
              <a:cs typeface="Arial" panose="020B0604020202020204" pitchFamily="34" charset="0"/>
            </a:rPr>
            <a:t> depolanan </a:t>
          </a:r>
          <a:r>
            <a:rPr lang="tr-TR" sz="2400" dirty="0" err="1">
              <a:solidFill>
                <a:schemeClr val="tx1"/>
              </a:solidFill>
              <a:latin typeface="Arial" panose="020B0604020202020204" pitchFamily="34" charset="0"/>
              <a:ea typeface="Comic Sans MS" charset="-94"/>
              <a:cs typeface="Arial" panose="020B0604020202020204" pitchFamily="34" charset="0"/>
            </a:rPr>
            <a:t>şekerden</a:t>
          </a:r>
          <a:r>
            <a:rPr lang="tr-TR" sz="2400" dirty="0">
              <a:solidFill>
                <a:schemeClr val="tx1"/>
              </a:solidFill>
              <a:latin typeface="Arial" panose="020B0604020202020204" pitchFamily="34" charset="0"/>
              <a:ea typeface="Comic Sans MS" charset="-94"/>
              <a:cs typeface="Arial" panose="020B0604020202020204" pitchFamily="34" charset="0"/>
            </a:rPr>
            <a:t> (Glukozdan) elde edilir. </a:t>
          </a:r>
          <a:endParaRPr lang="tr-TR" sz="2400" dirty="0">
            <a:latin typeface="Arial" panose="020B0604020202020204" pitchFamily="34" charset="0"/>
            <a:cs typeface="Arial" panose="020B0604020202020204" pitchFamily="34" charset="0"/>
          </a:endParaRPr>
        </a:p>
      </dgm:t>
    </dgm:pt>
    <dgm:pt modelId="{BAAD004A-BE01-F546-9A45-02534D9E8DFE}" type="parTrans" cxnId="{9846F9BC-8FF8-6145-9324-C8E36884AE9D}">
      <dgm:prSet/>
      <dgm:spPr/>
      <dgm:t>
        <a:bodyPr/>
        <a:lstStyle/>
        <a:p>
          <a:endParaRPr lang="tr-TR"/>
        </a:p>
      </dgm:t>
    </dgm:pt>
    <dgm:pt modelId="{18C9073F-B8D4-8849-94B1-6B36C7FCF8AC}" type="sibTrans" cxnId="{9846F9BC-8FF8-6145-9324-C8E36884AE9D}">
      <dgm:prSet/>
      <dgm:spPr/>
      <dgm:t>
        <a:bodyPr/>
        <a:lstStyle/>
        <a:p>
          <a:endParaRPr lang="tr-TR"/>
        </a:p>
      </dgm:t>
    </dgm:pt>
    <dgm:pt modelId="{FFA0F3B1-717E-5E49-8943-483F626D6510}">
      <dgm:prSet phldrT="[Metin]" custT="1"/>
      <dgm:spPr/>
      <dgm:t>
        <a:bodyPr/>
        <a:lstStyle/>
        <a:p>
          <a:r>
            <a:rPr lang="tr-TR" sz="2400" dirty="0">
              <a:solidFill>
                <a:schemeClr val="tx1"/>
              </a:solidFill>
              <a:latin typeface="Arial" panose="020B0604020202020204" pitchFamily="34" charset="0"/>
              <a:ea typeface="Comic Sans MS" charset="-94"/>
              <a:cs typeface="Arial" panose="020B0604020202020204" pitchFamily="34" charset="0"/>
            </a:rPr>
            <a:t>Kandaki </a:t>
          </a:r>
          <a:r>
            <a:rPr lang="tr-TR" sz="2400" dirty="0" err="1">
              <a:solidFill>
                <a:schemeClr val="tx1"/>
              </a:solidFill>
              <a:latin typeface="Arial" panose="020B0604020202020204" pitchFamily="34" charset="0"/>
              <a:ea typeface="Comic Sans MS" charset="-94"/>
              <a:cs typeface="Arial" panose="020B0604020202020204" pitchFamily="34" charset="0"/>
            </a:rPr>
            <a:t>şekerin</a:t>
          </a:r>
          <a:r>
            <a:rPr lang="tr-TR" sz="2400" dirty="0">
              <a:solidFill>
                <a:schemeClr val="tx1"/>
              </a:solidFill>
              <a:latin typeface="Arial" panose="020B0604020202020204" pitchFamily="34" charset="0"/>
              <a:ea typeface="Comic Sans MS" charset="-94"/>
              <a:cs typeface="Arial" panose="020B0604020202020204" pitchFamily="34" charset="0"/>
            </a:rPr>
            <a:t> enerjiye </a:t>
          </a:r>
          <a:r>
            <a:rPr lang="tr-TR" sz="2400" dirty="0" err="1">
              <a:solidFill>
                <a:schemeClr val="tx1"/>
              </a:solidFill>
              <a:latin typeface="Arial" panose="020B0604020202020204" pitchFamily="34" charset="0"/>
              <a:ea typeface="Comic Sans MS" charset="-94"/>
              <a:cs typeface="Arial" panose="020B0604020202020204" pitchFamily="34" charset="0"/>
            </a:rPr>
            <a:t>dönüşmesi</a:t>
          </a:r>
          <a:r>
            <a:rPr lang="tr-TR" sz="2400" dirty="0">
              <a:solidFill>
                <a:schemeClr val="tx1"/>
              </a:solidFill>
              <a:latin typeface="Arial" panose="020B0604020202020204" pitchFamily="34" charset="0"/>
              <a:ea typeface="Comic Sans MS" charset="-94"/>
              <a:cs typeface="Arial" panose="020B0604020202020204" pitchFamily="34" charset="0"/>
            </a:rPr>
            <a:t> </a:t>
          </a:r>
          <a:r>
            <a:rPr lang="tr-TR" sz="2400" dirty="0" err="1">
              <a:solidFill>
                <a:schemeClr val="tx1"/>
              </a:solidFill>
              <a:latin typeface="Arial" panose="020B0604020202020204" pitchFamily="34" charset="0"/>
              <a:ea typeface="Comic Sans MS" charset="-94"/>
              <a:cs typeface="Arial" panose="020B0604020202020204" pitchFamily="34" charset="0"/>
            </a:rPr>
            <a:t>için</a:t>
          </a:r>
          <a:r>
            <a:rPr lang="tr-TR" sz="2400" dirty="0">
              <a:solidFill>
                <a:schemeClr val="tx1"/>
              </a:solidFill>
              <a:latin typeface="Arial" panose="020B0604020202020204" pitchFamily="34" charset="0"/>
              <a:ea typeface="Comic Sans MS" charset="-94"/>
              <a:cs typeface="Arial" panose="020B0604020202020204" pitchFamily="34" charset="0"/>
            </a:rPr>
            <a:t> </a:t>
          </a:r>
          <a:r>
            <a:rPr lang="tr-TR" sz="2400" dirty="0" err="1">
              <a:solidFill>
                <a:schemeClr val="tx1"/>
              </a:solidFill>
              <a:latin typeface="Arial" panose="020B0604020202020204" pitchFamily="34" charset="0"/>
              <a:ea typeface="Comic Sans MS" charset="-94"/>
              <a:cs typeface="Arial" panose="020B0604020202020204" pitchFamily="34" charset="0"/>
            </a:rPr>
            <a:t>hücre</a:t>
          </a:r>
          <a:r>
            <a:rPr lang="tr-TR" sz="2400" dirty="0">
              <a:solidFill>
                <a:schemeClr val="tx1"/>
              </a:solidFill>
              <a:latin typeface="Arial" panose="020B0604020202020204" pitchFamily="34" charset="0"/>
              <a:ea typeface="Comic Sans MS" charset="-94"/>
              <a:cs typeface="Arial" panose="020B0604020202020204" pitchFamily="34" charset="0"/>
            </a:rPr>
            <a:t> </a:t>
          </a:r>
          <a:r>
            <a:rPr lang="tr-TR" sz="2400" dirty="0" err="1">
              <a:solidFill>
                <a:schemeClr val="tx1"/>
              </a:solidFill>
              <a:latin typeface="Arial" panose="020B0604020202020204" pitchFamily="34" charset="0"/>
              <a:ea typeface="Comic Sans MS" charset="-94"/>
              <a:cs typeface="Arial" panose="020B0604020202020204" pitchFamily="34" charset="0"/>
            </a:rPr>
            <a:t>içine</a:t>
          </a:r>
          <a:r>
            <a:rPr lang="tr-TR" sz="2400" dirty="0">
              <a:solidFill>
                <a:schemeClr val="tx1"/>
              </a:solidFill>
              <a:latin typeface="Arial" panose="020B0604020202020204" pitchFamily="34" charset="0"/>
              <a:ea typeface="Comic Sans MS" charset="-94"/>
              <a:cs typeface="Arial" panose="020B0604020202020204" pitchFamily="34" charset="0"/>
            </a:rPr>
            <a:t> girmesi gerekir. </a:t>
          </a:r>
          <a:endParaRPr lang="tr-TR" sz="2400" dirty="0">
            <a:latin typeface="Arial" panose="020B0604020202020204" pitchFamily="34" charset="0"/>
            <a:cs typeface="Arial" panose="020B0604020202020204" pitchFamily="34" charset="0"/>
          </a:endParaRPr>
        </a:p>
      </dgm:t>
    </dgm:pt>
    <dgm:pt modelId="{8F39869D-AC39-C649-85B4-3005137BFAB7}" type="parTrans" cxnId="{E7ABC01D-FB72-8240-A4FB-FC64E9E01DA6}">
      <dgm:prSet/>
      <dgm:spPr/>
      <dgm:t>
        <a:bodyPr/>
        <a:lstStyle/>
        <a:p>
          <a:endParaRPr lang="tr-TR"/>
        </a:p>
      </dgm:t>
    </dgm:pt>
    <dgm:pt modelId="{64EE051F-1519-D24B-9EC3-EB2BC4CACA64}" type="sibTrans" cxnId="{E7ABC01D-FB72-8240-A4FB-FC64E9E01DA6}">
      <dgm:prSet/>
      <dgm:spPr/>
      <dgm:t>
        <a:bodyPr/>
        <a:lstStyle/>
        <a:p>
          <a:endParaRPr lang="tr-TR"/>
        </a:p>
      </dgm:t>
    </dgm:pt>
    <dgm:pt modelId="{FB39BA6D-29C5-EC4E-A66C-E003D5A87819}">
      <dgm:prSet phldrT="[Metin]" custT="1"/>
      <dgm:spPr/>
      <dgm:t>
        <a:bodyPr/>
        <a:lstStyle/>
        <a:p>
          <a:r>
            <a:rPr lang="tr-TR" sz="2400" dirty="0">
              <a:solidFill>
                <a:schemeClr val="tx1"/>
              </a:solidFill>
              <a:latin typeface="Arial" panose="020B0604020202020204" pitchFamily="34" charset="0"/>
              <a:ea typeface="Comic Sans MS" charset="-94"/>
              <a:cs typeface="Arial" panose="020B0604020202020204" pitchFamily="34" charset="0"/>
            </a:rPr>
            <a:t>Şekerin hücre içine girmesi için, pankreastan salgılanan “</a:t>
          </a:r>
          <a:r>
            <a:rPr lang="tr-TR" sz="2400" dirty="0" err="1">
              <a:solidFill>
                <a:schemeClr val="tx1"/>
              </a:solidFill>
              <a:latin typeface="Arial" panose="020B0604020202020204" pitchFamily="34" charset="0"/>
              <a:ea typeface="Comic Sans MS" charset="-94"/>
              <a:cs typeface="Arial" panose="020B0604020202020204" pitchFamily="34" charset="0"/>
            </a:rPr>
            <a:t>insülin</a:t>
          </a:r>
          <a:r>
            <a:rPr lang="tr-TR" sz="2400" dirty="0">
              <a:solidFill>
                <a:schemeClr val="tx1"/>
              </a:solidFill>
              <a:latin typeface="Arial" panose="020B0604020202020204" pitchFamily="34" charset="0"/>
              <a:ea typeface="Comic Sans MS" charset="-94"/>
              <a:cs typeface="Arial" panose="020B0604020202020204" pitchFamily="34" charset="0"/>
            </a:rPr>
            <a:t>” hormonuna gereksinim vardır</a:t>
          </a:r>
          <a:r>
            <a:rPr lang="tr-TR" sz="2800" dirty="0">
              <a:solidFill>
                <a:schemeClr val="tx1"/>
              </a:solidFill>
              <a:latin typeface="Comic Sans MS" charset="-94"/>
              <a:ea typeface="Comic Sans MS" charset="-94"/>
              <a:cs typeface="Comic Sans MS" charset="-94"/>
            </a:rPr>
            <a:t>. </a:t>
          </a:r>
          <a:endParaRPr lang="tr-TR" sz="2800" dirty="0"/>
        </a:p>
      </dgm:t>
    </dgm:pt>
    <dgm:pt modelId="{85475891-E23C-974D-8494-CC180CEB1CB6}" type="parTrans" cxnId="{E4394476-CBB4-6C47-977C-5F94AF59C0BB}">
      <dgm:prSet/>
      <dgm:spPr/>
      <dgm:t>
        <a:bodyPr/>
        <a:lstStyle/>
        <a:p>
          <a:endParaRPr lang="tr-TR"/>
        </a:p>
      </dgm:t>
    </dgm:pt>
    <dgm:pt modelId="{9B84D1A3-9746-8445-88F3-359AE08C6883}" type="sibTrans" cxnId="{E4394476-CBB4-6C47-977C-5F94AF59C0BB}">
      <dgm:prSet/>
      <dgm:spPr/>
      <dgm:t>
        <a:bodyPr/>
        <a:lstStyle/>
        <a:p>
          <a:endParaRPr lang="tr-TR"/>
        </a:p>
      </dgm:t>
    </dgm:pt>
    <dgm:pt modelId="{FC94BF20-3447-3C45-A940-A8EA2C64B9EF}" type="pres">
      <dgm:prSet presAssocID="{4CCC44EC-499D-7347-90A3-31734F88190F}" presName="vert0" presStyleCnt="0">
        <dgm:presLayoutVars>
          <dgm:dir/>
          <dgm:animOne val="branch"/>
          <dgm:animLvl val="lvl"/>
        </dgm:presLayoutVars>
      </dgm:prSet>
      <dgm:spPr/>
    </dgm:pt>
    <dgm:pt modelId="{DEFBFC64-DC0F-D44F-B551-C1464C623ACE}" type="pres">
      <dgm:prSet presAssocID="{C12F4FCD-0244-624A-B8CA-620B2016F543}" presName="thickLine" presStyleLbl="alignNode1" presStyleIdx="0" presStyleCnt="1"/>
      <dgm:spPr/>
    </dgm:pt>
    <dgm:pt modelId="{0F8B8CCE-575A-7E47-BF37-24A02ED9C047}" type="pres">
      <dgm:prSet presAssocID="{C12F4FCD-0244-624A-B8CA-620B2016F543}" presName="horz1" presStyleCnt="0"/>
      <dgm:spPr/>
    </dgm:pt>
    <dgm:pt modelId="{B3E7EEF9-57EA-4149-AE68-10C4DC7DCAF8}" type="pres">
      <dgm:prSet presAssocID="{C12F4FCD-0244-624A-B8CA-620B2016F543}" presName="tx1" presStyleLbl="revTx" presStyleIdx="0" presStyleCnt="4" custScaleX="116752" custLinFactNeighborX="-7433" custLinFactNeighborY="-4500"/>
      <dgm:spPr/>
    </dgm:pt>
    <dgm:pt modelId="{71C0FBAB-1CAA-0A43-965A-6D7BB13447FC}" type="pres">
      <dgm:prSet presAssocID="{C12F4FCD-0244-624A-B8CA-620B2016F543}" presName="vert1" presStyleCnt="0"/>
      <dgm:spPr/>
    </dgm:pt>
    <dgm:pt modelId="{2298CF63-1E09-EA46-80DA-D991785F8425}" type="pres">
      <dgm:prSet presAssocID="{81B3807F-FDD7-CA48-81E8-E3A510236A11}" presName="vertSpace2a" presStyleCnt="0"/>
      <dgm:spPr/>
    </dgm:pt>
    <dgm:pt modelId="{E2F3821E-032B-A04A-8F55-6AD76E282DF2}" type="pres">
      <dgm:prSet presAssocID="{81B3807F-FDD7-CA48-81E8-E3A510236A11}" presName="horz2" presStyleCnt="0"/>
      <dgm:spPr/>
    </dgm:pt>
    <dgm:pt modelId="{8F0BE557-0B81-D04F-8253-5A331433F3BB}" type="pres">
      <dgm:prSet presAssocID="{81B3807F-FDD7-CA48-81E8-E3A510236A11}" presName="horzSpace2" presStyleCnt="0"/>
      <dgm:spPr/>
    </dgm:pt>
    <dgm:pt modelId="{A22C3F66-3CE3-BA4A-B056-122FA12F07CE}" type="pres">
      <dgm:prSet presAssocID="{81B3807F-FDD7-CA48-81E8-E3A510236A11}" presName="tx2" presStyleLbl="revTx" presStyleIdx="1" presStyleCnt="4"/>
      <dgm:spPr/>
    </dgm:pt>
    <dgm:pt modelId="{FFDDA5B7-E490-2D4A-B40E-91B477C5D139}" type="pres">
      <dgm:prSet presAssocID="{81B3807F-FDD7-CA48-81E8-E3A510236A11}" presName="vert2" presStyleCnt="0"/>
      <dgm:spPr/>
    </dgm:pt>
    <dgm:pt modelId="{EE41F415-AC6D-7644-BB01-473EE9012152}" type="pres">
      <dgm:prSet presAssocID="{81B3807F-FDD7-CA48-81E8-E3A510236A11}" presName="thinLine2b" presStyleLbl="callout" presStyleIdx="0" presStyleCnt="3"/>
      <dgm:spPr/>
    </dgm:pt>
    <dgm:pt modelId="{36821F24-1A52-0F47-BAED-4A01E0296602}" type="pres">
      <dgm:prSet presAssocID="{81B3807F-FDD7-CA48-81E8-E3A510236A11}" presName="vertSpace2b" presStyleCnt="0"/>
      <dgm:spPr/>
    </dgm:pt>
    <dgm:pt modelId="{8E995C3D-F7D6-FE44-BB72-B1D7C51B24E3}" type="pres">
      <dgm:prSet presAssocID="{FFA0F3B1-717E-5E49-8943-483F626D6510}" presName="horz2" presStyleCnt="0"/>
      <dgm:spPr/>
    </dgm:pt>
    <dgm:pt modelId="{753A21B7-F0F2-F348-BB72-2EA62B5A0304}" type="pres">
      <dgm:prSet presAssocID="{FFA0F3B1-717E-5E49-8943-483F626D6510}" presName="horzSpace2" presStyleCnt="0"/>
      <dgm:spPr/>
    </dgm:pt>
    <dgm:pt modelId="{0BDBE047-43FA-5941-BB4B-0755EAA57F56}" type="pres">
      <dgm:prSet presAssocID="{FFA0F3B1-717E-5E49-8943-483F626D6510}" presName="tx2" presStyleLbl="revTx" presStyleIdx="2" presStyleCnt="4"/>
      <dgm:spPr/>
    </dgm:pt>
    <dgm:pt modelId="{7ED91D10-970A-444E-B994-0D25F53F987B}" type="pres">
      <dgm:prSet presAssocID="{FFA0F3B1-717E-5E49-8943-483F626D6510}" presName="vert2" presStyleCnt="0"/>
      <dgm:spPr/>
    </dgm:pt>
    <dgm:pt modelId="{D2630001-6349-A245-9C0C-2C726FEA1789}" type="pres">
      <dgm:prSet presAssocID="{FFA0F3B1-717E-5E49-8943-483F626D6510}" presName="thinLine2b" presStyleLbl="callout" presStyleIdx="1" presStyleCnt="3"/>
      <dgm:spPr/>
    </dgm:pt>
    <dgm:pt modelId="{50052FAF-A95D-084E-9981-0A5058389160}" type="pres">
      <dgm:prSet presAssocID="{FFA0F3B1-717E-5E49-8943-483F626D6510}" presName="vertSpace2b" presStyleCnt="0"/>
      <dgm:spPr/>
    </dgm:pt>
    <dgm:pt modelId="{CCB8B3B9-7863-7B4F-96DB-75F3D4DF125C}" type="pres">
      <dgm:prSet presAssocID="{FB39BA6D-29C5-EC4E-A66C-E003D5A87819}" presName="horz2" presStyleCnt="0"/>
      <dgm:spPr/>
    </dgm:pt>
    <dgm:pt modelId="{D3685A04-DD90-2F4C-BC83-C528BDD993F6}" type="pres">
      <dgm:prSet presAssocID="{FB39BA6D-29C5-EC4E-A66C-E003D5A87819}" presName="horzSpace2" presStyleCnt="0"/>
      <dgm:spPr/>
    </dgm:pt>
    <dgm:pt modelId="{C3E7C973-0FCA-814F-9661-53E7422C1FF1}" type="pres">
      <dgm:prSet presAssocID="{FB39BA6D-29C5-EC4E-A66C-E003D5A87819}" presName="tx2" presStyleLbl="revTx" presStyleIdx="3" presStyleCnt="4"/>
      <dgm:spPr/>
    </dgm:pt>
    <dgm:pt modelId="{0B456203-6849-F64E-B9DA-12EBBF49A574}" type="pres">
      <dgm:prSet presAssocID="{FB39BA6D-29C5-EC4E-A66C-E003D5A87819}" presName="vert2" presStyleCnt="0"/>
      <dgm:spPr/>
    </dgm:pt>
    <dgm:pt modelId="{0E77B298-E3B3-5B49-8147-75D7FE2C03C0}" type="pres">
      <dgm:prSet presAssocID="{FB39BA6D-29C5-EC4E-A66C-E003D5A87819}" presName="thinLine2b" presStyleLbl="callout" presStyleIdx="2" presStyleCnt="3"/>
      <dgm:spPr/>
    </dgm:pt>
    <dgm:pt modelId="{DAB1D23E-230C-3C4B-9182-76C907A913AA}" type="pres">
      <dgm:prSet presAssocID="{FB39BA6D-29C5-EC4E-A66C-E003D5A87819}" presName="vertSpace2b" presStyleCnt="0"/>
      <dgm:spPr/>
    </dgm:pt>
  </dgm:ptLst>
  <dgm:cxnLst>
    <dgm:cxn modelId="{7F4E861A-1AB2-7D42-9D2E-B449ADBB8636}" type="presOf" srcId="{81B3807F-FDD7-CA48-81E8-E3A510236A11}" destId="{A22C3F66-3CE3-BA4A-B056-122FA12F07CE}" srcOrd="0" destOrd="0" presId="urn:microsoft.com/office/officeart/2008/layout/LinedList"/>
    <dgm:cxn modelId="{E7ABC01D-FB72-8240-A4FB-FC64E9E01DA6}" srcId="{C12F4FCD-0244-624A-B8CA-620B2016F543}" destId="{FFA0F3B1-717E-5E49-8943-483F626D6510}" srcOrd="1" destOrd="0" parTransId="{8F39869D-AC39-C649-85B4-3005137BFAB7}" sibTransId="{64EE051F-1519-D24B-9EC3-EB2BC4CACA64}"/>
    <dgm:cxn modelId="{E4394476-CBB4-6C47-977C-5F94AF59C0BB}" srcId="{C12F4FCD-0244-624A-B8CA-620B2016F543}" destId="{FB39BA6D-29C5-EC4E-A66C-E003D5A87819}" srcOrd="2" destOrd="0" parTransId="{85475891-E23C-974D-8494-CC180CEB1CB6}" sibTransId="{9B84D1A3-9746-8445-88F3-359AE08C6883}"/>
    <dgm:cxn modelId="{F8077E9E-827E-E04F-9554-8684F56DE072}" type="presOf" srcId="{FB39BA6D-29C5-EC4E-A66C-E003D5A87819}" destId="{C3E7C973-0FCA-814F-9661-53E7422C1FF1}" srcOrd="0" destOrd="0" presId="urn:microsoft.com/office/officeart/2008/layout/LinedList"/>
    <dgm:cxn modelId="{146D68AD-33FD-4F44-972B-D91E469F0248}" type="presOf" srcId="{C12F4FCD-0244-624A-B8CA-620B2016F543}" destId="{B3E7EEF9-57EA-4149-AE68-10C4DC7DCAF8}" srcOrd="0" destOrd="0" presId="urn:microsoft.com/office/officeart/2008/layout/LinedList"/>
    <dgm:cxn modelId="{9846F9BC-8FF8-6145-9324-C8E36884AE9D}" srcId="{C12F4FCD-0244-624A-B8CA-620B2016F543}" destId="{81B3807F-FDD7-CA48-81E8-E3A510236A11}" srcOrd="0" destOrd="0" parTransId="{BAAD004A-BE01-F546-9A45-02534D9E8DFE}" sibTransId="{18C9073F-B8D4-8849-94B1-6B36C7FCF8AC}"/>
    <dgm:cxn modelId="{6CB560CC-7B41-A34D-8D23-837A549F5B57}" srcId="{4CCC44EC-499D-7347-90A3-31734F88190F}" destId="{C12F4FCD-0244-624A-B8CA-620B2016F543}" srcOrd="0" destOrd="0" parTransId="{80B078D4-5FF1-EF42-A508-2259A7ADDAB5}" sibTransId="{8154F968-E549-474E-97FD-938ABDEC6C68}"/>
    <dgm:cxn modelId="{542FF9E3-C5D9-1142-B09E-90977BDD425C}" type="presOf" srcId="{4CCC44EC-499D-7347-90A3-31734F88190F}" destId="{FC94BF20-3447-3C45-A940-A8EA2C64B9EF}" srcOrd="0" destOrd="0" presId="urn:microsoft.com/office/officeart/2008/layout/LinedList"/>
    <dgm:cxn modelId="{E68CAFF0-C718-9E46-9C62-0C1B5B43CEE2}" type="presOf" srcId="{FFA0F3B1-717E-5E49-8943-483F626D6510}" destId="{0BDBE047-43FA-5941-BB4B-0755EAA57F56}" srcOrd="0" destOrd="0" presId="urn:microsoft.com/office/officeart/2008/layout/LinedList"/>
    <dgm:cxn modelId="{F9D4F5E2-B478-704C-8E46-C04F4424EA4C}" type="presParOf" srcId="{FC94BF20-3447-3C45-A940-A8EA2C64B9EF}" destId="{DEFBFC64-DC0F-D44F-B551-C1464C623ACE}" srcOrd="0" destOrd="0" presId="urn:microsoft.com/office/officeart/2008/layout/LinedList"/>
    <dgm:cxn modelId="{AE224EB0-99D8-304B-85BB-5154E20A4128}" type="presParOf" srcId="{FC94BF20-3447-3C45-A940-A8EA2C64B9EF}" destId="{0F8B8CCE-575A-7E47-BF37-24A02ED9C047}" srcOrd="1" destOrd="0" presId="urn:microsoft.com/office/officeart/2008/layout/LinedList"/>
    <dgm:cxn modelId="{64A23327-806F-DC48-B250-2699268F00BB}" type="presParOf" srcId="{0F8B8CCE-575A-7E47-BF37-24A02ED9C047}" destId="{B3E7EEF9-57EA-4149-AE68-10C4DC7DCAF8}" srcOrd="0" destOrd="0" presId="urn:microsoft.com/office/officeart/2008/layout/LinedList"/>
    <dgm:cxn modelId="{DE7B7857-7918-D84A-9133-9017C57F8FDF}" type="presParOf" srcId="{0F8B8CCE-575A-7E47-BF37-24A02ED9C047}" destId="{71C0FBAB-1CAA-0A43-965A-6D7BB13447FC}" srcOrd="1" destOrd="0" presId="urn:microsoft.com/office/officeart/2008/layout/LinedList"/>
    <dgm:cxn modelId="{A30D4940-399D-AB43-8CE3-4A6A467CB057}" type="presParOf" srcId="{71C0FBAB-1CAA-0A43-965A-6D7BB13447FC}" destId="{2298CF63-1E09-EA46-80DA-D991785F8425}" srcOrd="0" destOrd="0" presId="urn:microsoft.com/office/officeart/2008/layout/LinedList"/>
    <dgm:cxn modelId="{FA41E689-976B-894D-AC4A-29E40E46AB01}" type="presParOf" srcId="{71C0FBAB-1CAA-0A43-965A-6D7BB13447FC}" destId="{E2F3821E-032B-A04A-8F55-6AD76E282DF2}" srcOrd="1" destOrd="0" presId="urn:microsoft.com/office/officeart/2008/layout/LinedList"/>
    <dgm:cxn modelId="{5FE22679-8EED-4945-97A9-DAC9F2927DC0}" type="presParOf" srcId="{E2F3821E-032B-A04A-8F55-6AD76E282DF2}" destId="{8F0BE557-0B81-D04F-8253-5A331433F3BB}" srcOrd="0" destOrd="0" presId="urn:microsoft.com/office/officeart/2008/layout/LinedList"/>
    <dgm:cxn modelId="{938A6B48-3ED9-5044-8282-EA2253A973C5}" type="presParOf" srcId="{E2F3821E-032B-A04A-8F55-6AD76E282DF2}" destId="{A22C3F66-3CE3-BA4A-B056-122FA12F07CE}" srcOrd="1" destOrd="0" presId="urn:microsoft.com/office/officeart/2008/layout/LinedList"/>
    <dgm:cxn modelId="{16EE8182-6CC7-1642-B88F-325C9DA7D370}" type="presParOf" srcId="{E2F3821E-032B-A04A-8F55-6AD76E282DF2}" destId="{FFDDA5B7-E490-2D4A-B40E-91B477C5D139}" srcOrd="2" destOrd="0" presId="urn:microsoft.com/office/officeart/2008/layout/LinedList"/>
    <dgm:cxn modelId="{5892C1E9-C094-BB49-B1EE-AE9A384AEB13}" type="presParOf" srcId="{71C0FBAB-1CAA-0A43-965A-6D7BB13447FC}" destId="{EE41F415-AC6D-7644-BB01-473EE9012152}" srcOrd="2" destOrd="0" presId="urn:microsoft.com/office/officeart/2008/layout/LinedList"/>
    <dgm:cxn modelId="{30C255A7-30DB-F844-A72C-A8F90CD165EA}" type="presParOf" srcId="{71C0FBAB-1CAA-0A43-965A-6D7BB13447FC}" destId="{36821F24-1A52-0F47-BAED-4A01E0296602}" srcOrd="3" destOrd="0" presId="urn:microsoft.com/office/officeart/2008/layout/LinedList"/>
    <dgm:cxn modelId="{DEDDE433-6FD6-FC47-93D9-72B7233FE930}" type="presParOf" srcId="{71C0FBAB-1CAA-0A43-965A-6D7BB13447FC}" destId="{8E995C3D-F7D6-FE44-BB72-B1D7C51B24E3}" srcOrd="4" destOrd="0" presId="urn:microsoft.com/office/officeart/2008/layout/LinedList"/>
    <dgm:cxn modelId="{0A06273B-2C8D-6744-BC5A-48FEAA0F8486}" type="presParOf" srcId="{8E995C3D-F7D6-FE44-BB72-B1D7C51B24E3}" destId="{753A21B7-F0F2-F348-BB72-2EA62B5A0304}" srcOrd="0" destOrd="0" presId="urn:microsoft.com/office/officeart/2008/layout/LinedList"/>
    <dgm:cxn modelId="{E2CACE94-F7DC-344C-9850-4EB43D81D2EF}" type="presParOf" srcId="{8E995C3D-F7D6-FE44-BB72-B1D7C51B24E3}" destId="{0BDBE047-43FA-5941-BB4B-0755EAA57F56}" srcOrd="1" destOrd="0" presId="urn:microsoft.com/office/officeart/2008/layout/LinedList"/>
    <dgm:cxn modelId="{24FE0F2D-A198-9F4F-87ED-C8EE2D2EB820}" type="presParOf" srcId="{8E995C3D-F7D6-FE44-BB72-B1D7C51B24E3}" destId="{7ED91D10-970A-444E-B994-0D25F53F987B}" srcOrd="2" destOrd="0" presId="urn:microsoft.com/office/officeart/2008/layout/LinedList"/>
    <dgm:cxn modelId="{3F0AE932-66C5-D54D-A736-6367C0645421}" type="presParOf" srcId="{71C0FBAB-1CAA-0A43-965A-6D7BB13447FC}" destId="{D2630001-6349-A245-9C0C-2C726FEA1789}" srcOrd="5" destOrd="0" presId="urn:microsoft.com/office/officeart/2008/layout/LinedList"/>
    <dgm:cxn modelId="{3DFA95AA-558E-E948-B79B-C77C3C090AC8}" type="presParOf" srcId="{71C0FBAB-1CAA-0A43-965A-6D7BB13447FC}" destId="{50052FAF-A95D-084E-9981-0A5058389160}" srcOrd="6" destOrd="0" presId="urn:microsoft.com/office/officeart/2008/layout/LinedList"/>
    <dgm:cxn modelId="{C99F0422-14E2-B74E-B901-8337BE202C17}" type="presParOf" srcId="{71C0FBAB-1CAA-0A43-965A-6D7BB13447FC}" destId="{CCB8B3B9-7863-7B4F-96DB-75F3D4DF125C}" srcOrd="7" destOrd="0" presId="urn:microsoft.com/office/officeart/2008/layout/LinedList"/>
    <dgm:cxn modelId="{DBAFA9E1-B116-9143-9DF2-0AC7E7D8FF0F}" type="presParOf" srcId="{CCB8B3B9-7863-7B4F-96DB-75F3D4DF125C}" destId="{D3685A04-DD90-2F4C-BC83-C528BDD993F6}" srcOrd="0" destOrd="0" presId="urn:microsoft.com/office/officeart/2008/layout/LinedList"/>
    <dgm:cxn modelId="{3B236401-ED8F-9040-8819-C1125412BAAB}" type="presParOf" srcId="{CCB8B3B9-7863-7B4F-96DB-75F3D4DF125C}" destId="{C3E7C973-0FCA-814F-9661-53E7422C1FF1}" srcOrd="1" destOrd="0" presId="urn:microsoft.com/office/officeart/2008/layout/LinedList"/>
    <dgm:cxn modelId="{C55905BA-FDCB-EF42-924A-18E5676ED520}" type="presParOf" srcId="{CCB8B3B9-7863-7B4F-96DB-75F3D4DF125C}" destId="{0B456203-6849-F64E-B9DA-12EBBF49A574}" srcOrd="2" destOrd="0" presId="urn:microsoft.com/office/officeart/2008/layout/LinedList"/>
    <dgm:cxn modelId="{FA63E2EA-8F87-744F-9945-F34042CA9160}" type="presParOf" srcId="{71C0FBAB-1CAA-0A43-965A-6D7BB13447FC}" destId="{0E77B298-E3B3-5B49-8147-75D7FE2C03C0}" srcOrd="8" destOrd="0" presId="urn:microsoft.com/office/officeart/2008/layout/LinedList"/>
    <dgm:cxn modelId="{DD83FC4A-1789-074C-B34D-160A1B3C7C68}" type="presParOf" srcId="{71C0FBAB-1CAA-0A43-965A-6D7BB13447FC}" destId="{DAB1D23E-230C-3C4B-9182-76C907A913AA}" srcOrd="9"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413910-AB06-48A8-B1E6-05B28E40B78B}" type="doc">
      <dgm:prSet loTypeId="urn:microsoft.com/office/officeart/2005/8/layout/process2" loCatId="process" qsTypeId="urn:microsoft.com/office/officeart/2005/8/quickstyle/simple3" qsCatId="simple" csTypeId="urn:microsoft.com/office/officeart/2005/8/colors/colorful2" csCatId="colorful" phldr="1"/>
      <dgm:spPr/>
    </dgm:pt>
    <dgm:pt modelId="{7CDC3B45-E439-45AC-9C5A-B0C6B1FFD39F}">
      <dgm:prSet phldrT="[Metin]"/>
      <dgm:spPr/>
      <dgm:t>
        <a:bodyPr/>
        <a:lstStyle/>
        <a:p>
          <a:r>
            <a:rPr lang="tr-TR" dirty="0"/>
            <a:t>Acilen müdahale edilmeli.</a:t>
          </a:r>
        </a:p>
      </dgm:t>
    </dgm:pt>
    <dgm:pt modelId="{2C08423A-F86A-4C80-BABA-EEB2B065CA44}" type="parTrans" cxnId="{D041CF2A-01D0-49C7-8B51-E6580D98CD14}">
      <dgm:prSet/>
      <dgm:spPr/>
      <dgm:t>
        <a:bodyPr/>
        <a:lstStyle/>
        <a:p>
          <a:endParaRPr lang="tr-TR"/>
        </a:p>
      </dgm:t>
    </dgm:pt>
    <dgm:pt modelId="{895CE3CF-5E84-463B-ABCE-66FA6B1FD10D}" type="sibTrans" cxnId="{D041CF2A-01D0-49C7-8B51-E6580D98CD14}">
      <dgm:prSet/>
      <dgm:spPr/>
      <dgm:t>
        <a:bodyPr/>
        <a:lstStyle/>
        <a:p>
          <a:endParaRPr lang="tr-TR"/>
        </a:p>
      </dgm:t>
    </dgm:pt>
    <dgm:pt modelId="{7928FB79-C157-4506-88FB-DE07852BAEBB}">
      <dgm:prSet phldrT="[Metin]"/>
      <dgm:spPr/>
      <dgm:t>
        <a:bodyPr/>
        <a:lstStyle/>
        <a:p>
          <a:r>
            <a:rPr lang="tr-TR" dirty="0"/>
            <a:t>Bilinciniz yerinde ise </a:t>
          </a:r>
        </a:p>
        <a:p>
          <a:r>
            <a:rPr lang="tr-TR" b="1" dirty="0">
              <a:solidFill>
                <a:srgbClr val="FF0000"/>
              </a:solidFill>
            </a:rPr>
            <a:t>saf karbonhidrat </a:t>
          </a:r>
          <a:r>
            <a:rPr lang="tr-TR" dirty="0"/>
            <a:t>al </a:t>
          </a:r>
        </a:p>
        <a:p>
          <a:r>
            <a:rPr lang="tr-TR" dirty="0"/>
            <a:t>15 </a:t>
          </a:r>
          <a:r>
            <a:rPr lang="tr-TR" dirty="0" err="1"/>
            <a:t>dk</a:t>
          </a:r>
          <a:r>
            <a:rPr lang="tr-TR" dirty="0"/>
            <a:t> bekle</a:t>
          </a:r>
        </a:p>
      </dgm:t>
    </dgm:pt>
    <dgm:pt modelId="{B5F9486F-4AE7-4F01-B66B-1EE0F97CAC93}" type="parTrans" cxnId="{E0DB5580-E52E-4193-A854-AC8A929F02F9}">
      <dgm:prSet/>
      <dgm:spPr/>
      <dgm:t>
        <a:bodyPr/>
        <a:lstStyle/>
        <a:p>
          <a:endParaRPr lang="tr-TR"/>
        </a:p>
      </dgm:t>
    </dgm:pt>
    <dgm:pt modelId="{585F9CC1-4CC7-4E8D-A7C6-46061CB915E4}" type="sibTrans" cxnId="{E0DB5580-E52E-4193-A854-AC8A929F02F9}">
      <dgm:prSet/>
      <dgm:spPr/>
      <dgm:t>
        <a:bodyPr/>
        <a:lstStyle/>
        <a:p>
          <a:endParaRPr lang="tr-TR"/>
        </a:p>
      </dgm:t>
    </dgm:pt>
    <dgm:pt modelId="{72F96F9F-FE86-4935-A094-7D6B72B962F9}">
      <dgm:prSet phldrT="[Metin]"/>
      <dgm:spPr/>
      <dgm:t>
        <a:bodyPr/>
        <a:lstStyle/>
        <a:p>
          <a:r>
            <a:rPr lang="tr-TR" dirty="0"/>
            <a:t>Tekrar ölç, 70 mg/dl üzerinde ise hipoglisemi düzelmiş demektir. </a:t>
          </a:r>
        </a:p>
      </dgm:t>
    </dgm:pt>
    <dgm:pt modelId="{69074F1C-8229-4760-A643-B64650B30D08}" type="parTrans" cxnId="{A48EE2E2-8691-4EDC-8964-B347902D02E7}">
      <dgm:prSet/>
      <dgm:spPr/>
      <dgm:t>
        <a:bodyPr/>
        <a:lstStyle/>
        <a:p>
          <a:endParaRPr lang="tr-TR"/>
        </a:p>
      </dgm:t>
    </dgm:pt>
    <dgm:pt modelId="{F091FE10-D24D-45B7-BD2C-1822557AC547}" type="sibTrans" cxnId="{A48EE2E2-8691-4EDC-8964-B347902D02E7}">
      <dgm:prSet/>
      <dgm:spPr/>
      <dgm:t>
        <a:bodyPr/>
        <a:lstStyle/>
        <a:p>
          <a:endParaRPr lang="tr-TR"/>
        </a:p>
      </dgm:t>
    </dgm:pt>
    <dgm:pt modelId="{96E3F7D6-364E-4BDD-96A7-1F2721401807}" type="pres">
      <dgm:prSet presAssocID="{70413910-AB06-48A8-B1E6-05B28E40B78B}" presName="linearFlow" presStyleCnt="0">
        <dgm:presLayoutVars>
          <dgm:resizeHandles val="exact"/>
        </dgm:presLayoutVars>
      </dgm:prSet>
      <dgm:spPr/>
    </dgm:pt>
    <dgm:pt modelId="{4397904B-6774-42CA-A87D-BC783E04C4DD}" type="pres">
      <dgm:prSet presAssocID="{7CDC3B45-E439-45AC-9C5A-B0C6B1FFD39F}" presName="node" presStyleLbl="node1" presStyleIdx="0" presStyleCnt="3">
        <dgm:presLayoutVars>
          <dgm:bulletEnabled val="1"/>
        </dgm:presLayoutVars>
      </dgm:prSet>
      <dgm:spPr/>
    </dgm:pt>
    <dgm:pt modelId="{F10B97C4-0846-4BE0-B7C1-8C6A077CA821}" type="pres">
      <dgm:prSet presAssocID="{895CE3CF-5E84-463B-ABCE-66FA6B1FD10D}" presName="sibTrans" presStyleLbl="sibTrans2D1" presStyleIdx="0" presStyleCnt="2"/>
      <dgm:spPr/>
    </dgm:pt>
    <dgm:pt modelId="{15AAF406-FD0E-4E88-A257-C11CDD123EBD}" type="pres">
      <dgm:prSet presAssocID="{895CE3CF-5E84-463B-ABCE-66FA6B1FD10D}" presName="connectorText" presStyleLbl="sibTrans2D1" presStyleIdx="0" presStyleCnt="2"/>
      <dgm:spPr/>
    </dgm:pt>
    <dgm:pt modelId="{39AB1A06-A0ED-40A6-82B3-32A547B33CD5}" type="pres">
      <dgm:prSet presAssocID="{7928FB79-C157-4506-88FB-DE07852BAEBB}" presName="node" presStyleLbl="node1" presStyleIdx="1" presStyleCnt="3">
        <dgm:presLayoutVars>
          <dgm:bulletEnabled val="1"/>
        </dgm:presLayoutVars>
      </dgm:prSet>
      <dgm:spPr/>
    </dgm:pt>
    <dgm:pt modelId="{238BC5A0-0067-4AE1-8F14-2BC9FF332984}" type="pres">
      <dgm:prSet presAssocID="{585F9CC1-4CC7-4E8D-A7C6-46061CB915E4}" presName="sibTrans" presStyleLbl="sibTrans2D1" presStyleIdx="1" presStyleCnt="2"/>
      <dgm:spPr/>
    </dgm:pt>
    <dgm:pt modelId="{A2E703A6-559D-4738-9A47-C6FF91B97973}" type="pres">
      <dgm:prSet presAssocID="{585F9CC1-4CC7-4E8D-A7C6-46061CB915E4}" presName="connectorText" presStyleLbl="sibTrans2D1" presStyleIdx="1" presStyleCnt="2"/>
      <dgm:spPr/>
    </dgm:pt>
    <dgm:pt modelId="{4DBC4C92-10BE-4AF2-975A-E6DB33B45ED3}" type="pres">
      <dgm:prSet presAssocID="{72F96F9F-FE86-4935-A094-7D6B72B962F9}" presName="node" presStyleLbl="node1" presStyleIdx="2" presStyleCnt="3">
        <dgm:presLayoutVars>
          <dgm:bulletEnabled val="1"/>
        </dgm:presLayoutVars>
      </dgm:prSet>
      <dgm:spPr/>
    </dgm:pt>
  </dgm:ptLst>
  <dgm:cxnLst>
    <dgm:cxn modelId="{D2300405-7D3F-4778-8652-CFF1C0A66B0F}" type="presOf" srcId="{585F9CC1-4CC7-4E8D-A7C6-46061CB915E4}" destId="{238BC5A0-0067-4AE1-8F14-2BC9FF332984}" srcOrd="0" destOrd="0" presId="urn:microsoft.com/office/officeart/2005/8/layout/process2"/>
    <dgm:cxn modelId="{9E38911A-1D3E-4F74-9030-7E7596145A84}" type="presOf" srcId="{7928FB79-C157-4506-88FB-DE07852BAEBB}" destId="{39AB1A06-A0ED-40A6-82B3-32A547B33CD5}" srcOrd="0" destOrd="0" presId="urn:microsoft.com/office/officeart/2005/8/layout/process2"/>
    <dgm:cxn modelId="{4EFB5828-8605-4E6E-9018-1962A1E264DE}" type="presOf" srcId="{895CE3CF-5E84-463B-ABCE-66FA6B1FD10D}" destId="{F10B97C4-0846-4BE0-B7C1-8C6A077CA821}" srcOrd="0" destOrd="0" presId="urn:microsoft.com/office/officeart/2005/8/layout/process2"/>
    <dgm:cxn modelId="{D041CF2A-01D0-49C7-8B51-E6580D98CD14}" srcId="{70413910-AB06-48A8-B1E6-05B28E40B78B}" destId="{7CDC3B45-E439-45AC-9C5A-B0C6B1FFD39F}" srcOrd="0" destOrd="0" parTransId="{2C08423A-F86A-4C80-BABA-EEB2B065CA44}" sibTransId="{895CE3CF-5E84-463B-ABCE-66FA6B1FD10D}"/>
    <dgm:cxn modelId="{246DDC54-4387-45F1-88D2-887411EDC131}" type="presOf" srcId="{70413910-AB06-48A8-B1E6-05B28E40B78B}" destId="{96E3F7D6-364E-4BDD-96A7-1F2721401807}" srcOrd="0" destOrd="0" presId="urn:microsoft.com/office/officeart/2005/8/layout/process2"/>
    <dgm:cxn modelId="{5622DB70-FA55-41B9-A1D1-CFFF86CE85A7}" type="presOf" srcId="{72F96F9F-FE86-4935-A094-7D6B72B962F9}" destId="{4DBC4C92-10BE-4AF2-975A-E6DB33B45ED3}" srcOrd="0" destOrd="0" presId="urn:microsoft.com/office/officeart/2005/8/layout/process2"/>
    <dgm:cxn modelId="{E0DB5580-E52E-4193-A854-AC8A929F02F9}" srcId="{70413910-AB06-48A8-B1E6-05B28E40B78B}" destId="{7928FB79-C157-4506-88FB-DE07852BAEBB}" srcOrd="1" destOrd="0" parTransId="{B5F9486F-4AE7-4F01-B66B-1EE0F97CAC93}" sibTransId="{585F9CC1-4CC7-4E8D-A7C6-46061CB915E4}"/>
    <dgm:cxn modelId="{CC31C792-9CCC-410A-A884-9F19A2C1D359}" type="presOf" srcId="{585F9CC1-4CC7-4E8D-A7C6-46061CB915E4}" destId="{A2E703A6-559D-4738-9A47-C6FF91B97973}" srcOrd="1" destOrd="0" presId="urn:microsoft.com/office/officeart/2005/8/layout/process2"/>
    <dgm:cxn modelId="{8A2E3B9D-6EF5-4DB7-8902-08E9346C30CA}" type="presOf" srcId="{895CE3CF-5E84-463B-ABCE-66FA6B1FD10D}" destId="{15AAF406-FD0E-4E88-A257-C11CDD123EBD}" srcOrd="1" destOrd="0" presId="urn:microsoft.com/office/officeart/2005/8/layout/process2"/>
    <dgm:cxn modelId="{5F6CCCB8-DBE7-4B18-A791-2C206F01DD9E}" type="presOf" srcId="{7CDC3B45-E439-45AC-9C5A-B0C6B1FFD39F}" destId="{4397904B-6774-42CA-A87D-BC783E04C4DD}" srcOrd="0" destOrd="0" presId="urn:microsoft.com/office/officeart/2005/8/layout/process2"/>
    <dgm:cxn modelId="{A48EE2E2-8691-4EDC-8964-B347902D02E7}" srcId="{70413910-AB06-48A8-B1E6-05B28E40B78B}" destId="{72F96F9F-FE86-4935-A094-7D6B72B962F9}" srcOrd="2" destOrd="0" parTransId="{69074F1C-8229-4760-A643-B64650B30D08}" sibTransId="{F091FE10-D24D-45B7-BD2C-1822557AC547}"/>
    <dgm:cxn modelId="{5D449C6C-B91D-4EA2-9DD4-379428F85163}" type="presParOf" srcId="{96E3F7D6-364E-4BDD-96A7-1F2721401807}" destId="{4397904B-6774-42CA-A87D-BC783E04C4DD}" srcOrd="0" destOrd="0" presId="urn:microsoft.com/office/officeart/2005/8/layout/process2"/>
    <dgm:cxn modelId="{F508F9EC-2B4C-4EED-A09D-21457926838E}" type="presParOf" srcId="{96E3F7D6-364E-4BDD-96A7-1F2721401807}" destId="{F10B97C4-0846-4BE0-B7C1-8C6A077CA821}" srcOrd="1" destOrd="0" presId="urn:microsoft.com/office/officeart/2005/8/layout/process2"/>
    <dgm:cxn modelId="{9BF2B4EC-9380-4ADE-9650-3A54C260353F}" type="presParOf" srcId="{F10B97C4-0846-4BE0-B7C1-8C6A077CA821}" destId="{15AAF406-FD0E-4E88-A257-C11CDD123EBD}" srcOrd="0" destOrd="0" presId="urn:microsoft.com/office/officeart/2005/8/layout/process2"/>
    <dgm:cxn modelId="{129777B5-6351-4566-BE99-8E08386A2004}" type="presParOf" srcId="{96E3F7D6-364E-4BDD-96A7-1F2721401807}" destId="{39AB1A06-A0ED-40A6-82B3-32A547B33CD5}" srcOrd="2" destOrd="0" presId="urn:microsoft.com/office/officeart/2005/8/layout/process2"/>
    <dgm:cxn modelId="{8FEAAC58-4B78-40C1-B83E-909180DC1C65}" type="presParOf" srcId="{96E3F7D6-364E-4BDD-96A7-1F2721401807}" destId="{238BC5A0-0067-4AE1-8F14-2BC9FF332984}" srcOrd="3" destOrd="0" presId="urn:microsoft.com/office/officeart/2005/8/layout/process2"/>
    <dgm:cxn modelId="{D7D9EDA5-201E-4B8B-AFDC-51A27FDEAA76}" type="presParOf" srcId="{238BC5A0-0067-4AE1-8F14-2BC9FF332984}" destId="{A2E703A6-559D-4738-9A47-C6FF91B97973}" srcOrd="0" destOrd="0" presId="urn:microsoft.com/office/officeart/2005/8/layout/process2"/>
    <dgm:cxn modelId="{F8FB9C79-2D52-4E78-B7D1-DAEA2D4EEE0E}" type="presParOf" srcId="{96E3F7D6-364E-4BDD-96A7-1F2721401807}" destId="{4DBC4C92-10BE-4AF2-975A-E6DB33B45ED3}" srcOrd="4"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1BAE27B-481E-FF41-87AC-2156BEB99085}" type="doc">
      <dgm:prSet loTypeId="urn:microsoft.com/office/officeart/2005/8/layout/list1" loCatId="" qsTypeId="urn:microsoft.com/office/officeart/2005/8/quickstyle/simple1" qsCatId="simple" csTypeId="urn:microsoft.com/office/officeart/2005/8/colors/accent1_2" csCatId="accent1" phldr="1"/>
      <dgm:spPr/>
      <dgm:t>
        <a:bodyPr/>
        <a:lstStyle/>
        <a:p>
          <a:endParaRPr lang="tr-TR"/>
        </a:p>
      </dgm:t>
    </dgm:pt>
    <dgm:pt modelId="{D62A0247-6E75-4B4F-861F-46F935737656}">
      <dgm:prSet phldrT="[Metin]" custT="1"/>
      <dgm:spPr>
        <a:noFill/>
        <a:ln>
          <a:solidFill>
            <a:schemeClr val="bg1"/>
          </a:solidFill>
        </a:ln>
      </dgm:spPr>
      <dgm:t>
        <a:bodyPr/>
        <a:lstStyle/>
        <a:p>
          <a:r>
            <a:rPr lang="tr-TR" sz="1800" dirty="0">
              <a:solidFill>
                <a:schemeClr val="tx1"/>
              </a:solidFill>
              <a:latin typeface="Arial" panose="020B0604020202020204" pitchFamily="34" charset="0"/>
              <a:cs typeface="Arial" panose="020B0604020202020204" pitchFamily="34" charset="0"/>
            </a:rPr>
            <a:t>Diyabetli bireyin beslenme tedavisi; yaşına, boyuna, vücut ağırlığına, fiziksel aktivite durumuna, </a:t>
          </a:r>
          <a:r>
            <a:rPr lang="tr-TR" sz="1800" dirty="0" err="1">
              <a:solidFill>
                <a:schemeClr val="tx1"/>
              </a:solidFill>
              <a:latin typeface="Arial" panose="020B0604020202020204" pitchFamily="34" charset="0"/>
              <a:cs typeface="Arial" panose="020B0604020202020204" pitchFamily="34" charset="0"/>
            </a:rPr>
            <a:t>sosyo</a:t>
          </a:r>
          <a:r>
            <a:rPr lang="tr-TR" sz="1800" dirty="0">
              <a:solidFill>
                <a:schemeClr val="tx1"/>
              </a:solidFill>
              <a:latin typeface="Arial" panose="020B0604020202020204" pitchFamily="34" charset="0"/>
              <a:cs typeface="Arial" panose="020B0604020202020204" pitchFamily="34" charset="0"/>
            </a:rPr>
            <a:t>-ekonomik durumuna ve beslenme alışkanlıklarına göre </a:t>
          </a:r>
          <a:r>
            <a:rPr lang="tr-TR" sz="1800" b="1" dirty="0">
              <a:solidFill>
                <a:schemeClr val="tx1"/>
              </a:solidFill>
              <a:latin typeface="Arial" panose="020B0604020202020204" pitchFamily="34" charset="0"/>
              <a:cs typeface="Arial" panose="020B0604020202020204" pitchFamily="34" charset="0"/>
            </a:rPr>
            <a:t>diyetisyen</a:t>
          </a:r>
          <a:r>
            <a:rPr lang="tr-TR" sz="1800" dirty="0">
              <a:solidFill>
                <a:schemeClr val="tx1"/>
              </a:solidFill>
              <a:latin typeface="Arial" panose="020B0604020202020204" pitchFamily="34" charset="0"/>
              <a:cs typeface="Arial" panose="020B0604020202020204" pitchFamily="34" charset="0"/>
            </a:rPr>
            <a:t> tarafından hazırlanır. </a:t>
          </a:r>
        </a:p>
      </dgm:t>
    </dgm:pt>
    <dgm:pt modelId="{497303DC-EBFD-D74C-8950-A5F577E1DF09}" type="parTrans" cxnId="{955E51E3-2BA5-A047-9DEE-7C7876E1C395}">
      <dgm:prSet/>
      <dgm:spPr/>
      <dgm:t>
        <a:bodyPr/>
        <a:lstStyle/>
        <a:p>
          <a:endParaRPr lang="tr-TR"/>
        </a:p>
      </dgm:t>
    </dgm:pt>
    <dgm:pt modelId="{9E43CDC0-7D6E-984F-A35E-B59028F6A61A}" type="sibTrans" cxnId="{955E51E3-2BA5-A047-9DEE-7C7876E1C395}">
      <dgm:prSet/>
      <dgm:spPr/>
      <dgm:t>
        <a:bodyPr/>
        <a:lstStyle/>
        <a:p>
          <a:endParaRPr lang="tr-TR"/>
        </a:p>
      </dgm:t>
    </dgm:pt>
    <dgm:pt modelId="{188A7B0D-296C-134C-B65A-3FFDDD67BC0A}">
      <dgm:prSet phldrT="[Metin]" custT="1"/>
      <dgm:spPr>
        <a:noFill/>
      </dgm:spPr>
      <dgm:t>
        <a:bodyPr/>
        <a:lstStyle/>
        <a:p>
          <a:r>
            <a:rPr lang="tr-TR" sz="1800" dirty="0">
              <a:solidFill>
                <a:schemeClr val="tx1"/>
              </a:solidFill>
              <a:latin typeface="Arial" panose="020B0604020202020204" pitchFamily="34" charset="0"/>
              <a:cs typeface="Arial" panose="020B0604020202020204" pitchFamily="34" charset="0"/>
            </a:rPr>
            <a:t>Beslenme programı kişiye özeldir. </a:t>
          </a:r>
        </a:p>
      </dgm:t>
    </dgm:pt>
    <dgm:pt modelId="{DADB1537-C6D3-3842-8551-630EFBFF795E}" type="parTrans" cxnId="{C26F244A-5181-0344-9CB2-A6422562D0D0}">
      <dgm:prSet/>
      <dgm:spPr/>
      <dgm:t>
        <a:bodyPr/>
        <a:lstStyle/>
        <a:p>
          <a:endParaRPr lang="tr-TR"/>
        </a:p>
      </dgm:t>
    </dgm:pt>
    <dgm:pt modelId="{3C24E8C4-1799-1C4B-8F71-9243E5E502F8}" type="sibTrans" cxnId="{C26F244A-5181-0344-9CB2-A6422562D0D0}">
      <dgm:prSet/>
      <dgm:spPr/>
      <dgm:t>
        <a:bodyPr/>
        <a:lstStyle/>
        <a:p>
          <a:endParaRPr lang="tr-TR"/>
        </a:p>
      </dgm:t>
    </dgm:pt>
    <dgm:pt modelId="{E021490E-B4EF-F940-BB9D-44518D35AD8B}">
      <dgm:prSet phldrT="[Metin]" custT="1"/>
      <dgm:spPr>
        <a:noFill/>
      </dgm:spPr>
      <dgm:t>
        <a:bodyPr/>
        <a:lstStyle/>
        <a:p>
          <a:r>
            <a:rPr lang="tr-TR" sz="1800" dirty="0">
              <a:solidFill>
                <a:schemeClr val="tx1"/>
              </a:solidFill>
              <a:latin typeface="Arial" panose="020B0604020202020204" pitchFamily="34" charset="0"/>
              <a:cs typeface="Arial" panose="020B0604020202020204" pitchFamily="34" charset="0"/>
            </a:rPr>
            <a:t>Diyabetli bireyler yeterli ve dengeli beslenebilmek için enerji ve tüm besin ögelerinden önerilen miktarlarda almalıdır. </a:t>
          </a:r>
        </a:p>
      </dgm:t>
    </dgm:pt>
    <dgm:pt modelId="{A1AA4E0D-AC4E-BE49-8E67-9574982C6A37}" type="parTrans" cxnId="{A329130E-3967-D04B-8C95-49EBF9B20D35}">
      <dgm:prSet/>
      <dgm:spPr/>
      <dgm:t>
        <a:bodyPr/>
        <a:lstStyle/>
        <a:p>
          <a:endParaRPr lang="tr-TR"/>
        </a:p>
      </dgm:t>
    </dgm:pt>
    <dgm:pt modelId="{5BA73830-C839-244A-AE15-43B42800783C}" type="sibTrans" cxnId="{A329130E-3967-D04B-8C95-49EBF9B20D35}">
      <dgm:prSet/>
      <dgm:spPr/>
      <dgm:t>
        <a:bodyPr/>
        <a:lstStyle/>
        <a:p>
          <a:endParaRPr lang="tr-TR"/>
        </a:p>
      </dgm:t>
    </dgm:pt>
    <dgm:pt modelId="{E98A4256-2413-6E46-B89D-D230CD1DE544}" type="pres">
      <dgm:prSet presAssocID="{51BAE27B-481E-FF41-87AC-2156BEB99085}" presName="linear" presStyleCnt="0">
        <dgm:presLayoutVars>
          <dgm:dir/>
          <dgm:animLvl val="lvl"/>
          <dgm:resizeHandles val="exact"/>
        </dgm:presLayoutVars>
      </dgm:prSet>
      <dgm:spPr/>
    </dgm:pt>
    <dgm:pt modelId="{9E9888BB-03C6-C345-966E-2DFE008FE6E0}" type="pres">
      <dgm:prSet presAssocID="{D62A0247-6E75-4B4F-861F-46F935737656}" presName="parentLin" presStyleCnt="0"/>
      <dgm:spPr/>
    </dgm:pt>
    <dgm:pt modelId="{672F4D1C-0E2E-9A4E-841B-CD5FE867BA1E}" type="pres">
      <dgm:prSet presAssocID="{D62A0247-6E75-4B4F-861F-46F935737656}" presName="parentLeftMargin" presStyleLbl="node1" presStyleIdx="0" presStyleCnt="3"/>
      <dgm:spPr/>
    </dgm:pt>
    <dgm:pt modelId="{AD9CB925-6F7F-8B4C-9F1C-68D9736AEDAD}" type="pres">
      <dgm:prSet presAssocID="{D62A0247-6E75-4B4F-861F-46F935737656}" presName="parentText" presStyleLbl="node1" presStyleIdx="0" presStyleCnt="3" custScaleX="128527" custLinFactNeighborX="21894" custLinFactNeighborY="36104">
        <dgm:presLayoutVars>
          <dgm:chMax val="0"/>
          <dgm:bulletEnabled val="1"/>
        </dgm:presLayoutVars>
      </dgm:prSet>
      <dgm:spPr/>
    </dgm:pt>
    <dgm:pt modelId="{83237207-76AB-5343-B2FC-D1CFE063A958}" type="pres">
      <dgm:prSet presAssocID="{D62A0247-6E75-4B4F-861F-46F935737656}" presName="negativeSpace" presStyleCnt="0"/>
      <dgm:spPr/>
    </dgm:pt>
    <dgm:pt modelId="{9009027D-8AE7-A548-ACEA-A04266C9EA3B}" type="pres">
      <dgm:prSet presAssocID="{D62A0247-6E75-4B4F-861F-46F935737656}" presName="childText" presStyleLbl="conFgAcc1" presStyleIdx="0" presStyleCnt="3">
        <dgm:presLayoutVars>
          <dgm:bulletEnabled val="1"/>
        </dgm:presLayoutVars>
      </dgm:prSet>
      <dgm:spPr/>
    </dgm:pt>
    <dgm:pt modelId="{D6CA1F1F-3B7D-F443-94CF-B7588BC2689C}" type="pres">
      <dgm:prSet presAssocID="{9E43CDC0-7D6E-984F-A35E-B59028F6A61A}" presName="spaceBetweenRectangles" presStyleCnt="0"/>
      <dgm:spPr/>
    </dgm:pt>
    <dgm:pt modelId="{665B1364-5A8F-1A4D-980D-5E458EF05F20}" type="pres">
      <dgm:prSet presAssocID="{188A7B0D-296C-134C-B65A-3FFDDD67BC0A}" presName="parentLin" presStyleCnt="0"/>
      <dgm:spPr/>
    </dgm:pt>
    <dgm:pt modelId="{21E7AE30-D160-AC48-9962-45E1485DC02D}" type="pres">
      <dgm:prSet presAssocID="{188A7B0D-296C-134C-B65A-3FFDDD67BC0A}" presName="parentLeftMargin" presStyleLbl="node1" presStyleIdx="0" presStyleCnt="3"/>
      <dgm:spPr/>
    </dgm:pt>
    <dgm:pt modelId="{31779452-BA8A-C543-B419-919C6D245A93}" type="pres">
      <dgm:prSet presAssocID="{188A7B0D-296C-134C-B65A-3FFDDD67BC0A}" presName="parentText" presStyleLbl="node1" presStyleIdx="1" presStyleCnt="3" custLinFactNeighborX="9087" custLinFactNeighborY="36753">
        <dgm:presLayoutVars>
          <dgm:chMax val="0"/>
          <dgm:bulletEnabled val="1"/>
        </dgm:presLayoutVars>
      </dgm:prSet>
      <dgm:spPr/>
    </dgm:pt>
    <dgm:pt modelId="{B4A40AD6-292B-2443-94AE-6ED4B7DF810B}" type="pres">
      <dgm:prSet presAssocID="{188A7B0D-296C-134C-B65A-3FFDDD67BC0A}" presName="negativeSpace" presStyleCnt="0"/>
      <dgm:spPr/>
    </dgm:pt>
    <dgm:pt modelId="{F2092047-9E76-E24F-8C2A-8CB92677B42A}" type="pres">
      <dgm:prSet presAssocID="{188A7B0D-296C-134C-B65A-3FFDDD67BC0A}" presName="childText" presStyleLbl="conFgAcc1" presStyleIdx="1" presStyleCnt="3">
        <dgm:presLayoutVars>
          <dgm:bulletEnabled val="1"/>
        </dgm:presLayoutVars>
      </dgm:prSet>
      <dgm:spPr/>
    </dgm:pt>
    <dgm:pt modelId="{B15B1868-B3D4-F146-926E-64F9D61969AA}" type="pres">
      <dgm:prSet presAssocID="{3C24E8C4-1799-1C4B-8F71-9243E5E502F8}" presName="spaceBetweenRectangles" presStyleCnt="0"/>
      <dgm:spPr/>
    </dgm:pt>
    <dgm:pt modelId="{D0B37DE0-6441-CB41-B330-AC28A775E055}" type="pres">
      <dgm:prSet presAssocID="{E021490E-B4EF-F940-BB9D-44518D35AD8B}" presName="parentLin" presStyleCnt="0"/>
      <dgm:spPr/>
    </dgm:pt>
    <dgm:pt modelId="{F6316500-9E26-064F-BB99-003F8104BA5F}" type="pres">
      <dgm:prSet presAssocID="{E021490E-B4EF-F940-BB9D-44518D35AD8B}" presName="parentLeftMargin" presStyleLbl="node1" presStyleIdx="1" presStyleCnt="3"/>
      <dgm:spPr/>
    </dgm:pt>
    <dgm:pt modelId="{0C56492A-94A6-C249-8E73-420CCFCB873E}" type="pres">
      <dgm:prSet presAssocID="{E021490E-B4EF-F940-BB9D-44518D35AD8B}" presName="parentText" presStyleLbl="node1" presStyleIdx="2" presStyleCnt="3" custScaleX="141796" custLinFactNeighborX="519" custLinFactNeighborY="40218">
        <dgm:presLayoutVars>
          <dgm:chMax val="0"/>
          <dgm:bulletEnabled val="1"/>
        </dgm:presLayoutVars>
      </dgm:prSet>
      <dgm:spPr/>
    </dgm:pt>
    <dgm:pt modelId="{7859C8FE-62ED-5C4E-8D96-77A22A7C870D}" type="pres">
      <dgm:prSet presAssocID="{E021490E-B4EF-F940-BB9D-44518D35AD8B}" presName="negativeSpace" presStyleCnt="0"/>
      <dgm:spPr/>
    </dgm:pt>
    <dgm:pt modelId="{A01F6C0B-3CBC-774F-8D3B-3A4F496781CE}" type="pres">
      <dgm:prSet presAssocID="{E021490E-B4EF-F940-BB9D-44518D35AD8B}" presName="childText" presStyleLbl="conFgAcc1" presStyleIdx="2" presStyleCnt="3">
        <dgm:presLayoutVars>
          <dgm:bulletEnabled val="1"/>
        </dgm:presLayoutVars>
      </dgm:prSet>
      <dgm:spPr/>
    </dgm:pt>
  </dgm:ptLst>
  <dgm:cxnLst>
    <dgm:cxn modelId="{03E6DA03-6F77-1E48-AD31-222A3D142D4F}" type="presOf" srcId="{188A7B0D-296C-134C-B65A-3FFDDD67BC0A}" destId="{31779452-BA8A-C543-B419-919C6D245A93}" srcOrd="1" destOrd="0" presId="urn:microsoft.com/office/officeart/2005/8/layout/list1"/>
    <dgm:cxn modelId="{A329130E-3967-D04B-8C95-49EBF9B20D35}" srcId="{51BAE27B-481E-FF41-87AC-2156BEB99085}" destId="{E021490E-B4EF-F940-BB9D-44518D35AD8B}" srcOrd="2" destOrd="0" parTransId="{A1AA4E0D-AC4E-BE49-8E67-9574982C6A37}" sibTransId="{5BA73830-C839-244A-AE15-43B42800783C}"/>
    <dgm:cxn modelId="{2E4EC420-E8C2-614C-9A13-4B949687B15C}" type="presOf" srcId="{D62A0247-6E75-4B4F-861F-46F935737656}" destId="{672F4D1C-0E2E-9A4E-841B-CD5FE867BA1E}" srcOrd="0" destOrd="0" presId="urn:microsoft.com/office/officeart/2005/8/layout/list1"/>
    <dgm:cxn modelId="{728BAB3C-3640-7747-A7BB-E8ECFE27CF76}" type="presOf" srcId="{E021490E-B4EF-F940-BB9D-44518D35AD8B}" destId="{0C56492A-94A6-C249-8E73-420CCFCB873E}" srcOrd="1" destOrd="0" presId="urn:microsoft.com/office/officeart/2005/8/layout/list1"/>
    <dgm:cxn modelId="{C26F244A-5181-0344-9CB2-A6422562D0D0}" srcId="{51BAE27B-481E-FF41-87AC-2156BEB99085}" destId="{188A7B0D-296C-134C-B65A-3FFDDD67BC0A}" srcOrd="1" destOrd="0" parTransId="{DADB1537-C6D3-3842-8551-630EFBFF795E}" sibTransId="{3C24E8C4-1799-1C4B-8F71-9243E5E502F8}"/>
    <dgm:cxn modelId="{679EDD4B-AFE9-714E-B770-AF9C1EC06807}" type="presOf" srcId="{D62A0247-6E75-4B4F-861F-46F935737656}" destId="{AD9CB925-6F7F-8B4C-9F1C-68D9736AEDAD}" srcOrd="1" destOrd="0" presId="urn:microsoft.com/office/officeart/2005/8/layout/list1"/>
    <dgm:cxn modelId="{FEF6E793-0FB3-8C48-824C-03FA1AB117EA}" type="presOf" srcId="{E021490E-B4EF-F940-BB9D-44518D35AD8B}" destId="{F6316500-9E26-064F-BB99-003F8104BA5F}" srcOrd="0" destOrd="0" presId="urn:microsoft.com/office/officeart/2005/8/layout/list1"/>
    <dgm:cxn modelId="{BF4F809F-BFBB-1442-92D5-5F7EF8C8D9A0}" type="presOf" srcId="{51BAE27B-481E-FF41-87AC-2156BEB99085}" destId="{E98A4256-2413-6E46-B89D-D230CD1DE544}" srcOrd="0" destOrd="0" presId="urn:microsoft.com/office/officeart/2005/8/layout/list1"/>
    <dgm:cxn modelId="{0CA593D1-2BAB-244C-A517-82EF1FD61BEA}" type="presOf" srcId="{188A7B0D-296C-134C-B65A-3FFDDD67BC0A}" destId="{21E7AE30-D160-AC48-9962-45E1485DC02D}" srcOrd="0" destOrd="0" presId="urn:microsoft.com/office/officeart/2005/8/layout/list1"/>
    <dgm:cxn modelId="{955E51E3-2BA5-A047-9DEE-7C7876E1C395}" srcId="{51BAE27B-481E-FF41-87AC-2156BEB99085}" destId="{D62A0247-6E75-4B4F-861F-46F935737656}" srcOrd="0" destOrd="0" parTransId="{497303DC-EBFD-D74C-8950-A5F577E1DF09}" sibTransId="{9E43CDC0-7D6E-984F-A35E-B59028F6A61A}"/>
    <dgm:cxn modelId="{B60C7CA2-0ACE-144D-93B5-8BF68DF94EA2}" type="presParOf" srcId="{E98A4256-2413-6E46-B89D-D230CD1DE544}" destId="{9E9888BB-03C6-C345-966E-2DFE008FE6E0}" srcOrd="0" destOrd="0" presId="urn:microsoft.com/office/officeart/2005/8/layout/list1"/>
    <dgm:cxn modelId="{212F5AA5-B488-534A-AEC6-89C23C184FC1}" type="presParOf" srcId="{9E9888BB-03C6-C345-966E-2DFE008FE6E0}" destId="{672F4D1C-0E2E-9A4E-841B-CD5FE867BA1E}" srcOrd="0" destOrd="0" presId="urn:microsoft.com/office/officeart/2005/8/layout/list1"/>
    <dgm:cxn modelId="{2625EF96-1D91-A648-A685-4410D3665732}" type="presParOf" srcId="{9E9888BB-03C6-C345-966E-2DFE008FE6E0}" destId="{AD9CB925-6F7F-8B4C-9F1C-68D9736AEDAD}" srcOrd="1" destOrd="0" presId="urn:microsoft.com/office/officeart/2005/8/layout/list1"/>
    <dgm:cxn modelId="{D5374DC4-699F-ED4F-B6EF-D82784D0EE97}" type="presParOf" srcId="{E98A4256-2413-6E46-B89D-D230CD1DE544}" destId="{83237207-76AB-5343-B2FC-D1CFE063A958}" srcOrd="1" destOrd="0" presId="urn:microsoft.com/office/officeart/2005/8/layout/list1"/>
    <dgm:cxn modelId="{515E1C9B-9BF1-9345-ABA9-ED40DE331EDB}" type="presParOf" srcId="{E98A4256-2413-6E46-B89D-D230CD1DE544}" destId="{9009027D-8AE7-A548-ACEA-A04266C9EA3B}" srcOrd="2" destOrd="0" presId="urn:microsoft.com/office/officeart/2005/8/layout/list1"/>
    <dgm:cxn modelId="{134204A1-6451-0C49-B82C-10376E2B01B5}" type="presParOf" srcId="{E98A4256-2413-6E46-B89D-D230CD1DE544}" destId="{D6CA1F1F-3B7D-F443-94CF-B7588BC2689C}" srcOrd="3" destOrd="0" presId="urn:microsoft.com/office/officeart/2005/8/layout/list1"/>
    <dgm:cxn modelId="{EFCB798E-3470-0B4C-9C15-69317B8D24C8}" type="presParOf" srcId="{E98A4256-2413-6E46-B89D-D230CD1DE544}" destId="{665B1364-5A8F-1A4D-980D-5E458EF05F20}" srcOrd="4" destOrd="0" presId="urn:microsoft.com/office/officeart/2005/8/layout/list1"/>
    <dgm:cxn modelId="{42CB421D-C490-B145-96DA-1559AFFC2E0F}" type="presParOf" srcId="{665B1364-5A8F-1A4D-980D-5E458EF05F20}" destId="{21E7AE30-D160-AC48-9962-45E1485DC02D}" srcOrd="0" destOrd="0" presId="urn:microsoft.com/office/officeart/2005/8/layout/list1"/>
    <dgm:cxn modelId="{8951F5FA-C878-B148-B69E-7FF6FBD85485}" type="presParOf" srcId="{665B1364-5A8F-1A4D-980D-5E458EF05F20}" destId="{31779452-BA8A-C543-B419-919C6D245A93}" srcOrd="1" destOrd="0" presId="urn:microsoft.com/office/officeart/2005/8/layout/list1"/>
    <dgm:cxn modelId="{6B673001-9028-3049-99ED-1BBDB7F2F16E}" type="presParOf" srcId="{E98A4256-2413-6E46-B89D-D230CD1DE544}" destId="{B4A40AD6-292B-2443-94AE-6ED4B7DF810B}" srcOrd="5" destOrd="0" presId="urn:microsoft.com/office/officeart/2005/8/layout/list1"/>
    <dgm:cxn modelId="{CCDFB9FC-91E1-734A-B904-3C6959044014}" type="presParOf" srcId="{E98A4256-2413-6E46-B89D-D230CD1DE544}" destId="{F2092047-9E76-E24F-8C2A-8CB92677B42A}" srcOrd="6" destOrd="0" presId="urn:microsoft.com/office/officeart/2005/8/layout/list1"/>
    <dgm:cxn modelId="{DDE8764A-2E9B-104B-91AB-DE8A4B3B60D3}" type="presParOf" srcId="{E98A4256-2413-6E46-B89D-D230CD1DE544}" destId="{B15B1868-B3D4-F146-926E-64F9D61969AA}" srcOrd="7" destOrd="0" presId="urn:microsoft.com/office/officeart/2005/8/layout/list1"/>
    <dgm:cxn modelId="{2186FEAA-E6BA-C64B-B8B8-5AF4D46339CD}" type="presParOf" srcId="{E98A4256-2413-6E46-B89D-D230CD1DE544}" destId="{D0B37DE0-6441-CB41-B330-AC28A775E055}" srcOrd="8" destOrd="0" presId="urn:microsoft.com/office/officeart/2005/8/layout/list1"/>
    <dgm:cxn modelId="{4398AEB2-4345-FE47-B6DC-BB14BDCF9BA5}" type="presParOf" srcId="{D0B37DE0-6441-CB41-B330-AC28A775E055}" destId="{F6316500-9E26-064F-BB99-003F8104BA5F}" srcOrd="0" destOrd="0" presId="urn:microsoft.com/office/officeart/2005/8/layout/list1"/>
    <dgm:cxn modelId="{B56E4138-3BDB-084E-B1EA-DB9E1B15C997}" type="presParOf" srcId="{D0B37DE0-6441-CB41-B330-AC28A775E055}" destId="{0C56492A-94A6-C249-8E73-420CCFCB873E}" srcOrd="1" destOrd="0" presId="urn:microsoft.com/office/officeart/2005/8/layout/list1"/>
    <dgm:cxn modelId="{0D1C0616-96F7-C742-A29E-F0E252A0D052}" type="presParOf" srcId="{E98A4256-2413-6E46-B89D-D230CD1DE544}" destId="{7859C8FE-62ED-5C4E-8D96-77A22A7C870D}" srcOrd="9" destOrd="0" presId="urn:microsoft.com/office/officeart/2005/8/layout/list1"/>
    <dgm:cxn modelId="{E90D112C-FD76-AC4B-AD9E-81543D5874E7}" type="presParOf" srcId="{E98A4256-2413-6E46-B89D-D230CD1DE544}" destId="{A01F6C0B-3CBC-774F-8D3B-3A4F496781CE}"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F9571C5-D3AB-4FAD-8667-DB358A444734}" type="doc">
      <dgm:prSet loTypeId="urn:microsoft.com/office/officeart/2005/8/layout/hProcess9" loCatId="process" qsTypeId="urn:microsoft.com/office/officeart/2005/8/quickstyle/simple1" qsCatId="simple" csTypeId="urn:microsoft.com/office/officeart/2005/8/colors/accent2_1" csCatId="accent2"/>
      <dgm:spPr/>
      <dgm:t>
        <a:bodyPr/>
        <a:lstStyle/>
        <a:p>
          <a:endParaRPr lang="tr-TR"/>
        </a:p>
      </dgm:t>
    </dgm:pt>
    <dgm:pt modelId="{24254CE3-90B8-46D9-BE36-AF76FF558B5F}">
      <dgm:prSet/>
      <dgm:spPr/>
      <dgm:t>
        <a:bodyPr/>
        <a:lstStyle/>
        <a:p>
          <a:r>
            <a:rPr lang="tr-TR"/>
            <a:t>Karbonhidratların sindirilme hızlarını, </a:t>
          </a:r>
        </a:p>
      </dgm:t>
    </dgm:pt>
    <dgm:pt modelId="{DE0FFAA6-2C3A-4443-991F-97B0E8516C6B}" type="parTrans" cxnId="{93F69259-74CD-4258-939F-F7D093E713EA}">
      <dgm:prSet/>
      <dgm:spPr/>
      <dgm:t>
        <a:bodyPr/>
        <a:lstStyle/>
        <a:p>
          <a:endParaRPr lang="tr-TR"/>
        </a:p>
      </dgm:t>
    </dgm:pt>
    <dgm:pt modelId="{7FDD8E5B-B660-433B-91F9-C4C92870488A}" type="sibTrans" cxnId="{93F69259-74CD-4258-939F-F7D093E713EA}">
      <dgm:prSet/>
      <dgm:spPr/>
      <dgm:t>
        <a:bodyPr/>
        <a:lstStyle/>
        <a:p>
          <a:endParaRPr lang="tr-TR"/>
        </a:p>
      </dgm:t>
    </dgm:pt>
    <dgm:pt modelId="{54D047EA-F416-4D4D-B561-997196CB408E}">
      <dgm:prSet/>
      <dgm:spPr/>
      <dgm:t>
        <a:bodyPr/>
        <a:lstStyle/>
        <a:p>
          <a:r>
            <a:rPr lang="tr-TR"/>
            <a:t>Yenilen bir besinin kan şekerini ne miktarda yükselttiğini de bilmek gerekir.</a:t>
          </a:r>
        </a:p>
      </dgm:t>
    </dgm:pt>
    <dgm:pt modelId="{6656F4E4-5CC2-477E-A6A3-8BF39C605672}" type="parTrans" cxnId="{A6CD7F55-3AE5-4DF8-A5CA-0395D351774C}">
      <dgm:prSet/>
      <dgm:spPr/>
      <dgm:t>
        <a:bodyPr/>
        <a:lstStyle/>
        <a:p>
          <a:endParaRPr lang="tr-TR"/>
        </a:p>
      </dgm:t>
    </dgm:pt>
    <dgm:pt modelId="{57791E7A-B8FF-4D99-BD0C-31A9A1CBEA29}" type="sibTrans" cxnId="{A6CD7F55-3AE5-4DF8-A5CA-0395D351774C}">
      <dgm:prSet/>
      <dgm:spPr/>
      <dgm:t>
        <a:bodyPr/>
        <a:lstStyle/>
        <a:p>
          <a:endParaRPr lang="tr-TR"/>
        </a:p>
      </dgm:t>
    </dgm:pt>
    <dgm:pt modelId="{33B3E39F-1D2E-479E-8CAE-6830AD7D7CAF}" type="pres">
      <dgm:prSet presAssocID="{8F9571C5-D3AB-4FAD-8667-DB358A444734}" presName="CompostProcess" presStyleCnt="0">
        <dgm:presLayoutVars>
          <dgm:dir/>
          <dgm:resizeHandles val="exact"/>
        </dgm:presLayoutVars>
      </dgm:prSet>
      <dgm:spPr/>
    </dgm:pt>
    <dgm:pt modelId="{D24A79EF-6595-42AD-B575-4A638E04370F}" type="pres">
      <dgm:prSet presAssocID="{8F9571C5-D3AB-4FAD-8667-DB358A444734}" presName="arrow" presStyleLbl="bgShp" presStyleIdx="0" presStyleCnt="1"/>
      <dgm:spPr/>
    </dgm:pt>
    <dgm:pt modelId="{2719F532-7C67-4779-A89E-66573573EEB6}" type="pres">
      <dgm:prSet presAssocID="{8F9571C5-D3AB-4FAD-8667-DB358A444734}" presName="linearProcess" presStyleCnt="0"/>
      <dgm:spPr/>
    </dgm:pt>
    <dgm:pt modelId="{35C72878-457D-4483-919A-F90891D656A8}" type="pres">
      <dgm:prSet presAssocID="{24254CE3-90B8-46D9-BE36-AF76FF558B5F}" presName="textNode" presStyleLbl="node1" presStyleIdx="0" presStyleCnt="2">
        <dgm:presLayoutVars>
          <dgm:bulletEnabled val="1"/>
        </dgm:presLayoutVars>
      </dgm:prSet>
      <dgm:spPr/>
    </dgm:pt>
    <dgm:pt modelId="{990B27A2-87DE-43CF-88F2-E54779BF9025}" type="pres">
      <dgm:prSet presAssocID="{7FDD8E5B-B660-433B-91F9-C4C92870488A}" presName="sibTrans" presStyleCnt="0"/>
      <dgm:spPr/>
    </dgm:pt>
    <dgm:pt modelId="{80470D37-5363-4273-ACF8-F3E7384D0D71}" type="pres">
      <dgm:prSet presAssocID="{54D047EA-F416-4D4D-B561-997196CB408E}" presName="textNode" presStyleLbl="node1" presStyleIdx="1" presStyleCnt="2">
        <dgm:presLayoutVars>
          <dgm:bulletEnabled val="1"/>
        </dgm:presLayoutVars>
      </dgm:prSet>
      <dgm:spPr/>
    </dgm:pt>
  </dgm:ptLst>
  <dgm:cxnLst>
    <dgm:cxn modelId="{CDBF6D2D-3F5C-4DAB-BEA7-3E4430BEF863}" type="presOf" srcId="{54D047EA-F416-4D4D-B561-997196CB408E}" destId="{80470D37-5363-4273-ACF8-F3E7384D0D71}" srcOrd="0" destOrd="0" presId="urn:microsoft.com/office/officeart/2005/8/layout/hProcess9"/>
    <dgm:cxn modelId="{A6CD7F55-3AE5-4DF8-A5CA-0395D351774C}" srcId="{8F9571C5-D3AB-4FAD-8667-DB358A444734}" destId="{54D047EA-F416-4D4D-B561-997196CB408E}" srcOrd="1" destOrd="0" parTransId="{6656F4E4-5CC2-477E-A6A3-8BF39C605672}" sibTransId="{57791E7A-B8FF-4D99-BD0C-31A9A1CBEA29}"/>
    <dgm:cxn modelId="{93F69259-74CD-4258-939F-F7D093E713EA}" srcId="{8F9571C5-D3AB-4FAD-8667-DB358A444734}" destId="{24254CE3-90B8-46D9-BE36-AF76FF558B5F}" srcOrd="0" destOrd="0" parTransId="{DE0FFAA6-2C3A-4443-991F-97B0E8516C6B}" sibTransId="{7FDD8E5B-B660-433B-91F9-C4C92870488A}"/>
    <dgm:cxn modelId="{091DAB5D-974B-410B-A485-2BA4FEA598E8}" type="presOf" srcId="{24254CE3-90B8-46D9-BE36-AF76FF558B5F}" destId="{35C72878-457D-4483-919A-F90891D656A8}" srcOrd="0" destOrd="0" presId="urn:microsoft.com/office/officeart/2005/8/layout/hProcess9"/>
    <dgm:cxn modelId="{93778785-5A2B-41EB-880E-314CBF1281C7}" type="presOf" srcId="{8F9571C5-D3AB-4FAD-8667-DB358A444734}" destId="{33B3E39F-1D2E-479E-8CAE-6830AD7D7CAF}" srcOrd="0" destOrd="0" presId="urn:microsoft.com/office/officeart/2005/8/layout/hProcess9"/>
    <dgm:cxn modelId="{1E9592CA-F95C-46C0-8DDB-2A628CA1DC72}" type="presParOf" srcId="{33B3E39F-1D2E-479E-8CAE-6830AD7D7CAF}" destId="{D24A79EF-6595-42AD-B575-4A638E04370F}" srcOrd="0" destOrd="0" presId="urn:microsoft.com/office/officeart/2005/8/layout/hProcess9"/>
    <dgm:cxn modelId="{E6C95C5E-6041-4A61-BCC2-5DD8F657C84F}" type="presParOf" srcId="{33B3E39F-1D2E-479E-8CAE-6830AD7D7CAF}" destId="{2719F532-7C67-4779-A89E-66573573EEB6}" srcOrd="1" destOrd="0" presId="urn:microsoft.com/office/officeart/2005/8/layout/hProcess9"/>
    <dgm:cxn modelId="{1D9269B3-3BCE-441F-9CF2-BDD20285FEB3}" type="presParOf" srcId="{2719F532-7C67-4779-A89E-66573573EEB6}" destId="{35C72878-457D-4483-919A-F90891D656A8}" srcOrd="0" destOrd="0" presId="urn:microsoft.com/office/officeart/2005/8/layout/hProcess9"/>
    <dgm:cxn modelId="{AF924D7B-96E5-4560-83D1-68DC6D366918}" type="presParOf" srcId="{2719F532-7C67-4779-A89E-66573573EEB6}" destId="{990B27A2-87DE-43CF-88F2-E54779BF9025}" srcOrd="1" destOrd="0" presId="urn:microsoft.com/office/officeart/2005/8/layout/hProcess9"/>
    <dgm:cxn modelId="{96F4DEBF-EF40-49BD-B146-13E7EE20FB9A}" type="presParOf" srcId="{2719F532-7C67-4779-A89E-66573573EEB6}" destId="{80470D37-5363-4273-ACF8-F3E7384D0D71}" srcOrd="2"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5D11447-EEB4-49ED-8BFF-91CA0268D4AE}"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tr-TR"/>
        </a:p>
      </dgm:t>
    </dgm:pt>
    <dgm:pt modelId="{CF45152E-C123-40B2-9E02-5D87EDC6835F}">
      <dgm:prSet/>
      <dgm:spPr/>
      <dgm:t>
        <a:bodyPr/>
        <a:lstStyle/>
        <a:p>
          <a:endParaRPr lang="tr-TR" dirty="0"/>
        </a:p>
      </dgm:t>
    </dgm:pt>
    <dgm:pt modelId="{BF69FF58-ED60-4AB3-B4C5-BFB6EE992C09}" type="parTrans" cxnId="{9DBA7CA0-86B5-4EF1-867A-49FF3BDEF72E}">
      <dgm:prSet/>
      <dgm:spPr/>
      <dgm:t>
        <a:bodyPr/>
        <a:lstStyle/>
        <a:p>
          <a:endParaRPr lang="tr-TR"/>
        </a:p>
      </dgm:t>
    </dgm:pt>
    <dgm:pt modelId="{514CA3C8-C68B-4803-88FC-87C6AA2B1C4B}" type="sibTrans" cxnId="{9DBA7CA0-86B5-4EF1-867A-49FF3BDEF72E}">
      <dgm:prSet/>
      <dgm:spPr/>
      <dgm:t>
        <a:bodyPr/>
        <a:lstStyle/>
        <a:p>
          <a:endParaRPr lang="tr-TR"/>
        </a:p>
      </dgm:t>
    </dgm:pt>
    <dgm:pt modelId="{1BADE3D7-A1E4-4359-954B-788045F79E28}">
      <dgm:prSet/>
      <dgm:spPr/>
      <dgm:t>
        <a:bodyPr/>
        <a:lstStyle/>
        <a:p>
          <a:r>
            <a:rPr lang="tr-TR" dirty="0"/>
            <a:t>Beyaz ekmek, beyaz pirinç, reçel, şeker gibi besinler yüksek </a:t>
          </a:r>
          <a:r>
            <a:rPr lang="tr-TR" dirty="0" err="1"/>
            <a:t>Gİ’e</a:t>
          </a:r>
          <a:r>
            <a:rPr lang="tr-TR" dirty="0"/>
            <a:t> sahiptir (Gİ ≥70)</a:t>
          </a:r>
        </a:p>
      </dgm:t>
    </dgm:pt>
    <dgm:pt modelId="{672ECA65-194B-4EB9-981D-EC2C2236D438}" type="parTrans" cxnId="{21B66503-CF91-4982-B825-9DA5C2497B21}">
      <dgm:prSet/>
      <dgm:spPr/>
      <dgm:t>
        <a:bodyPr/>
        <a:lstStyle/>
        <a:p>
          <a:endParaRPr lang="tr-TR"/>
        </a:p>
      </dgm:t>
    </dgm:pt>
    <dgm:pt modelId="{46F87EB9-2671-4F22-A1AC-232422F3AFF0}" type="sibTrans" cxnId="{21B66503-CF91-4982-B825-9DA5C2497B21}">
      <dgm:prSet/>
      <dgm:spPr/>
      <dgm:t>
        <a:bodyPr/>
        <a:lstStyle/>
        <a:p>
          <a:endParaRPr lang="tr-TR"/>
        </a:p>
      </dgm:t>
    </dgm:pt>
    <dgm:pt modelId="{42E68430-A9E1-468A-935E-A2173A5D81D0}">
      <dgm:prSet/>
      <dgm:spPr/>
      <dgm:t>
        <a:bodyPr/>
        <a:lstStyle/>
        <a:p>
          <a:r>
            <a:rPr lang="tr-TR"/>
            <a:t>Muz, kiraz, dondurma gibi besinler orta Gİ’e sahip (Gİ: 56-69)</a:t>
          </a:r>
        </a:p>
      </dgm:t>
    </dgm:pt>
    <dgm:pt modelId="{61BBBD31-AFCC-4C43-9615-D6CC1800EEED}" type="parTrans" cxnId="{3AD1CE50-0601-45C0-B362-AD2AFB1F6468}">
      <dgm:prSet/>
      <dgm:spPr/>
      <dgm:t>
        <a:bodyPr/>
        <a:lstStyle/>
        <a:p>
          <a:endParaRPr lang="tr-TR"/>
        </a:p>
      </dgm:t>
    </dgm:pt>
    <dgm:pt modelId="{40A97EB9-9AB3-4558-8AF8-B22C8EC75E4E}" type="sibTrans" cxnId="{3AD1CE50-0601-45C0-B362-AD2AFB1F6468}">
      <dgm:prSet/>
      <dgm:spPr/>
      <dgm:t>
        <a:bodyPr/>
        <a:lstStyle/>
        <a:p>
          <a:endParaRPr lang="tr-TR"/>
        </a:p>
      </dgm:t>
    </dgm:pt>
    <dgm:pt modelId="{C35C440C-4608-44AF-BE94-10D1F930CFB6}">
      <dgm:prSet/>
      <dgm:spPr/>
      <dgm:t>
        <a:bodyPr/>
        <a:lstStyle/>
        <a:p>
          <a:r>
            <a:rPr lang="tr-TR" dirty="0"/>
            <a:t>Tam tahıl ekmeği, kuru baklagil, süt, yoğurt, çoğu sebze ve birçok meyve düşük glisemik indekse sahiptir (Gİ ≤55)</a:t>
          </a:r>
        </a:p>
      </dgm:t>
    </dgm:pt>
    <dgm:pt modelId="{5A8943A7-39CA-4F0D-A5BE-2EE361EDD4BF}" type="parTrans" cxnId="{14878C1C-C2A1-4F56-8A32-62836930BEF9}">
      <dgm:prSet/>
      <dgm:spPr/>
      <dgm:t>
        <a:bodyPr/>
        <a:lstStyle/>
        <a:p>
          <a:endParaRPr lang="tr-TR"/>
        </a:p>
      </dgm:t>
    </dgm:pt>
    <dgm:pt modelId="{CD7FC74F-8988-4B6A-827B-F93E86C859DB}" type="sibTrans" cxnId="{14878C1C-C2A1-4F56-8A32-62836930BEF9}">
      <dgm:prSet/>
      <dgm:spPr/>
      <dgm:t>
        <a:bodyPr/>
        <a:lstStyle/>
        <a:p>
          <a:endParaRPr lang="tr-TR"/>
        </a:p>
      </dgm:t>
    </dgm:pt>
    <dgm:pt modelId="{8EDAB4D2-6A44-47EB-8B02-D31FF807E266}" type="pres">
      <dgm:prSet presAssocID="{25D11447-EEB4-49ED-8BFF-91CA0268D4AE}" presName="vert0" presStyleCnt="0">
        <dgm:presLayoutVars>
          <dgm:dir/>
          <dgm:animOne val="branch"/>
          <dgm:animLvl val="lvl"/>
        </dgm:presLayoutVars>
      </dgm:prSet>
      <dgm:spPr/>
    </dgm:pt>
    <dgm:pt modelId="{4874D210-22E4-4CE3-9BCB-AFD2607EA7AD}" type="pres">
      <dgm:prSet presAssocID="{CF45152E-C123-40B2-9E02-5D87EDC6835F}" presName="thickLine" presStyleLbl="alignNode1" presStyleIdx="0" presStyleCnt="4"/>
      <dgm:spPr/>
    </dgm:pt>
    <dgm:pt modelId="{AFD1C502-B71E-40BA-B203-845E8AE99BBD}" type="pres">
      <dgm:prSet presAssocID="{CF45152E-C123-40B2-9E02-5D87EDC6835F}" presName="horz1" presStyleCnt="0"/>
      <dgm:spPr/>
    </dgm:pt>
    <dgm:pt modelId="{B31A5FF6-23AD-48FA-92B5-FE77E689FAD0}" type="pres">
      <dgm:prSet presAssocID="{CF45152E-C123-40B2-9E02-5D87EDC6835F}" presName="tx1" presStyleLbl="revTx" presStyleIdx="0" presStyleCnt="4"/>
      <dgm:spPr/>
    </dgm:pt>
    <dgm:pt modelId="{6566432E-C2DC-432E-B460-E24A331D61A7}" type="pres">
      <dgm:prSet presAssocID="{CF45152E-C123-40B2-9E02-5D87EDC6835F}" presName="vert1" presStyleCnt="0"/>
      <dgm:spPr/>
    </dgm:pt>
    <dgm:pt modelId="{926DCF59-FCAD-4B6A-8645-047CC16F41B0}" type="pres">
      <dgm:prSet presAssocID="{1BADE3D7-A1E4-4359-954B-788045F79E28}" presName="thickLine" presStyleLbl="alignNode1" presStyleIdx="1" presStyleCnt="4"/>
      <dgm:spPr/>
    </dgm:pt>
    <dgm:pt modelId="{902C7603-C6AD-45C5-92EF-3DBC4A1D6EE3}" type="pres">
      <dgm:prSet presAssocID="{1BADE3D7-A1E4-4359-954B-788045F79E28}" presName="horz1" presStyleCnt="0"/>
      <dgm:spPr/>
    </dgm:pt>
    <dgm:pt modelId="{83FB7C79-3C9D-4AF9-B5AA-ED4A7F3F42E8}" type="pres">
      <dgm:prSet presAssocID="{1BADE3D7-A1E4-4359-954B-788045F79E28}" presName="tx1" presStyleLbl="revTx" presStyleIdx="1" presStyleCnt="4"/>
      <dgm:spPr/>
    </dgm:pt>
    <dgm:pt modelId="{B622B710-91A9-4698-9A29-7CE40A7AEAB1}" type="pres">
      <dgm:prSet presAssocID="{1BADE3D7-A1E4-4359-954B-788045F79E28}" presName="vert1" presStyleCnt="0"/>
      <dgm:spPr/>
    </dgm:pt>
    <dgm:pt modelId="{002D8845-4E58-4965-871F-8C5960CEE417}" type="pres">
      <dgm:prSet presAssocID="{42E68430-A9E1-468A-935E-A2173A5D81D0}" presName="thickLine" presStyleLbl="alignNode1" presStyleIdx="2" presStyleCnt="4"/>
      <dgm:spPr/>
    </dgm:pt>
    <dgm:pt modelId="{5D907B8A-C46D-4D4A-B789-4DB9134E6886}" type="pres">
      <dgm:prSet presAssocID="{42E68430-A9E1-468A-935E-A2173A5D81D0}" presName="horz1" presStyleCnt="0"/>
      <dgm:spPr/>
    </dgm:pt>
    <dgm:pt modelId="{0052BA3E-95DF-460A-A0D6-5052A1FD7B45}" type="pres">
      <dgm:prSet presAssocID="{42E68430-A9E1-468A-935E-A2173A5D81D0}" presName="tx1" presStyleLbl="revTx" presStyleIdx="2" presStyleCnt="4"/>
      <dgm:spPr/>
    </dgm:pt>
    <dgm:pt modelId="{9AB791F2-8E66-4C4F-A2BF-2A069F5EAFE3}" type="pres">
      <dgm:prSet presAssocID="{42E68430-A9E1-468A-935E-A2173A5D81D0}" presName="vert1" presStyleCnt="0"/>
      <dgm:spPr/>
    </dgm:pt>
    <dgm:pt modelId="{CDB0E4A1-5EF7-445B-9C8B-5A944785CE13}" type="pres">
      <dgm:prSet presAssocID="{C35C440C-4608-44AF-BE94-10D1F930CFB6}" presName="thickLine" presStyleLbl="alignNode1" presStyleIdx="3" presStyleCnt="4"/>
      <dgm:spPr/>
    </dgm:pt>
    <dgm:pt modelId="{CE21210A-B551-4434-B003-96A5A9001CB9}" type="pres">
      <dgm:prSet presAssocID="{C35C440C-4608-44AF-BE94-10D1F930CFB6}" presName="horz1" presStyleCnt="0"/>
      <dgm:spPr/>
    </dgm:pt>
    <dgm:pt modelId="{06EA7CE7-5AB6-473D-9025-A453A40ECE35}" type="pres">
      <dgm:prSet presAssocID="{C35C440C-4608-44AF-BE94-10D1F930CFB6}" presName="tx1" presStyleLbl="revTx" presStyleIdx="3" presStyleCnt="4"/>
      <dgm:spPr/>
    </dgm:pt>
    <dgm:pt modelId="{32F2F5D9-7C64-4C88-9643-C134400BEF0D}" type="pres">
      <dgm:prSet presAssocID="{C35C440C-4608-44AF-BE94-10D1F930CFB6}" presName="vert1" presStyleCnt="0"/>
      <dgm:spPr/>
    </dgm:pt>
  </dgm:ptLst>
  <dgm:cxnLst>
    <dgm:cxn modelId="{21B66503-CF91-4982-B825-9DA5C2497B21}" srcId="{25D11447-EEB4-49ED-8BFF-91CA0268D4AE}" destId="{1BADE3D7-A1E4-4359-954B-788045F79E28}" srcOrd="1" destOrd="0" parTransId="{672ECA65-194B-4EB9-981D-EC2C2236D438}" sibTransId="{46F87EB9-2671-4F22-A1AC-232422F3AFF0}"/>
    <dgm:cxn modelId="{14878C1C-C2A1-4F56-8A32-62836930BEF9}" srcId="{25D11447-EEB4-49ED-8BFF-91CA0268D4AE}" destId="{C35C440C-4608-44AF-BE94-10D1F930CFB6}" srcOrd="3" destOrd="0" parTransId="{5A8943A7-39CA-4F0D-A5BE-2EE361EDD4BF}" sibTransId="{CD7FC74F-8988-4B6A-827B-F93E86C859DB}"/>
    <dgm:cxn modelId="{77B6F338-B3AB-428F-A034-3D7C114015CE}" type="presOf" srcId="{C35C440C-4608-44AF-BE94-10D1F930CFB6}" destId="{06EA7CE7-5AB6-473D-9025-A453A40ECE35}" srcOrd="0" destOrd="0" presId="urn:microsoft.com/office/officeart/2008/layout/LinedList"/>
    <dgm:cxn modelId="{3AD1CE50-0601-45C0-B362-AD2AFB1F6468}" srcId="{25D11447-EEB4-49ED-8BFF-91CA0268D4AE}" destId="{42E68430-A9E1-468A-935E-A2173A5D81D0}" srcOrd="2" destOrd="0" parTransId="{61BBBD31-AFCC-4C43-9615-D6CC1800EEED}" sibTransId="{40A97EB9-9AB3-4558-8AF8-B22C8EC75E4E}"/>
    <dgm:cxn modelId="{D92D138D-4375-4085-8320-DA0B23A24B36}" type="presOf" srcId="{25D11447-EEB4-49ED-8BFF-91CA0268D4AE}" destId="{8EDAB4D2-6A44-47EB-8B02-D31FF807E266}" srcOrd="0" destOrd="0" presId="urn:microsoft.com/office/officeart/2008/layout/LinedList"/>
    <dgm:cxn modelId="{9DBA7CA0-86B5-4EF1-867A-49FF3BDEF72E}" srcId="{25D11447-EEB4-49ED-8BFF-91CA0268D4AE}" destId="{CF45152E-C123-40B2-9E02-5D87EDC6835F}" srcOrd="0" destOrd="0" parTransId="{BF69FF58-ED60-4AB3-B4C5-BFB6EE992C09}" sibTransId="{514CA3C8-C68B-4803-88FC-87C6AA2B1C4B}"/>
    <dgm:cxn modelId="{72FCD3B6-623D-4099-9082-023B9E2CF2E7}" type="presOf" srcId="{1BADE3D7-A1E4-4359-954B-788045F79E28}" destId="{83FB7C79-3C9D-4AF9-B5AA-ED4A7F3F42E8}" srcOrd="0" destOrd="0" presId="urn:microsoft.com/office/officeart/2008/layout/LinedList"/>
    <dgm:cxn modelId="{BA0601D9-C85E-4ABD-ACDF-46A6A6E4F90E}" type="presOf" srcId="{CF45152E-C123-40B2-9E02-5D87EDC6835F}" destId="{B31A5FF6-23AD-48FA-92B5-FE77E689FAD0}" srcOrd="0" destOrd="0" presId="urn:microsoft.com/office/officeart/2008/layout/LinedList"/>
    <dgm:cxn modelId="{532696E5-5337-4E7B-B549-D31CD7F3B230}" type="presOf" srcId="{42E68430-A9E1-468A-935E-A2173A5D81D0}" destId="{0052BA3E-95DF-460A-A0D6-5052A1FD7B45}" srcOrd="0" destOrd="0" presId="urn:microsoft.com/office/officeart/2008/layout/LinedList"/>
    <dgm:cxn modelId="{A9957161-8C66-487D-99C3-85351E30525C}" type="presParOf" srcId="{8EDAB4D2-6A44-47EB-8B02-D31FF807E266}" destId="{4874D210-22E4-4CE3-9BCB-AFD2607EA7AD}" srcOrd="0" destOrd="0" presId="urn:microsoft.com/office/officeart/2008/layout/LinedList"/>
    <dgm:cxn modelId="{8041E2E3-F8B7-402D-95D5-B984F1E9BB08}" type="presParOf" srcId="{8EDAB4D2-6A44-47EB-8B02-D31FF807E266}" destId="{AFD1C502-B71E-40BA-B203-845E8AE99BBD}" srcOrd="1" destOrd="0" presId="urn:microsoft.com/office/officeart/2008/layout/LinedList"/>
    <dgm:cxn modelId="{3F7FB438-827E-4E9C-9BCB-729308F96336}" type="presParOf" srcId="{AFD1C502-B71E-40BA-B203-845E8AE99BBD}" destId="{B31A5FF6-23AD-48FA-92B5-FE77E689FAD0}" srcOrd="0" destOrd="0" presId="urn:microsoft.com/office/officeart/2008/layout/LinedList"/>
    <dgm:cxn modelId="{9074FE42-EC97-4F0D-848A-704C6779506F}" type="presParOf" srcId="{AFD1C502-B71E-40BA-B203-845E8AE99BBD}" destId="{6566432E-C2DC-432E-B460-E24A331D61A7}" srcOrd="1" destOrd="0" presId="urn:microsoft.com/office/officeart/2008/layout/LinedList"/>
    <dgm:cxn modelId="{7F5EBCEE-C802-4ED3-BF79-FA00F1EE3A35}" type="presParOf" srcId="{8EDAB4D2-6A44-47EB-8B02-D31FF807E266}" destId="{926DCF59-FCAD-4B6A-8645-047CC16F41B0}" srcOrd="2" destOrd="0" presId="urn:microsoft.com/office/officeart/2008/layout/LinedList"/>
    <dgm:cxn modelId="{97315704-99B4-413C-961E-316A9028F8E6}" type="presParOf" srcId="{8EDAB4D2-6A44-47EB-8B02-D31FF807E266}" destId="{902C7603-C6AD-45C5-92EF-3DBC4A1D6EE3}" srcOrd="3" destOrd="0" presId="urn:microsoft.com/office/officeart/2008/layout/LinedList"/>
    <dgm:cxn modelId="{B5997ABB-D429-44C7-B12F-69AD01C1E73A}" type="presParOf" srcId="{902C7603-C6AD-45C5-92EF-3DBC4A1D6EE3}" destId="{83FB7C79-3C9D-4AF9-B5AA-ED4A7F3F42E8}" srcOrd="0" destOrd="0" presId="urn:microsoft.com/office/officeart/2008/layout/LinedList"/>
    <dgm:cxn modelId="{F49DAC4A-4BDE-4D66-BAF3-E46345405100}" type="presParOf" srcId="{902C7603-C6AD-45C5-92EF-3DBC4A1D6EE3}" destId="{B622B710-91A9-4698-9A29-7CE40A7AEAB1}" srcOrd="1" destOrd="0" presId="urn:microsoft.com/office/officeart/2008/layout/LinedList"/>
    <dgm:cxn modelId="{41C54EBF-F09B-43DF-AB65-AD049FD08ADB}" type="presParOf" srcId="{8EDAB4D2-6A44-47EB-8B02-D31FF807E266}" destId="{002D8845-4E58-4965-871F-8C5960CEE417}" srcOrd="4" destOrd="0" presId="urn:microsoft.com/office/officeart/2008/layout/LinedList"/>
    <dgm:cxn modelId="{2930E6AA-C72D-4437-A88D-2D3DCD78D8E5}" type="presParOf" srcId="{8EDAB4D2-6A44-47EB-8B02-D31FF807E266}" destId="{5D907B8A-C46D-4D4A-B789-4DB9134E6886}" srcOrd="5" destOrd="0" presId="urn:microsoft.com/office/officeart/2008/layout/LinedList"/>
    <dgm:cxn modelId="{13900DCE-ED51-42B9-AC95-63343BAF21E4}" type="presParOf" srcId="{5D907B8A-C46D-4D4A-B789-4DB9134E6886}" destId="{0052BA3E-95DF-460A-A0D6-5052A1FD7B45}" srcOrd="0" destOrd="0" presId="urn:microsoft.com/office/officeart/2008/layout/LinedList"/>
    <dgm:cxn modelId="{0DA8D6BF-9FBD-44D4-873C-2B5A4CEFCECD}" type="presParOf" srcId="{5D907B8A-C46D-4D4A-B789-4DB9134E6886}" destId="{9AB791F2-8E66-4C4F-A2BF-2A069F5EAFE3}" srcOrd="1" destOrd="0" presId="urn:microsoft.com/office/officeart/2008/layout/LinedList"/>
    <dgm:cxn modelId="{ED3A750F-BB34-49F7-BADF-6488186F07B1}" type="presParOf" srcId="{8EDAB4D2-6A44-47EB-8B02-D31FF807E266}" destId="{CDB0E4A1-5EF7-445B-9C8B-5A944785CE13}" srcOrd="6" destOrd="0" presId="urn:microsoft.com/office/officeart/2008/layout/LinedList"/>
    <dgm:cxn modelId="{DFD98BE1-150C-4F2D-BDDB-9C8456DCA666}" type="presParOf" srcId="{8EDAB4D2-6A44-47EB-8B02-D31FF807E266}" destId="{CE21210A-B551-4434-B003-96A5A9001CB9}" srcOrd="7" destOrd="0" presId="urn:microsoft.com/office/officeart/2008/layout/LinedList"/>
    <dgm:cxn modelId="{CE6FEB06-6C9C-4931-8E14-B56A50F8E974}" type="presParOf" srcId="{CE21210A-B551-4434-B003-96A5A9001CB9}" destId="{06EA7CE7-5AB6-473D-9025-A453A40ECE35}" srcOrd="0" destOrd="0" presId="urn:microsoft.com/office/officeart/2008/layout/LinedList"/>
    <dgm:cxn modelId="{43BA1FE9-576D-4E55-9C76-88E768B0AB58}" type="presParOf" srcId="{CE21210A-B551-4434-B003-96A5A9001CB9}" destId="{32F2F5D9-7C64-4C88-9643-C134400BEF0D}"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D5A63AB-99A9-43E9-9571-484CAEB634B1}"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tr-TR"/>
        </a:p>
      </dgm:t>
    </dgm:pt>
    <dgm:pt modelId="{98AEEE83-FFF7-4DE4-9747-EBDF0215C6BF}">
      <dgm:prSet/>
      <dgm:spPr/>
      <dgm:t>
        <a:bodyPr/>
        <a:lstStyle/>
        <a:p>
          <a:r>
            <a:rPr lang="tr-TR" dirty="0"/>
            <a:t>Düşük GI kategorisindeki yiyecekleri en sık, orta kategorideki yiyecekleri daha az yiyin ve yüksek GI kategorisindeki yiyecekleri en az sıklıkla yiyin.</a:t>
          </a:r>
        </a:p>
      </dgm:t>
    </dgm:pt>
    <dgm:pt modelId="{48FA877C-E1F8-4729-B656-D80EAC08F024}" type="parTrans" cxnId="{F96C4704-8B06-4A08-A675-5FB566D553BE}">
      <dgm:prSet/>
      <dgm:spPr/>
      <dgm:t>
        <a:bodyPr/>
        <a:lstStyle/>
        <a:p>
          <a:endParaRPr lang="tr-TR"/>
        </a:p>
      </dgm:t>
    </dgm:pt>
    <dgm:pt modelId="{8A4594D6-66E7-48F1-A85C-A2F6E29703F3}" type="sibTrans" cxnId="{F96C4704-8B06-4A08-A675-5FB566D553BE}">
      <dgm:prSet/>
      <dgm:spPr/>
      <dgm:t>
        <a:bodyPr/>
        <a:lstStyle/>
        <a:p>
          <a:endParaRPr lang="tr-TR"/>
        </a:p>
      </dgm:t>
    </dgm:pt>
    <dgm:pt modelId="{1249435D-0341-406C-A7B5-51002859B319}">
      <dgm:prSet/>
      <dgm:spPr/>
      <dgm:t>
        <a:bodyPr/>
        <a:lstStyle/>
        <a:p>
          <a:r>
            <a:rPr lang="tr-TR" dirty="0"/>
            <a:t>Düşük </a:t>
          </a:r>
          <a:r>
            <a:rPr lang="tr-TR" dirty="0" err="1"/>
            <a:t>Gİ’li</a:t>
          </a:r>
          <a:r>
            <a:rPr lang="tr-TR" dirty="0"/>
            <a:t> besinler yüksek miktarda yağ içerebilir!</a:t>
          </a:r>
        </a:p>
      </dgm:t>
    </dgm:pt>
    <dgm:pt modelId="{45DA49E6-F838-426C-8C6D-25F25305B722}" type="parTrans" cxnId="{79E6F45F-C41C-4B42-B6F7-27C5D1315023}">
      <dgm:prSet/>
      <dgm:spPr/>
      <dgm:t>
        <a:bodyPr/>
        <a:lstStyle/>
        <a:p>
          <a:endParaRPr lang="tr-TR"/>
        </a:p>
      </dgm:t>
    </dgm:pt>
    <dgm:pt modelId="{E434E75D-4E4C-463B-9BC7-B3EE6C07DBF9}" type="sibTrans" cxnId="{79E6F45F-C41C-4B42-B6F7-27C5D1315023}">
      <dgm:prSet/>
      <dgm:spPr/>
      <dgm:t>
        <a:bodyPr/>
        <a:lstStyle/>
        <a:p>
          <a:endParaRPr lang="tr-TR"/>
        </a:p>
      </dgm:t>
    </dgm:pt>
    <dgm:pt modelId="{092E916D-73AA-44F0-A1FE-11CB315E1B21}">
      <dgm:prSet/>
      <dgm:spPr/>
      <dgm:t>
        <a:bodyPr/>
        <a:lstStyle/>
        <a:p>
          <a:r>
            <a:rPr lang="tr-TR" dirty="0"/>
            <a:t>Kahvaltılık tahıl tercih ediyorsanız, yulaflı, çavdarlı ve lifli olanları tercih edin.</a:t>
          </a:r>
        </a:p>
      </dgm:t>
    </dgm:pt>
    <dgm:pt modelId="{84128AFC-AD20-481A-8817-AD3E38A04A53}" type="parTrans" cxnId="{AE330BD1-A1F9-427E-961D-C0A0397BF881}">
      <dgm:prSet/>
      <dgm:spPr/>
      <dgm:t>
        <a:bodyPr/>
        <a:lstStyle/>
        <a:p>
          <a:endParaRPr lang="tr-TR"/>
        </a:p>
      </dgm:t>
    </dgm:pt>
    <dgm:pt modelId="{71934CC7-EA37-4CF0-9673-96FEE67416F5}" type="sibTrans" cxnId="{AE330BD1-A1F9-427E-961D-C0A0397BF881}">
      <dgm:prSet/>
      <dgm:spPr/>
      <dgm:t>
        <a:bodyPr/>
        <a:lstStyle/>
        <a:p>
          <a:endParaRPr lang="tr-TR"/>
        </a:p>
      </dgm:t>
    </dgm:pt>
    <dgm:pt modelId="{E27A48C5-CA3F-4208-8BEF-32F6023948B2}">
      <dgm:prSet/>
      <dgm:spPr/>
      <dgm:t>
        <a:bodyPr/>
        <a:lstStyle/>
        <a:p>
          <a:r>
            <a:rPr lang="tr-TR"/>
            <a:t>Mümkün olduğunda daha fazla tam tahıllı besin tüketin.</a:t>
          </a:r>
        </a:p>
      </dgm:t>
    </dgm:pt>
    <dgm:pt modelId="{3EDAE8AF-278F-4FB5-958B-31A1882B36E8}" type="parTrans" cxnId="{B0C4021E-6509-4A68-B595-44C785702C26}">
      <dgm:prSet/>
      <dgm:spPr/>
      <dgm:t>
        <a:bodyPr/>
        <a:lstStyle/>
        <a:p>
          <a:endParaRPr lang="tr-TR"/>
        </a:p>
      </dgm:t>
    </dgm:pt>
    <dgm:pt modelId="{7766A9AD-0BBE-4887-B79A-F4CB2FABB6D5}" type="sibTrans" cxnId="{B0C4021E-6509-4A68-B595-44C785702C26}">
      <dgm:prSet/>
      <dgm:spPr/>
      <dgm:t>
        <a:bodyPr/>
        <a:lstStyle/>
        <a:p>
          <a:endParaRPr lang="tr-TR"/>
        </a:p>
      </dgm:t>
    </dgm:pt>
    <dgm:pt modelId="{14A7F542-642F-40F1-8A4E-5C77F9A0614A}">
      <dgm:prSet/>
      <dgm:spPr/>
      <dgm:t>
        <a:bodyPr/>
        <a:lstStyle/>
        <a:p>
          <a:r>
            <a:rPr lang="tr-TR" dirty="0"/>
            <a:t>Beyaz ekmek yerine tam tahıl ekmeği, tam buğday ekmeği veya çok tahıllı ekmekleri tercih edin.</a:t>
          </a:r>
        </a:p>
      </dgm:t>
    </dgm:pt>
    <dgm:pt modelId="{B72BB5B0-2724-4E27-BD34-6138EEA259AC}" type="parTrans" cxnId="{D81A9829-BA8E-4A59-94F1-59A35223D9AE}">
      <dgm:prSet/>
      <dgm:spPr/>
      <dgm:t>
        <a:bodyPr/>
        <a:lstStyle/>
        <a:p>
          <a:endParaRPr lang="tr-TR"/>
        </a:p>
      </dgm:t>
    </dgm:pt>
    <dgm:pt modelId="{79D64126-DDE7-4D3C-AECF-04012C0CE305}" type="sibTrans" cxnId="{D81A9829-BA8E-4A59-94F1-59A35223D9AE}">
      <dgm:prSet/>
      <dgm:spPr/>
      <dgm:t>
        <a:bodyPr/>
        <a:lstStyle/>
        <a:p>
          <a:endParaRPr lang="tr-TR"/>
        </a:p>
      </dgm:t>
    </dgm:pt>
    <dgm:pt modelId="{09C18E9B-672D-4ED8-87AE-CCC3C23AE386}">
      <dgm:prSet/>
      <dgm:spPr/>
      <dgm:t>
        <a:bodyPr/>
        <a:lstStyle/>
        <a:p>
          <a:r>
            <a:rPr lang="tr-TR" dirty="0"/>
            <a:t>Patatesi haşladıktan hemen sonra değil, buzdolabında soğuttuktan sonra yemeyi tercih edin.</a:t>
          </a:r>
        </a:p>
      </dgm:t>
    </dgm:pt>
    <dgm:pt modelId="{3D503D35-F48E-425C-8D05-5825E5BB9143}" type="parTrans" cxnId="{6661C2A2-8DD1-4D37-A8A8-04565686716D}">
      <dgm:prSet/>
      <dgm:spPr/>
      <dgm:t>
        <a:bodyPr/>
        <a:lstStyle/>
        <a:p>
          <a:endParaRPr lang="tr-TR"/>
        </a:p>
      </dgm:t>
    </dgm:pt>
    <dgm:pt modelId="{7649C3EC-6DD3-4875-8663-7F4B649E3192}" type="sibTrans" cxnId="{6661C2A2-8DD1-4D37-A8A8-04565686716D}">
      <dgm:prSet/>
      <dgm:spPr/>
      <dgm:t>
        <a:bodyPr/>
        <a:lstStyle/>
        <a:p>
          <a:endParaRPr lang="tr-TR"/>
        </a:p>
      </dgm:t>
    </dgm:pt>
    <dgm:pt modelId="{0A745946-1A13-45ED-8C95-3FEBA346F6D0}" type="pres">
      <dgm:prSet presAssocID="{4D5A63AB-99A9-43E9-9571-484CAEB634B1}" presName="vert0" presStyleCnt="0">
        <dgm:presLayoutVars>
          <dgm:dir/>
          <dgm:animOne val="branch"/>
          <dgm:animLvl val="lvl"/>
        </dgm:presLayoutVars>
      </dgm:prSet>
      <dgm:spPr/>
    </dgm:pt>
    <dgm:pt modelId="{9C41133F-B150-4FFD-B9AB-F8285D84240B}" type="pres">
      <dgm:prSet presAssocID="{98AEEE83-FFF7-4DE4-9747-EBDF0215C6BF}" presName="thickLine" presStyleLbl="alignNode1" presStyleIdx="0" presStyleCnt="6"/>
      <dgm:spPr/>
    </dgm:pt>
    <dgm:pt modelId="{70EE59E0-5212-41FA-A436-1AA3F0846D7A}" type="pres">
      <dgm:prSet presAssocID="{98AEEE83-FFF7-4DE4-9747-EBDF0215C6BF}" presName="horz1" presStyleCnt="0"/>
      <dgm:spPr/>
    </dgm:pt>
    <dgm:pt modelId="{A31466E0-A07F-45D8-9A36-8BBD055DE459}" type="pres">
      <dgm:prSet presAssocID="{98AEEE83-FFF7-4DE4-9747-EBDF0215C6BF}" presName="tx1" presStyleLbl="revTx" presStyleIdx="0" presStyleCnt="6"/>
      <dgm:spPr/>
    </dgm:pt>
    <dgm:pt modelId="{1FF208A0-00F4-4A8A-8554-960D099C9089}" type="pres">
      <dgm:prSet presAssocID="{98AEEE83-FFF7-4DE4-9747-EBDF0215C6BF}" presName="vert1" presStyleCnt="0"/>
      <dgm:spPr/>
    </dgm:pt>
    <dgm:pt modelId="{9E866000-FCF1-4AE8-B30C-E5F4D6EFE09B}" type="pres">
      <dgm:prSet presAssocID="{1249435D-0341-406C-A7B5-51002859B319}" presName="thickLine" presStyleLbl="alignNode1" presStyleIdx="1" presStyleCnt="6"/>
      <dgm:spPr/>
    </dgm:pt>
    <dgm:pt modelId="{1AE0492C-A485-4466-96DA-551A218BCB29}" type="pres">
      <dgm:prSet presAssocID="{1249435D-0341-406C-A7B5-51002859B319}" presName="horz1" presStyleCnt="0"/>
      <dgm:spPr/>
    </dgm:pt>
    <dgm:pt modelId="{14EFDF90-A1A1-4176-B4A6-ED54E910C33E}" type="pres">
      <dgm:prSet presAssocID="{1249435D-0341-406C-A7B5-51002859B319}" presName="tx1" presStyleLbl="revTx" presStyleIdx="1" presStyleCnt="6"/>
      <dgm:spPr/>
    </dgm:pt>
    <dgm:pt modelId="{A3F2C9C3-0D09-4837-B3A8-C46EE27CAEA5}" type="pres">
      <dgm:prSet presAssocID="{1249435D-0341-406C-A7B5-51002859B319}" presName="vert1" presStyleCnt="0"/>
      <dgm:spPr/>
    </dgm:pt>
    <dgm:pt modelId="{7156515C-1A97-44D7-866E-3943F7926D73}" type="pres">
      <dgm:prSet presAssocID="{092E916D-73AA-44F0-A1FE-11CB315E1B21}" presName="thickLine" presStyleLbl="alignNode1" presStyleIdx="2" presStyleCnt="6"/>
      <dgm:spPr/>
    </dgm:pt>
    <dgm:pt modelId="{73366FFD-F102-4FFE-BA52-BCEF8E82B8A7}" type="pres">
      <dgm:prSet presAssocID="{092E916D-73AA-44F0-A1FE-11CB315E1B21}" presName="horz1" presStyleCnt="0"/>
      <dgm:spPr/>
    </dgm:pt>
    <dgm:pt modelId="{F969F0C8-3FD7-4E2D-940F-444557C06B54}" type="pres">
      <dgm:prSet presAssocID="{092E916D-73AA-44F0-A1FE-11CB315E1B21}" presName="tx1" presStyleLbl="revTx" presStyleIdx="2" presStyleCnt="6"/>
      <dgm:spPr/>
    </dgm:pt>
    <dgm:pt modelId="{CEC37165-FD64-4B8D-B962-853872BCE696}" type="pres">
      <dgm:prSet presAssocID="{092E916D-73AA-44F0-A1FE-11CB315E1B21}" presName="vert1" presStyleCnt="0"/>
      <dgm:spPr/>
    </dgm:pt>
    <dgm:pt modelId="{5970A6E6-0369-4C64-B07E-79EFA750E152}" type="pres">
      <dgm:prSet presAssocID="{E27A48C5-CA3F-4208-8BEF-32F6023948B2}" presName="thickLine" presStyleLbl="alignNode1" presStyleIdx="3" presStyleCnt="6"/>
      <dgm:spPr/>
    </dgm:pt>
    <dgm:pt modelId="{B2B765C7-A6A6-490C-BB8C-5387126666A2}" type="pres">
      <dgm:prSet presAssocID="{E27A48C5-CA3F-4208-8BEF-32F6023948B2}" presName="horz1" presStyleCnt="0"/>
      <dgm:spPr/>
    </dgm:pt>
    <dgm:pt modelId="{893DC873-D958-48B4-83CC-7ECCBD8F5445}" type="pres">
      <dgm:prSet presAssocID="{E27A48C5-CA3F-4208-8BEF-32F6023948B2}" presName="tx1" presStyleLbl="revTx" presStyleIdx="3" presStyleCnt="6"/>
      <dgm:spPr/>
    </dgm:pt>
    <dgm:pt modelId="{28D85BAE-BA11-4A46-A0C5-96868002EDC4}" type="pres">
      <dgm:prSet presAssocID="{E27A48C5-CA3F-4208-8BEF-32F6023948B2}" presName="vert1" presStyleCnt="0"/>
      <dgm:spPr/>
    </dgm:pt>
    <dgm:pt modelId="{5F540097-2E80-45AB-856B-BBA8DBC7E281}" type="pres">
      <dgm:prSet presAssocID="{14A7F542-642F-40F1-8A4E-5C77F9A0614A}" presName="thickLine" presStyleLbl="alignNode1" presStyleIdx="4" presStyleCnt="6"/>
      <dgm:spPr/>
    </dgm:pt>
    <dgm:pt modelId="{1D2080FA-F0EB-4DB9-B358-DC9DAD56286B}" type="pres">
      <dgm:prSet presAssocID="{14A7F542-642F-40F1-8A4E-5C77F9A0614A}" presName="horz1" presStyleCnt="0"/>
      <dgm:spPr/>
    </dgm:pt>
    <dgm:pt modelId="{3C8B20BA-8D72-44B4-9917-D3B9F9F4A350}" type="pres">
      <dgm:prSet presAssocID="{14A7F542-642F-40F1-8A4E-5C77F9A0614A}" presName="tx1" presStyleLbl="revTx" presStyleIdx="4" presStyleCnt="6"/>
      <dgm:spPr/>
    </dgm:pt>
    <dgm:pt modelId="{8523DF47-6345-4505-B6B6-D60FF2990296}" type="pres">
      <dgm:prSet presAssocID="{14A7F542-642F-40F1-8A4E-5C77F9A0614A}" presName="vert1" presStyleCnt="0"/>
      <dgm:spPr/>
    </dgm:pt>
    <dgm:pt modelId="{A7D281F7-12BC-494C-B2E1-A54F978D75EF}" type="pres">
      <dgm:prSet presAssocID="{09C18E9B-672D-4ED8-87AE-CCC3C23AE386}" presName="thickLine" presStyleLbl="alignNode1" presStyleIdx="5" presStyleCnt="6"/>
      <dgm:spPr/>
    </dgm:pt>
    <dgm:pt modelId="{6F56AA52-24C7-458C-8545-B8F5AB1D079E}" type="pres">
      <dgm:prSet presAssocID="{09C18E9B-672D-4ED8-87AE-CCC3C23AE386}" presName="horz1" presStyleCnt="0"/>
      <dgm:spPr/>
    </dgm:pt>
    <dgm:pt modelId="{3019B823-4078-4556-AD78-C8B497B50213}" type="pres">
      <dgm:prSet presAssocID="{09C18E9B-672D-4ED8-87AE-CCC3C23AE386}" presName="tx1" presStyleLbl="revTx" presStyleIdx="5" presStyleCnt="6"/>
      <dgm:spPr/>
    </dgm:pt>
    <dgm:pt modelId="{BCD9A044-B0AB-4A58-A728-9A67FB5B91B2}" type="pres">
      <dgm:prSet presAssocID="{09C18E9B-672D-4ED8-87AE-CCC3C23AE386}" presName="vert1" presStyleCnt="0"/>
      <dgm:spPr/>
    </dgm:pt>
  </dgm:ptLst>
  <dgm:cxnLst>
    <dgm:cxn modelId="{F96C4704-8B06-4A08-A675-5FB566D553BE}" srcId="{4D5A63AB-99A9-43E9-9571-484CAEB634B1}" destId="{98AEEE83-FFF7-4DE4-9747-EBDF0215C6BF}" srcOrd="0" destOrd="0" parTransId="{48FA877C-E1F8-4729-B656-D80EAC08F024}" sibTransId="{8A4594D6-66E7-48F1-A85C-A2F6E29703F3}"/>
    <dgm:cxn modelId="{B0C4021E-6509-4A68-B595-44C785702C26}" srcId="{4D5A63AB-99A9-43E9-9571-484CAEB634B1}" destId="{E27A48C5-CA3F-4208-8BEF-32F6023948B2}" srcOrd="3" destOrd="0" parTransId="{3EDAE8AF-278F-4FB5-958B-31A1882B36E8}" sibTransId="{7766A9AD-0BBE-4887-B79A-F4CB2FABB6D5}"/>
    <dgm:cxn modelId="{D81A9829-BA8E-4A59-94F1-59A35223D9AE}" srcId="{4D5A63AB-99A9-43E9-9571-484CAEB634B1}" destId="{14A7F542-642F-40F1-8A4E-5C77F9A0614A}" srcOrd="4" destOrd="0" parTransId="{B72BB5B0-2724-4E27-BD34-6138EEA259AC}" sibTransId="{79D64126-DDE7-4D3C-AECF-04012C0CE305}"/>
    <dgm:cxn modelId="{90700F4E-DFF8-469E-877A-5DF1A9E261C5}" type="presOf" srcId="{1249435D-0341-406C-A7B5-51002859B319}" destId="{14EFDF90-A1A1-4176-B4A6-ED54E910C33E}" srcOrd="0" destOrd="0" presId="urn:microsoft.com/office/officeart/2008/layout/LinedList"/>
    <dgm:cxn modelId="{79E6F45F-C41C-4B42-B6F7-27C5D1315023}" srcId="{4D5A63AB-99A9-43E9-9571-484CAEB634B1}" destId="{1249435D-0341-406C-A7B5-51002859B319}" srcOrd="1" destOrd="0" parTransId="{45DA49E6-F838-426C-8C6D-25F25305B722}" sibTransId="{E434E75D-4E4C-463B-9BC7-B3EE6C07DBF9}"/>
    <dgm:cxn modelId="{E10FC88F-A61D-4AB8-B3DD-D65E6053BE0F}" type="presOf" srcId="{E27A48C5-CA3F-4208-8BEF-32F6023948B2}" destId="{893DC873-D958-48B4-83CC-7ECCBD8F5445}" srcOrd="0" destOrd="0" presId="urn:microsoft.com/office/officeart/2008/layout/LinedList"/>
    <dgm:cxn modelId="{6661C2A2-8DD1-4D37-A8A8-04565686716D}" srcId="{4D5A63AB-99A9-43E9-9571-484CAEB634B1}" destId="{09C18E9B-672D-4ED8-87AE-CCC3C23AE386}" srcOrd="5" destOrd="0" parTransId="{3D503D35-F48E-425C-8D05-5825E5BB9143}" sibTransId="{7649C3EC-6DD3-4875-8663-7F4B649E3192}"/>
    <dgm:cxn modelId="{FA696FA7-CCC6-46D9-8F07-CAC0B42E6E35}" type="presOf" srcId="{98AEEE83-FFF7-4DE4-9747-EBDF0215C6BF}" destId="{A31466E0-A07F-45D8-9A36-8BBD055DE459}" srcOrd="0" destOrd="0" presId="urn:microsoft.com/office/officeart/2008/layout/LinedList"/>
    <dgm:cxn modelId="{433C5CB1-D457-4EE6-B778-29DBF8FB7177}" type="presOf" srcId="{09C18E9B-672D-4ED8-87AE-CCC3C23AE386}" destId="{3019B823-4078-4556-AD78-C8B497B50213}" srcOrd="0" destOrd="0" presId="urn:microsoft.com/office/officeart/2008/layout/LinedList"/>
    <dgm:cxn modelId="{C1A407B3-E08E-481F-B780-311996541DD9}" type="presOf" srcId="{14A7F542-642F-40F1-8A4E-5C77F9A0614A}" destId="{3C8B20BA-8D72-44B4-9917-D3B9F9F4A350}" srcOrd="0" destOrd="0" presId="urn:microsoft.com/office/officeart/2008/layout/LinedList"/>
    <dgm:cxn modelId="{A98E20BD-C9AC-421D-ABF5-5A97090F6BD8}" type="presOf" srcId="{4D5A63AB-99A9-43E9-9571-484CAEB634B1}" destId="{0A745946-1A13-45ED-8C95-3FEBA346F6D0}" srcOrd="0" destOrd="0" presId="urn:microsoft.com/office/officeart/2008/layout/LinedList"/>
    <dgm:cxn modelId="{23B48EBD-B5CA-41EE-BB44-154C2031D6FF}" type="presOf" srcId="{092E916D-73AA-44F0-A1FE-11CB315E1B21}" destId="{F969F0C8-3FD7-4E2D-940F-444557C06B54}" srcOrd="0" destOrd="0" presId="urn:microsoft.com/office/officeart/2008/layout/LinedList"/>
    <dgm:cxn modelId="{AE330BD1-A1F9-427E-961D-C0A0397BF881}" srcId="{4D5A63AB-99A9-43E9-9571-484CAEB634B1}" destId="{092E916D-73AA-44F0-A1FE-11CB315E1B21}" srcOrd="2" destOrd="0" parTransId="{84128AFC-AD20-481A-8817-AD3E38A04A53}" sibTransId="{71934CC7-EA37-4CF0-9673-96FEE67416F5}"/>
    <dgm:cxn modelId="{F2CCFEBB-5C76-4D36-B852-7A92FAAED3CE}" type="presParOf" srcId="{0A745946-1A13-45ED-8C95-3FEBA346F6D0}" destId="{9C41133F-B150-4FFD-B9AB-F8285D84240B}" srcOrd="0" destOrd="0" presId="urn:microsoft.com/office/officeart/2008/layout/LinedList"/>
    <dgm:cxn modelId="{CADE2C77-6B7B-4BC3-85E2-A2BCF564E152}" type="presParOf" srcId="{0A745946-1A13-45ED-8C95-3FEBA346F6D0}" destId="{70EE59E0-5212-41FA-A436-1AA3F0846D7A}" srcOrd="1" destOrd="0" presId="urn:microsoft.com/office/officeart/2008/layout/LinedList"/>
    <dgm:cxn modelId="{031D2CB2-0FDC-4FE9-9A9D-7CC44A4D02B9}" type="presParOf" srcId="{70EE59E0-5212-41FA-A436-1AA3F0846D7A}" destId="{A31466E0-A07F-45D8-9A36-8BBD055DE459}" srcOrd="0" destOrd="0" presId="urn:microsoft.com/office/officeart/2008/layout/LinedList"/>
    <dgm:cxn modelId="{E951A35D-2EF3-4383-A8E8-57BDC7582551}" type="presParOf" srcId="{70EE59E0-5212-41FA-A436-1AA3F0846D7A}" destId="{1FF208A0-00F4-4A8A-8554-960D099C9089}" srcOrd="1" destOrd="0" presId="urn:microsoft.com/office/officeart/2008/layout/LinedList"/>
    <dgm:cxn modelId="{10843554-D078-43D0-B0AC-8BCDE4018E30}" type="presParOf" srcId="{0A745946-1A13-45ED-8C95-3FEBA346F6D0}" destId="{9E866000-FCF1-4AE8-B30C-E5F4D6EFE09B}" srcOrd="2" destOrd="0" presId="urn:microsoft.com/office/officeart/2008/layout/LinedList"/>
    <dgm:cxn modelId="{B7664683-5195-481D-AC1F-66F0D355E229}" type="presParOf" srcId="{0A745946-1A13-45ED-8C95-3FEBA346F6D0}" destId="{1AE0492C-A485-4466-96DA-551A218BCB29}" srcOrd="3" destOrd="0" presId="urn:microsoft.com/office/officeart/2008/layout/LinedList"/>
    <dgm:cxn modelId="{1CD98AEA-C0A8-4872-93AA-66C96E30EA54}" type="presParOf" srcId="{1AE0492C-A485-4466-96DA-551A218BCB29}" destId="{14EFDF90-A1A1-4176-B4A6-ED54E910C33E}" srcOrd="0" destOrd="0" presId="urn:microsoft.com/office/officeart/2008/layout/LinedList"/>
    <dgm:cxn modelId="{28B46C01-E249-4CB3-B934-9B83CC73A54F}" type="presParOf" srcId="{1AE0492C-A485-4466-96DA-551A218BCB29}" destId="{A3F2C9C3-0D09-4837-B3A8-C46EE27CAEA5}" srcOrd="1" destOrd="0" presId="urn:microsoft.com/office/officeart/2008/layout/LinedList"/>
    <dgm:cxn modelId="{B83590AB-1CFC-4199-805B-F1F3DD49EF79}" type="presParOf" srcId="{0A745946-1A13-45ED-8C95-3FEBA346F6D0}" destId="{7156515C-1A97-44D7-866E-3943F7926D73}" srcOrd="4" destOrd="0" presId="urn:microsoft.com/office/officeart/2008/layout/LinedList"/>
    <dgm:cxn modelId="{9DA1B194-8686-41C7-ADC6-5AD2C0C450F0}" type="presParOf" srcId="{0A745946-1A13-45ED-8C95-3FEBA346F6D0}" destId="{73366FFD-F102-4FFE-BA52-BCEF8E82B8A7}" srcOrd="5" destOrd="0" presId="urn:microsoft.com/office/officeart/2008/layout/LinedList"/>
    <dgm:cxn modelId="{384465D4-ACE1-4617-8415-F5283F62E13D}" type="presParOf" srcId="{73366FFD-F102-4FFE-BA52-BCEF8E82B8A7}" destId="{F969F0C8-3FD7-4E2D-940F-444557C06B54}" srcOrd="0" destOrd="0" presId="urn:microsoft.com/office/officeart/2008/layout/LinedList"/>
    <dgm:cxn modelId="{6F8A2DAF-9A8B-4A49-9AAB-62563E79A728}" type="presParOf" srcId="{73366FFD-F102-4FFE-BA52-BCEF8E82B8A7}" destId="{CEC37165-FD64-4B8D-B962-853872BCE696}" srcOrd="1" destOrd="0" presId="urn:microsoft.com/office/officeart/2008/layout/LinedList"/>
    <dgm:cxn modelId="{FB80302B-B930-407A-9D96-83FF66E08C12}" type="presParOf" srcId="{0A745946-1A13-45ED-8C95-3FEBA346F6D0}" destId="{5970A6E6-0369-4C64-B07E-79EFA750E152}" srcOrd="6" destOrd="0" presId="urn:microsoft.com/office/officeart/2008/layout/LinedList"/>
    <dgm:cxn modelId="{74A70E16-1CB1-4F9F-9220-F9DABB58C421}" type="presParOf" srcId="{0A745946-1A13-45ED-8C95-3FEBA346F6D0}" destId="{B2B765C7-A6A6-490C-BB8C-5387126666A2}" srcOrd="7" destOrd="0" presId="urn:microsoft.com/office/officeart/2008/layout/LinedList"/>
    <dgm:cxn modelId="{5AF5588C-D2FD-4D40-8A35-E27B29905B9F}" type="presParOf" srcId="{B2B765C7-A6A6-490C-BB8C-5387126666A2}" destId="{893DC873-D958-48B4-83CC-7ECCBD8F5445}" srcOrd="0" destOrd="0" presId="urn:microsoft.com/office/officeart/2008/layout/LinedList"/>
    <dgm:cxn modelId="{96AF540D-B833-408C-B609-5C68CB5A6E55}" type="presParOf" srcId="{B2B765C7-A6A6-490C-BB8C-5387126666A2}" destId="{28D85BAE-BA11-4A46-A0C5-96868002EDC4}" srcOrd="1" destOrd="0" presId="urn:microsoft.com/office/officeart/2008/layout/LinedList"/>
    <dgm:cxn modelId="{5CA8DF12-C951-4DA4-B585-F9A1BD13EB0E}" type="presParOf" srcId="{0A745946-1A13-45ED-8C95-3FEBA346F6D0}" destId="{5F540097-2E80-45AB-856B-BBA8DBC7E281}" srcOrd="8" destOrd="0" presId="urn:microsoft.com/office/officeart/2008/layout/LinedList"/>
    <dgm:cxn modelId="{EE7D7F5D-4AFA-4C09-A5F8-A0B51D8C991C}" type="presParOf" srcId="{0A745946-1A13-45ED-8C95-3FEBA346F6D0}" destId="{1D2080FA-F0EB-4DB9-B358-DC9DAD56286B}" srcOrd="9" destOrd="0" presId="urn:microsoft.com/office/officeart/2008/layout/LinedList"/>
    <dgm:cxn modelId="{C7ECCFFD-4584-46B6-9DB9-4B6D0D120AFF}" type="presParOf" srcId="{1D2080FA-F0EB-4DB9-B358-DC9DAD56286B}" destId="{3C8B20BA-8D72-44B4-9917-D3B9F9F4A350}" srcOrd="0" destOrd="0" presId="urn:microsoft.com/office/officeart/2008/layout/LinedList"/>
    <dgm:cxn modelId="{5BEDDE1B-7FAD-4209-90AA-F7071E764726}" type="presParOf" srcId="{1D2080FA-F0EB-4DB9-B358-DC9DAD56286B}" destId="{8523DF47-6345-4505-B6B6-D60FF2990296}" srcOrd="1" destOrd="0" presId="urn:microsoft.com/office/officeart/2008/layout/LinedList"/>
    <dgm:cxn modelId="{8BA9E134-6440-4393-A8FD-AC22E0F677A2}" type="presParOf" srcId="{0A745946-1A13-45ED-8C95-3FEBA346F6D0}" destId="{A7D281F7-12BC-494C-B2E1-A54F978D75EF}" srcOrd="10" destOrd="0" presId="urn:microsoft.com/office/officeart/2008/layout/LinedList"/>
    <dgm:cxn modelId="{1532A445-561C-4109-B762-D6090776BEBA}" type="presParOf" srcId="{0A745946-1A13-45ED-8C95-3FEBA346F6D0}" destId="{6F56AA52-24C7-458C-8545-B8F5AB1D079E}" srcOrd="11" destOrd="0" presId="urn:microsoft.com/office/officeart/2008/layout/LinedList"/>
    <dgm:cxn modelId="{B2C10035-7D16-4C87-9324-90EF97C7BC3A}" type="presParOf" srcId="{6F56AA52-24C7-458C-8545-B8F5AB1D079E}" destId="{3019B823-4078-4556-AD78-C8B497B50213}" srcOrd="0" destOrd="0" presId="urn:microsoft.com/office/officeart/2008/layout/LinedList"/>
    <dgm:cxn modelId="{6FD52F42-BB19-4048-974B-68E1D03D59C5}" type="presParOf" srcId="{6F56AA52-24C7-458C-8545-B8F5AB1D079E}" destId="{BCD9A044-B0AB-4A58-A728-9A67FB5B91B2}"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D5A63AB-99A9-43E9-9571-484CAEB634B1}"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tr-TR"/>
        </a:p>
      </dgm:t>
    </dgm:pt>
    <dgm:pt modelId="{17416087-3551-4288-B640-8C829B05A71F}">
      <dgm:prSet/>
      <dgm:spPr/>
      <dgm:t>
        <a:bodyPr/>
        <a:lstStyle/>
        <a:p>
          <a:r>
            <a:rPr lang="tr-TR"/>
            <a:t>Sebze yemeği ve salatalara bolca yer verin.</a:t>
          </a:r>
        </a:p>
      </dgm:t>
    </dgm:pt>
    <dgm:pt modelId="{8EBA0919-270E-4252-8B26-9D3767D21371}" type="parTrans" cxnId="{1087F59D-0E67-4179-AE35-1F1A99A2EF48}">
      <dgm:prSet/>
      <dgm:spPr/>
      <dgm:t>
        <a:bodyPr/>
        <a:lstStyle/>
        <a:p>
          <a:endParaRPr lang="tr-TR"/>
        </a:p>
      </dgm:t>
    </dgm:pt>
    <dgm:pt modelId="{FDEA5068-E9F6-49CD-BA38-BC2FCC3472F9}" type="sibTrans" cxnId="{1087F59D-0E67-4179-AE35-1F1A99A2EF48}">
      <dgm:prSet/>
      <dgm:spPr/>
      <dgm:t>
        <a:bodyPr/>
        <a:lstStyle/>
        <a:p>
          <a:endParaRPr lang="tr-TR"/>
        </a:p>
      </dgm:t>
    </dgm:pt>
    <dgm:pt modelId="{A7A50E9F-99AF-490E-B2D8-5DB8D0F4B7C7}">
      <dgm:prSet/>
      <dgm:spPr/>
      <dgm:t>
        <a:bodyPr/>
        <a:lstStyle/>
        <a:p>
          <a:r>
            <a:rPr lang="tr-TR"/>
            <a:t>Tam buğday makarna, bulgur veya basmati pirinci tercih edin.</a:t>
          </a:r>
        </a:p>
      </dgm:t>
    </dgm:pt>
    <dgm:pt modelId="{8B8288EB-33F0-47A5-8573-EC42138AE544}" type="parTrans" cxnId="{46213EB4-996F-476D-831E-ED787040C3F0}">
      <dgm:prSet/>
      <dgm:spPr/>
      <dgm:t>
        <a:bodyPr/>
        <a:lstStyle/>
        <a:p>
          <a:endParaRPr lang="tr-TR"/>
        </a:p>
      </dgm:t>
    </dgm:pt>
    <dgm:pt modelId="{B714D9C0-CBC1-4D71-BCD1-6AB8C85D8346}" type="sibTrans" cxnId="{46213EB4-996F-476D-831E-ED787040C3F0}">
      <dgm:prSet/>
      <dgm:spPr/>
      <dgm:t>
        <a:bodyPr/>
        <a:lstStyle/>
        <a:p>
          <a:endParaRPr lang="tr-TR"/>
        </a:p>
      </dgm:t>
    </dgm:pt>
    <dgm:pt modelId="{6E7AD0F0-C0E4-4948-BC16-6AAE1F139438}">
      <dgm:prSet/>
      <dgm:spPr/>
      <dgm:t>
        <a:bodyPr/>
        <a:lstStyle/>
        <a:p>
          <a:r>
            <a:rPr lang="tr-TR" dirty="0"/>
            <a:t>Hızlı emilimi azaltmaya yardımcı olacağından, mümkün olduğunca besinleri tüm olarak yiyin (örneğin, meyve suları veya </a:t>
          </a:r>
          <a:r>
            <a:rPr lang="tr-TR" dirty="0" err="1"/>
            <a:t>smoothie'ler</a:t>
          </a:r>
          <a:r>
            <a:rPr lang="tr-TR" dirty="0"/>
            <a:t> yerine bütün meyve).</a:t>
          </a:r>
        </a:p>
      </dgm:t>
    </dgm:pt>
    <dgm:pt modelId="{F2793C37-448F-4B59-A01A-76EBBB1D9260}" type="parTrans" cxnId="{9E80F012-2DA0-4831-BAD4-758FE57E5944}">
      <dgm:prSet/>
      <dgm:spPr/>
      <dgm:t>
        <a:bodyPr/>
        <a:lstStyle/>
        <a:p>
          <a:endParaRPr lang="tr-TR"/>
        </a:p>
      </dgm:t>
    </dgm:pt>
    <dgm:pt modelId="{BD37C3D6-D170-42F6-A86C-A0715A65BBFC}" type="sibTrans" cxnId="{9E80F012-2DA0-4831-BAD4-758FE57E5944}">
      <dgm:prSet/>
      <dgm:spPr/>
      <dgm:t>
        <a:bodyPr/>
        <a:lstStyle/>
        <a:p>
          <a:endParaRPr lang="tr-TR"/>
        </a:p>
      </dgm:t>
    </dgm:pt>
    <dgm:pt modelId="{F7B9FC19-D475-47AE-82F1-92ACC676460B}">
      <dgm:prSet/>
      <dgm:spPr/>
      <dgm:t>
        <a:bodyPr/>
        <a:lstStyle/>
        <a:p>
          <a:r>
            <a:rPr lang="tr-TR"/>
            <a:t>Karbonhidrat içeren besinleri tek başına yemek yerine yağ ve proteinle beraber tüketmeyi tercih edin</a:t>
          </a:r>
        </a:p>
      </dgm:t>
    </dgm:pt>
    <dgm:pt modelId="{12E1BE1E-2606-4702-B562-D94273452C30}" type="parTrans" cxnId="{EA467CFC-E1BB-40BD-8774-3BA9C72A650B}">
      <dgm:prSet/>
      <dgm:spPr/>
      <dgm:t>
        <a:bodyPr/>
        <a:lstStyle/>
        <a:p>
          <a:endParaRPr lang="tr-TR"/>
        </a:p>
      </dgm:t>
    </dgm:pt>
    <dgm:pt modelId="{26B4C21E-682D-4364-9D65-425AC35D8006}" type="sibTrans" cxnId="{EA467CFC-E1BB-40BD-8774-3BA9C72A650B}">
      <dgm:prSet/>
      <dgm:spPr/>
      <dgm:t>
        <a:bodyPr/>
        <a:lstStyle/>
        <a:p>
          <a:endParaRPr lang="tr-TR"/>
        </a:p>
      </dgm:t>
    </dgm:pt>
    <dgm:pt modelId="{BF118A04-B67B-460F-97E8-D2E465594C5C}">
      <dgm:prSet/>
      <dgm:spPr/>
      <dgm:t>
        <a:bodyPr/>
        <a:lstStyle/>
        <a:p>
          <a:r>
            <a:rPr lang="tr-TR"/>
            <a:t>Karbonhidratlı yiyeceklerin porsiyon büyüklüklerine dikkat edin.</a:t>
          </a:r>
        </a:p>
      </dgm:t>
    </dgm:pt>
    <dgm:pt modelId="{FC94D5C8-7069-4B5A-8FE2-6730E2DE4D40}" type="parTrans" cxnId="{6A37BE15-F0D0-4C67-B321-D178A6C44452}">
      <dgm:prSet/>
      <dgm:spPr/>
      <dgm:t>
        <a:bodyPr/>
        <a:lstStyle/>
        <a:p>
          <a:endParaRPr lang="tr-TR"/>
        </a:p>
      </dgm:t>
    </dgm:pt>
    <dgm:pt modelId="{1F8EF258-F5D9-4D22-B7C9-5ABD78360A2E}" type="sibTrans" cxnId="{6A37BE15-F0D0-4C67-B321-D178A6C44452}">
      <dgm:prSet/>
      <dgm:spPr/>
      <dgm:t>
        <a:bodyPr/>
        <a:lstStyle/>
        <a:p>
          <a:endParaRPr lang="tr-TR"/>
        </a:p>
      </dgm:t>
    </dgm:pt>
    <dgm:pt modelId="{8933E558-AD39-41BD-93B7-441D043E2C6E}">
      <dgm:prSet/>
      <dgm:spPr/>
      <dgm:t>
        <a:bodyPr/>
        <a:lstStyle/>
        <a:p>
          <a:r>
            <a:rPr lang="sv-SE" dirty="0"/>
            <a:t>Makarnanızı al dente (sert)</a:t>
          </a:r>
          <a:r>
            <a:rPr lang="tr-TR" dirty="0"/>
            <a:t> olarak</a:t>
          </a:r>
          <a:r>
            <a:rPr lang="sv-SE" dirty="0"/>
            <a:t> pişirin</a:t>
          </a:r>
          <a:endParaRPr lang="tr-TR" dirty="0"/>
        </a:p>
      </dgm:t>
    </dgm:pt>
    <dgm:pt modelId="{0B198BC1-F241-4237-883C-8547CA2F605E}" type="parTrans" cxnId="{AC9D7A62-879F-4407-BB13-59EC2048B643}">
      <dgm:prSet/>
      <dgm:spPr/>
      <dgm:t>
        <a:bodyPr/>
        <a:lstStyle/>
        <a:p>
          <a:endParaRPr lang="tr-TR"/>
        </a:p>
      </dgm:t>
    </dgm:pt>
    <dgm:pt modelId="{C40A007A-1B9C-4120-9C87-B068BF93D72D}" type="sibTrans" cxnId="{AC9D7A62-879F-4407-BB13-59EC2048B643}">
      <dgm:prSet/>
      <dgm:spPr/>
      <dgm:t>
        <a:bodyPr/>
        <a:lstStyle/>
        <a:p>
          <a:endParaRPr lang="tr-TR"/>
        </a:p>
      </dgm:t>
    </dgm:pt>
    <dgm:pt modelId="{0A745946-1A13-45ED-8C95-3FEBA346F6D0}" type="pres">
      <dgm:prSet presAssocID="{4D5A63AB-99A9-43E9-9571-484CAEB634B1}" presName="vert0" presStyleCnt="0">
        <dgm:presLayoutVars>
          <dgm:dir/>
          <dgm:animOne val="branch"/>
          <dgm:animLvl val="lvl"/>
        </dgm:presLayoutVars>
      </dgm:prSet>
      <dgm:spPr/>
    </dgm:pt>
    <dgm:pt modelId="{41A7FA7D-207F-4B85-BBD5-A18F7F112215}" type="pres">
      <dgm:prSet presAssocID="{8933E558-AD39-41BD-93B7-441D043E2C6E}" presName="thickLine" presStyleLbl="alignNode1" presStyleIdx="0" presStyleCnt="6"/>
      <dgm:spPr/>
    </dgm:pt>
    <dgm:pt modelId="{7FFC7F8F-88F1-4459-A63A-5F9800D2EDBC}" type="pres">
      <dgm:prSet presAssocID="{8933E558-AD39-41BD-93B7-441D043E2C6E}" presName="horz1" presStyleCnt="0"/>
      <dgm:spPr/>
    </dgm:pt>
    <dgm:pt modelId="{B5320E59-CEEE-4AEA-AE2A-4FD11EBEDD95}" type="pres">
      <dgm:prSet presAssocID="{8933E558-AD39-41BD-93B7-441D043E2C6E}" presName="tx1" presStyleLbl="revTx" presStyleIdx="0" presStyleCnt="6"/>
      <dgm:spPr/>
    </dgm:pt>
    <dgm:pt modelId="{884A35B8-FF59-4565-BA39-7238440A6DB2}" type="pres">
      <dgm:prSet presAssocID="{8933E558-AD39-41BD-93B7-441D043E2C6E}" presName="vert1" presStyleCnt="0"/>
      <dgm:spPr/>
    </dgm:pt>
    <dgm:pt modelId="{927EDE28-1F5A-44FD-AE1F-CB62C84A5B11}" type="pres">
      <dgm:prSet presAssocID="{17416087-3551-4288-B640-8C829B05A71F}" presName="thickLine" presStyleLbl="alignNode1" presStyleIdx="1" presStyleCnt="6"/>
      <dgm:spPr/>
    </dgm:pt>
    <dgm:pt modelId="{44DF4FDF-1EB9-4608-9BBB-D88629828E2A}" type="pres">
      <dgm:prSet presAssocID="{17416087-3551-4288-B640-8C829B05A71F}" presName="horz1" presStyleCnt="0"/>
      <dgm:spPr/>
    </dgm:pt>
    <dgm:pt modelId="{D7E1A23B-29C4-4747-9939-E2DE3AFD47D2}" type="pres">
      <dgm:prSet presAssocID="{17416087-3551-4288-B640-8C829B05A71F}" presName="tx1" presStyleLbl="revTx" presStyleIdx="1" presStyleCnt="6"/>
      <dgm:spPr/>
    </dgm:pt>
    <dgm:pt modelId="{E833A2BF-BF5D-4ABB-85D2-76D3176B1477}" type="pres">
      <dgm:prSet presAssocID="{17416087-3551-4288-B640-8C829B05A71F}" presName="vert1" presStyleCnt="0"/>
      <dgm:spPr/>
    </dgm:pt>
    <dgm:pt modelId="{7D59CA59-2AE6-4C33-B4DD-E3163EC7FA48}" type="pres">
      <dgm:prSet presAssocID="{A7A50E9F-99AF-490E-B2D8-5DB8D0F4B7C7}" presName="thickLine" presStyleLbl="alignNode1" presStyleIdx="2" presStyleCnt="6"/>
      <dgm:spPr/>
    </dgm:pt>
    <dgm:pt modelId="{CD6107E3-3C0E-4EBA-81A2-84B2AAC782A3}" type="pres">
      <dgm:prSet presAssocID="{A7A50E9F-99AF-490E-B2D8-5DB8D0F4B7C7}" presName="horz1" presStyleCnt="0"/>
      <dgm:spPr/>
    </dgm:pt>
    <dgm:pt modelId="{C6ACCF5D-50DD-4C0A-A636-52A07767EBE5}" type="pres">
      <dgm:prSet presAssocID="{A7A50E9F-99AF-490E-B2D8-5DB8D0F4B7C7}" presName="tx1" presStyleLbl="revTx" presStyleIdx="2" presStyleCnt="6"/>
      <dgm:spPr/>
    </dgm:pt>
    <dgm:pt modelId="{F5F79938-D86B-4769-AA9B-CB316A0ABAF4}" type="pres">
      <dgm:prSet presAssocID="{A7A50E9F-99AF-490E-B2D8-5DB8D0F4B7C7}" presName="vert1" presStyleCnt="0"/>
      <dgm:spPr/>
    </dgm:pt>
    <dgm:pt modelId="{5AC5449C-21BD-495F-A69F-D8E4FFD165C2}" type="pres">
      <dgm:prSet presAssocID="{6E7AD0F0-C0E4-4948-BC16-6AAE1F139438}" presName="thickLine" presStyleLbl="alignNode1" presStyleIdx="3" presStyleCnt="6"/>
      <dgm:spPr/>
    </dgm:pt>
    <dgm:pt modelId="{7FF24957-1810-489D-89BF-95DB04365AE2}" type="pres">
      <dgm:prSet presAssocID="{6E7AD0F0-C0E4-4948-BC16-6AAE1F139438}" presName="horz1" presStyleCnt="0"/>
      <dgm:spPr/>
    </dgm:pt>
    <dgm:pt modelId="{0A578CF5-E5F5-41C3-B798-30E96EC8A95A}" type="pres">
      <dgm:prSet presAssocID="{6E7AD0F0-C0E4-4948-BC16-6AAE1F139438}" presName="tx1" presStyleLbl="revTx" presStyleIdx="3" presStyleCnt="6"/>
      <dgm:spPr/>
    </dgm:pt>
    <dgm:pt modelId="{C0C101CC-C231-434E-8E39-199143800B33}" type="pres">
      <dgm:prSet presAssocID="{6E7AD0F0-C0E4-4948-BC16-6AAE1F139438}" presName="vert1" presStyleCnt="0"/>
      <dgm:spPr/>
    </dgm:pt>
    <dgm:pt modelId="{E5792490-4271-4ABB-AD86-636B418EB40E}" type="pres">
      <dgm:prSet presAssocID="{F7B9FC19-D475-47AE-82F1-92ACC676460B}" presName="thickLine" presStyleLbl="alignNode1" presStyleIdx="4" presStyleCnt="6"/>
      <dgm:spPr/>
    </dgm:pt>
    <dgm:pt modelId="{6D3BF061-3472-4B68-A648-7D3AE7DCB1A9}" type="pres">
      <dgm:prSet presAssocID="{F7B9FC19-D475-47AE-82F1-92ACC676460B}" presName="horz1" presStyleCnt="0"/>
      <dgm:spPr/>
    </dgm:pt>
    <dgm:pt modelId="{1104204D-5BEE-43C4-BD3D-16A624E908F5}" type="pres">
      <dgm:prSet presAssocID="{F7B9FC19-D475-47AE-82F1-92ACC676460B}" presName="tx1" presStyleLbl="revTx" presStyleIdx="4" presStyleCnt="6"/>
      <dgm:spPr/>
    </dgm:pt>
    <dgm:pt modelId="{36E10D47-829C-4E3F-B6E9-ADACA2D96D7D}" type="pres">
      <dgm:prSet presAssocID="{F7B9FC19-D475-47AE-82F1-92ACC676460B}" presName="vert1" presStyleCnt="0"/>
      <dgm:spPr/>
    </dgm:pt>
    <dgm:pt modelId="{F61BC133-6172-4D5A-9D89-D266E1F0FE05}" type="pres">
      <dgm:prSet presAssocID="{BF118A04-B67B-460F-97E8-D2E465594C5C}" presName="thickLine" presStyleLbl="alignNode1" presStyleIdx="5" presStyleCnt="6"/>
      <dgm:spPr/>
    </dgm:pt>
    <dgm:pt modelId="{EDF720E5-83F9-44AE-88E4-28E13D129AAE}" type="pres">
      <dgm:prSet presAssocID="{BF118A04-B67B-460F-97E8-D2E465594C5C}" presName="horz1" presStyleCnt="0"/>
      <dgm:spPr/>
    </dgm:pt>
    <dgm:pt modelId="{549CAA2D-37A6-401E-BE65-C81112C7A704}" type="pres">
      <dgm:prSet presAssocID="{BF118A04-B67B-460F-97E8-D2E465594C5C}" presName="tx1" presStyleLbl="revTx" presStyleIdx="5" presStyleCnt="6"/>
      <dgm:spPr/>
    </dgm:pt>
    <dgm:pt modelId="{331FFEDE-18A9-4715-B53D-8C314A6E81FC}" type="pres">
      <dgm:prSet presAssocID="{BF118A04-B67B-460F-97E8-D2E465594C5C}" presName="vert1" presStyleCnt="0"/>
      <dgm:spPr/>
    </dgm:pt>
  </dgm:ptLst>
  <dgm:cxnLst>
    <dgm:cxn modelId="{9E80F012-2DA0-4831-BAD4-758FE57E5944}" srcId="{4D5A63AB-99A9-43E9-9571-484CAEB634B1}" destId="{6E7AD0F0-C0E4-4948-BC16-6AAE1F139438}" srcOrd="3" destOrd="0" parTransId="{F2793C37-448F-4B59-A01A-76EBBB1D9260}" sibTransId="{BD37C3D6-D170-42F6-A86C-A0715A65BBFC}"/>
    <dgm:cxn modelId="{6A37BE15-F0D0-4C67-B321-D178A6C44452}" srcId="{4D5A63AB-99A9-43E9-9571-484CAEB634B1}" destId="{BF118A04-B67B-460F-97E8-D2E465594C5C}" srcOrd="5" destOrd="0" parTransId="{FC94D5C8-7069-4B5A-8FE2-6730E2DE4D40}" sibTransId="{1F8EF258-F5D9-4D22-B7C9-5ABD78360A2E}"/>
    <dgm:cxn modelId="{D73AF727-5A39-4DCF-B2E9-3C7FF3FF6593}" type="presOf" srcId="{17416087-3551-4288-B640-8C829B05A71F}" destId="{D7E1A23B-29C4-4747-9939-E2DE3AFD47D2}" srcOrd="0" destOrd="0" presId="urn:microsoft.com/office/officeart/2008/layout/LinedList"/>
    <dgm:cxn modelId="{59779438-8881-485C-A79B-EB586C2D0B1A}" type="presOf" srcId="{F7B9FC19-D475-47AE-82F1-92ACC676460B}" destId="{1104204D-5BEE-43C4-BD3D-16A624E908F5}" srcOrd="0" destOrd="0" presId="urn:microsoft.com/office/officeart/2008/layout/LinedList"/>
    <dgm:cxn modelId="{AA40784E-C527-4637-ADD8-DC77FA6228A1}" type="presOf" srcId="{6E7AD0F0-C0E4-4948-BC16-6AAE1F139438}" destId="{0A578CF5-E5F5-41C3-B798-30E96EC8A95A}" srcOrd="0" destOrd="0" presId="urn:microsoft.com/office/officeart/2008/layout/LinedList"/>
    <dgm:cxn modelId="{AC9D7A62-879F-4407-BB13-59EC2048B643}" srcId="{4D5A63AB-99A9-43E9-9571-484CAEB634B1}" destId="{8933E558-AD39-41BD-93B7-441D043E2C6E}" srcOrd="0" destOrd="0" parTransId="{0B198BC1-F241-4237-883C-8547CA2F605E}" sibTransId="{C40A007A-1B9C-4120-9C87-B068BF93D72D}"/>
    <dgm:cxn modelId="{51AAF175-BA2B-4AE0-9FAB-590C2D5643A2}" type="presOf" srcId="{8933E558-AD39-41BD-93B7-441D043E2C6E}" destId="{B5320E59-CEEE-4AEA-AE2A-4FD11EBEDD95}" srcOrd="0" destOrd="0" presId="urn:microsoft.com/office/officeart/2008/layout/LinedList"/>
    <dgm:cxn modelId="{7F886894-241A-49B5-92D7-D5CF15DDD8B4}" type="presOf" srcId="{A7A50E9F-99AF-490E-B2D8-5DB8D0F4B7C7}" destId="{C6ACCF5D-50DD-4C0A-A636-52A07767EBE5}" srcOrd="0" destOrd="0" presId="urn:microsoft.com/office/officeart/2008/layout/LinedList"/>
    <dgm:cxn modelId="{0F5E2C9C-3F20-4CBE-BBDE-8E193376C361}" type="presOf" srcId="{BF118A04-B67B-460F-97E8-D2E465594C5C}" destId="{549CAA2D-37A6-401E-BE65-C81112C7A704}" srcOrd="0" destOrd="0" presId="urn:microsoft.com/office/officeart/2008/layout/LinedList"/>
    <dgm:cxn modelId="{1087F59D-0E67-4179-AE35-1F1A99A2EF48}" srcId="{4D5A63AB-99A9-43E9-9571-484CAEB634B1}" destId="{17416087-3551-4288-B640-8C829B05A71F}" srcOrd="1" destOrd="0" parTransId="{8EBA0919-270E-4252-8B26-9D3767D21371}" sibTransId="{FDEA5068-E9F6-49CD-BA38-BC2FCC3472F9}"/>
    <dgm:cxn modelId="{46213EB4-996F-476D-831E-ED787040C3F0}" srcId="{4D5A63AB-99A9-43E9-9571-484CAEB634B1}" destId="{A7A50E9F-99AF-490E-B2D8-5DB8D0F4B7C7}" srcOrd="2" destOrd="0" parTransId="{8B8288EB-33F0-47A5-8573-EC42138AE544}" sibTransId="{B714D9C0-CBC1-4D71-BCD1-6AB8C85D8346}"/>
    <dgm:cxn modelId="{A98E20BD-C9AC-421D-ABF5-5A97090F6BD8}" type="presOf" srcId="{4D5A63AB-99A9-43E9-9571-484CAEB634B1}" destId="{0A745946-1A13-45ED-8C95-3FEBA346F6D0}" srcOrd="0" destOrd="0" presId="urn:microsoft.com/office/officeart/2008/layout/LinedList"/>
    <dgm:cxn modelId="{EA467CFC-E1BB-40BD-8774-3BA9C72A650B}" srcId="{4D5A63AB-99A9-43E9-9571-484CAEB634B1}" destId="{F7B9FC19-D475-47AE-82F1-92ACC676460B}" srcOrd="4" destOrd="0" parTransId="{12E1BE1E-2606-4702-B562-D94273452C30}" sibTransId="{26B4C21E-682D-4364-9D65-425AC35D8006}"/>
    <dgm:cxn modelId="{84F2D4D1-FD5B-43D9-9712-BAE79F0D69A8}" type="presParOf" srcId="{0A745946-1A13-45ED-8C95-3FEBA346F6D0}" destId="{41A7FA7D-207F-4B85-BBD5-A18F7F112215}" srcOrd="0" destOrd="0" presId="urn:microsoft.com/office/officeart/2008/layout/LinedList"/>
    <dgm:cxn modelId="{FB829CBE-3BE2-4E6E-85C3-158438179785}" type="presParOf" srcId="{0A745946-1A13-45ED-8C95-3FEBA346F6D0}" destId="{7FFC7F8F-88F1-4459-A63A-5F9800D2EDBC}" srcOrd="1" destOrd="0" presId="urn:microsoft.com/office/officeart/2008/layout/LinedList"/>
    <dgm:cxn modelId="{190C9204-2CFB-4521-BD06-853E41C351B4}" type="presParOf" srcId="{7FFC7F8F-88F1-4459-A63A-5F9800D2EDBC}" destId="{B5320E59-CEEE-4AEA-AE2A-4FD11EBEDD95}" srcOrd="0" destOrd="0" presId="urn:microsoft.com/office/officeart/2008/layout/LinedList"/>
    <dgm:cxn modelId="{B7D38A4C-68E2-43FC-8948-27AD10C1E465}" type="presParOf" srcId="{7FFC7F8F-88F1-4459-A63A-5F9800D2EDBC}" destId="{884A35B8-FF59-4565-BA39-7238440A6DB2}" srcOrd="1" destOrd="0" presId="urn:microsoft.com/office/officeart/2008/layout/LinedList"/>
    <dgm:cxn modelId="{99BA2080-40BB-45C6-8C75-967707D9F786}" type="presParOf" srcId="{0A745946-1A13-45ED-8C95-3FEBA346F6D0}" destId="{927EDE28-1F5A-44FD-AE1F-CB62C84A5B11}" srcOrd="2" destOrd="0" presId="urn:microsoft.com/office/officeart/2008/layout/LinedList"/>
    <dgm:cxn modelId="{C035C980-E7F8-49F6-92C3-9872B4688BB3}" type="presParOf" srcId="{0A745946-1A13-45ED-8C95-3FEBA346F6D0}" destId="{44DF4FDF-1EB9-4608-9BBB-D88629828E2A}" srcOrd="3" destOrd="0" presId="urn:microsoft.com/office/officeart/2008/layout/LinedList"/>
    <dgm:cxn modelId="{8B6C6AB3-8FEA-4A0F-9C90-E893DECFABCD}" type="presParOf" srcId="{44DF4FDF-1EB9-4608-9BBB-D88629828E2A}" destId="{D7E1A23B-29C4-4747-9939-E2DE3AFD47D2}" srcOrd="0" destOrd="0" presId="urn:microsoft.com/office/officeart/2008/layout/LinedList"/>
    <dgm:cxn modelId="{4598B375-9CDF-4BAF-B684-EC738E1E339F}" type="presParOf" srcId="{44DF4FDF-1EB9-4608-9BBB-D88629828E2A}" destId="{E833A2BF-BF5D-4ABB-85D2-76D3176B1477}" srcOrd="1" destOrd="0" presId="urn:microsoft.com/office/officeart/2008/layout/LinedList"/>
    <dgm:cxn modelId="{8C9A193E-B8BA-4851-9AA5-0EB9125F0C82}" type="presParOf" srcId="{0A745946-1A13-45ED-8C95-3FEBA346F6D0}" destId="{7D59CA59-2AE6-4C33-B4DD-E3163EC7FA48}" srcOrd="4" destOrd="0" presId="urn:microsoft.com/office/officeart/2008/layout/LinedList"/>
    <dgm:cxn modelId="{AA3D37F6-FF93-4A02-ABCB-5BDC83D1D375}" type="presParOf" srcId="{0A745946-1A13-45ED-8C95-3FEBA346F6D0}" destId="{CD6107E3-3C0E-4EBA-81A2-84B2AAC782A3}" srcOrd="5" destOrd="0" presId="urn:microsoft.com/office/officeart/2008/layout/LinedList"/>
    <dgm:cxn modelId="{86BAD77B-016F-455E-A5E5-77A4CFB53ABD}" type="presParOf" srcId="{CD6107E3-3C0E-4EBA-81A2-84B2AAC782A3}" destId="{C6ACCF5D-50DD-4C0A-A636-52A07767EBE5}" srcOrd="0" destOrd="0" presId="urn:microsoft.com/office/officeart/2008/layout/LinedList"/>
    <dgm:cxn modelId="{8C5D2968-3BEC-49A1-A39F-28D6AAF95F75}" type="presParOf" srcId="{CD6107E3-3C0E-4EBA-81A2-84B2AAC782A3}" destId="{F5F79938-D86B-4769-AA9B-CB316A0ABAF4}" srcOrd="1" destOrd="0" presId="urn:microsoft.com/office/officeart/2008/layout/LinedList"/>
    <dgm:cxn modelId="{E491E5EF-D6B3-45E4-8A41-1199DA5D1D82}" type="presParOf" srcId="{0A745946-1A13-45ED-8C95-3FEBA346F6D0}" destId="{5AC5449C-21BD-495F-A69F-D8E4FFD165C2}" srcOrd="6" destOrd="0" presId="urn:microsoft.com/office/officeart/2008/layout/LinedList"/>
    <dgm:cxn modelId="{00BF2994-3434-4EBB-9E6F-F87F1B6C3E04}" type="presParOf" srcId="{0A745946-1A13-45ED-8C95-3FEBA346F6D0}" destId="{7FF24957-1810-489D-89BF-95DB04365AE2}" srcOrd="7" destOrd="0" presId="urn:microsoft.com/office/officeart/2008/layout/LinedList"/>
    <dgm:cxn modelId="{0B9FA825-8BA2-4001-BE0C-2D91707AC592}" type="presParOf" srcId="{7FF24957-1810-489D-89BF-95DB04365AE2}" destId="{0A578CF5-E5F5-41C3-B798-30E96EC8A95A}" srcOrd="0" destOrd="0" presId="urn:microsoft.com/office/officeart/2008/layout/LinedList"/>
    <dgm:cxn modelId="{9AE73477-7DE4-44DB-BEA8-092B843E0C24}" type="presParOf" srcId="{7FF24957-1810-489D-89BF-95DB04365AE2}" destId="{C0C101CC-C231-434E-8E39-199143800B33}" srcOrd="1" destOrd="0" presId="urn:microsoft.com/office/officeart/2008/layout/LinedList"/>
    <dgm:cxn modelId="{F3FD2B91-4C87-4FC6-A77E-EFBF29786932}" type="presParOf" srcId="{0A745946-1A13-45ED-8C95-3FEBA346F6D0}" destId="{E5792490-4271-4ABB-AD86-636B418EB40E}" srcOrd="8" destOrd="0" presId="urn:microsoft.com/office/officeart/2008/layout/LinedList"/>
    <dgm:cxn modelId="{7B9038FA-748D-43AD-9A27-480BDC3A933F}" type="presParOf" srcId="{0A745946-1A13-45ED-8C95-3FEBA346F6D0}" destId="{6D3BF061-3472-4B68-A648-7D3AE7DCB1A9}" srcOrd="9" destOrd="0" presId="urn:microsoft.com/office/officeart/2008/layout/LinedList"/>
    <dgm:cxn modelId="{3441DA10-F6D5-4A2C-A63F-E91F9D11022C}" type="presParOf" srcId="{6D3BF061-3472-4B68-A648-7D3AE7DCB1A9}" destId="{1104204D-5BEE-43C4-BD3D-16A624E908F5}" srcOrd="0" destOrd="0" presId="urn:microsoft.com/office/officeart/2008/layout/LinedList"/>
    <dgm:cxn modelId="{3C7FD8DF-B70E-484D-98F7-4FC3D15C2A65}" type="presParOf" srcId="{6D3BF061-3472-4B68-A648-7D3AE7DCB1A9}" destId="{36E10D47-829C-4E3F-B6E9-ADACA2D96D7D}" srcOrd="1" destOrd="0" presId="urn:microsoft.com/office/officeart/2008/layout/LinedList"/>
    <dgm:cxn modelId="{3C891C16-1E62-4422-9D52-17F3752FA317}" type="presParOf" srcId="{0A745946-1A13-45ED-8C95-3FEBA346F6D0}" destId="{F61BC133-6172-4D5A-9D89-D266E1F0FE05}" srcOrd="10" destOrd="0" presId="urn:microsoft.com/office/officeart/2008/layout/LinedList"/>
    <dgm:cxn modelId="{A4A44289-7445-4BD1-B64A-16F69B991FC9}" type="presParOf" srcId="{0A745946-1A13-45ED-8C95-3FEBA346F6D0}" destId="{EDF720E5-83F9-44AE-88E4-28E13D129AAE}" srcOrd="11" destOrd="0" presId="urn:microsoft.com/office/officeart/2008/layout/LinedList"/>
    <dgm:cxn modelId="{8A11418F-D287-4C91-AC75-521A2AFF5AFF}" type="presParOf" srcId="{EDF720E5-83F9-44AE-88E4-28E13D129AAE}" destId="{549CAA2D-37A6-401E-BE65-C81112C7A704}" srcOrd="0" destOrd="0" presId="urn:microsoft.com/office/officeart/2008/layout/LinedList"/>
    <dgm:cxn modelId="{538E1CEA-B05A-4289-BEDD-056825B26BA4}" type="presParOf" srcId="{EDF720E5-83F9-44AE-88E4-28E13D129AAE}" destId="{331FFEDE-18A9-4715-B53D-8C314A6E81F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89585E9-55CB-4356-A5EF-04C78D5CF5AC}" type="doc">
      <dgm:prSet loTypeId="urn:microsoft.com/office/officeart/2005/8/layout/matrix3" loCatId="matrix" qsTypeId="urn:microsoft.com/office/officeart/2005/8/quickstyle/simple1" qsCatId="simple" csTypeId="urn:microsoft.com/office/officeart/2005/8/colors/colorful2" csCatId="colorful" phldr="1"/>
      <dgm:spPr/>
      <dgm:t>
        <a:bodyPr/>
        <a:lstStyle/>
        <a:p>
          <a:endParaRPr lang="tr-TR"/>
        </a:p>
      </dgm:t>
    </dgm:pt>
    <dgm:pt modelId="{29513D0A-4B70-4564-81A4-FA2943B5781B}">
      <dgm:prSet/>
      <dgm:spPr/>
      <dgm:t>
        <a:bodyPr/>
        <a:lstStyle/>
        <a:p>
          <a:r>
            <a:rPr lang="tr-TR" dirty="0"/>
            <a:t>Yanlış seçimlerin yapılmasına ve </a:t>
          </a:r>
        </a:p>
      </dgm:t>
    </dgm:pt>
    <dgm:pt modelId="{DDA14400-8DED-432D-AAD3-30CD4D75A97A}" type="parTrans" cxnId="{F57623B9-3CB4-4E67-AA4F-0BD4C66E8D31}">
      <dgm:prSet/>
      <dgm:spPr/>
      <dgm:t>
        <a:bodyPr/>
        <a:lstStyle/>
        <a:p>
          <a:endParaRPr lang="tr-TR"/>
        </a:p>
      </dgm:t>
    </dgm:pt>
    <dgm:pt modelId="{554DFB8F-0138-432B-A78A-D1A8A0CE619A}" type="sibTrans" cxnId="{F57623B9-3CB4-4E67-AA4F-0BD4C66E8D31}">
      <dgm:prSet/>
      <dgm:spPr/>
      <dgm:t>
        <a:bodyPr/>
        <a:lstStyle/>
        <a:p>
          <a:endParaRPr lang="tr-TR"/>
        </a:p>
      </dgm:t>
    </dgm:pt>
    <dgm:pt modelId="{D521292D-E33C-4950-B722-1D4DDAD5DCB1}">
      <dgm:prSet/>
      <dgm:spPr/>
      <dgm:t>
        <a:bodyPr/>
        <a:lstStyle/>
        <a:p>
          <a:r>
            <a:rPr lang="tr-TR" dirty="0"/>
            <a:t>Sağlıksız beslenmeye neden olabilir.</a:t>
          </a:r>
        </a:p>
      </dgm:t>
    </dgm:pt>
    <dgm:pt modelId="{446DC774-DF27-4656-AA39-8700CEFFF112}" type="parTrans" cxnId="{6C0FD6B9-5F59-4796-AA4E-EA05011521E4}">
      <dgm:prSet/>
      <dgm:spPr/>
      <dgm:t>
        <a:bodyPr/>
        <a:lstStyle/>
        <a:p>
          <a:endParaRPr lang="tr-TR"/>
        </a:p>
      </dgm:t>
    </dgm:pt>
    <dgm:pt modelId="{38E73F97-60FD-4D73-8D10-BF88BD122CA9}" type="sibTrans" cxnId="{6C0FD6B9-5F59-4796-AA4E-EA05011521E4}">
      <dgm:prSet/>
      <dgm:spPr/>
      <dgm:t>
        <a:bodyPr/>
        <a:lstStyle/>
        <a:p>
          <a:endParaRPr lang="tr-TR"/>
        </a:p>
      </dgm:t>
    </dgm:pt>
    <dgm:pt modelId="{CC6DD6E7-E295-4BC2-A94F-B6483EEDD1E1}">
      <dgm:prSet/>
      <dgm:spPr/>
      <dgm:t>
        <a:bodyPr/>
        <a:lstStyle/>
        <a:p>
          <a:r>
            <a:rPr lang="tr-TR" dirty="0"/>
            <a:t>Genel sağlıklı beslenme ilkelerini de göz önünde bulundurarak seçimler yapılmalı</a:t>
          </a:r>
        </a:p>
      </dgm:t>
    </dgm:pt>
    <dgm:pt modelId="{905F52D1-4029-4B84-A738-A16556873490}" type="parTrans" cxnId="{A4A18DD7-3499-4D5F-AA66-7126C24F378C}">
      <dgm:prSet/>
      <dgm:spPr/>
      <dgm:t>
        <a:bodyPr/>
        <a:lstStyle/>
        <a:p>
          <a:endParaRPr lang="tr-TR"/>
        </a:p>
      </dgm:t>
    </dgm:pt>
    <dgm:pt modelId="{4A88EAE2-D0FB-4103-89B9-DC1CBC218B68}" type="sibTrans" cxnId="{A4A18DD7-3499-4D5F-AA66-7126C24F378C}">
      <dgm:prSet/>
      <dgm:spPr/>
      <dgm:t>
        <a:bodyPr/>
        <a:lstStyle/>
        <a:p>
          <a:endParaRPr lang="tr-TR"/>
        </a:p>
      </dgm:t>
    </dgm:pt>
    <dgm:pt modelId="{138D94D4-542A-4F96-B76A-E29C883D8873}">
      <dgm:prSet/>
      <dgm:spPr/>
      <dgm:t>
        <a:bodyPr/>
        <a:lstStyle/>
        <a:p>
          <a:r>
            <a:rPr lang="tr-TR" dirty="0"/>
            <a:t>Yalnızca Gİ ve GY göz önüne alınarak beslenmek</a:t>
          </a:r>
        </a:p>
      </dgm:t>
    </dgm:pt>
    <dgm:pt modelId="{CCC57183-6552-428D-8EA5-3C68601C9ED5}" type="parTrans" cxnId="{1010B8C1-DBBB-4266-9F9A-85733AF51CA9}">
      <dgm:prSet/>
      <dgm:spPr/>
      <dgm:t>
        <a:bodyPr/>
        <a:lstStyle/>
        <a:p>
          <a:endParaRPr lang="tr-TR"/>
        </a:p>
      </dgm:t>
    </dgm:pt>
    <dgm:pt modelId="{39C9C62F-20EE-4F65-8A53-B7D780C6684A}" type="sibTrans" cxnId="{1010B8C1-DBBB-4266-9F9A-85733AF51CA9}">
      <dgm:prSet/>
      <dgm:spPr/>
      <dgm:t>
        <a:bodyPr/>
        <a:lstStyle/>
        <a:p>
          <a:endParaRPr lang="tr-TR"/>
        </a:p>
      </dgm:t>
    </dgm:pt>
    <dgm:pt modelId="{02C8C171-1F83-4970-8779-0B4E3E8885E1}" type="pres">
      <dgm:prSet presAssocID="{D89585E9-55CB-4356-A5EF-04C78D5CF5AC}" presName="matrix" presStyleCnt="0">
        <dgm:presLayoutVars>
          <dgm:chMax val="1"/>
          <dgm:dir/>
          <dgm:resizeHandles val="exact"/>
        </dgm:presLayoutVars>
      </dgm:prSet>
      <dgm:spPr/>
    </dgm:pt>
    <dgm:pt modelId="{B75DE44E-BE2E-41D5-9394-DE8849420BE6}" type="pres">
      <dgm:prSet presAssocID="{D89585E9-55CB-4356-A5EF-04C78D5CF5AC}" presName="diamond" presStyleLbl="bgShp" presStyleIdx="0" presStyleCnt="1"/>
      <dgm:spPr/>
    </dgm:pt>
    <dgm:pt modelId="{2E585304-9CBA-4EF6-BBF3-3A303BBA7369}" type="pres">
      <dgm:prSet presAssocID="{D89585E9-55CB-4356-A5EF-04C78D5CF5AC}" presName="quad1" presStyleLbl="node1" presStyleIdx="0" presStyleCnt="4">
        <dgm:presLayoutVars>
          <dgm:chMax val="0"/>
          <dgm:chPref val="0"/>
          <dgm:bulletEnabled val="1"/>
        </dgm:presLayoutVars>
      </dgm:prSet>
      <dgm:spPr/>
    </dgm:pt>
    <dgm:pt modelId="{ED5B55DC-2ACB-4136-B096-DF4BBDD99BB3}" type="pres">
      <dgm:prSet presAssocID="{D89585E9-55CB-4356-A5EF-04C78D5CF5AC}" presName="quad2" presStyleLbl="node1" presStyleIdx="1" presStyleCnt="4">
        <dgm:presLayoutVars>
          <dgm:chMax val="0"/>
          <dgm:chPref val="0"/>
          <dgm:bulletEnabled val="1"/>
        </dgm:presLayoutVars>
      </dgm:prSet>
      <dgm:spPr/>
    </dgm:pt>
    <dgm:pt modelId="{C8E317D2-0BF9-447E-90DF-7108764761AF}" type="pres">
      <dgm:prSet presAssocID="{D89585E9-55CB-4356-A5EF-04C78D5CF5AC}" presName="quad3" presStyleLbl="node1" presStyleIdx="2" presStyleCnt="4">
        <dgm:presLayoutVars>
          <dgm:chMax val="0"/>
          <dgm:chPref val="0"/>
          <dgm:bulletEnabled val="1"/>
        </dgm:presLayoutVars>
      </dgm:prSet>
      <dgm:spPr/>
    </dgm:pt>
    <dgm:pt modelId="{6043F09F-3BA3-4B38-81A5-F4A201AB3CB2}" type="pres">
      <dgm:prSet presAssocID="{D89585E9-55CB-4356-A5EF-04C78D5CF5AC}" presName="quad4" presStyleLbl="node1" presStyleIdx="3" presStyleCnt="4">
        <dgm:presLayoutVars>
          <dgm:chMax val="0"/>
          <dgm:chPref val="0"/>
          <dgm:bulletEnabled val="1"/>
        </dgm:presLayoutVars>
      </dgm:prSet>
      <dgm:spPr/>
    </dgm:pt>
  </dgm:ptLst>
  <dgm:cxnLst>
    <dgm:cxn modelId="{FF43F08D-745C-49AC-A4E6-775A80989504}" type="presOf" srcId="{29513D0A-4B70-4564-81A4-FA2943B5781B}" destId="{ED5B55DC-2ACB-4136-B096-DF4BBDD99BB3}" srcOrd="0" destOrd="0" presId="urn:microsoft.com/office/officeart/2005/8/layout/matrix3"/>
    <dgm:cxn modelId="{FB7794AA-778F-481B-8C99-E3C458A6BC81}" type="presOf" srcId="{138D94D4-542A-4F96-B76A-E29C883D8873}" destId="{2E585304-9CBA-4EF6-BBF3-3A303BBA7369}" srcOrd="0" destOrd="0" presId="urn:microsoft.com/office/officeart/2005/8/layout/matrix3"/>
    <dgm:cxn modelId="{F57623B9-3CB4-4E67-AA4F-0BD4C66E8D31}" srcId="{D89585E9-55CB-4356-A5EF-04C78D5CF5AC}" destId="{29513D0A-4B70-4564-81A4-FA2943B5781B}" srcOrd="1" destOrd="0" parTransId="{DDA14400-8DED-432D-AAD3-30CD4D75A97A}" sibTransId="{554DFB8F-0138-432B-A78A-D1A8A0CE619A}"/>
    <dgm:cxn modelId="{6C0FD6B9-5F59-4796-AA4E-EA05011521E4}" srcId="{D89585E9-55CB-4356-A5EF-04C78D5CF5AC}" destId="{D521292D-E33C-4950-B722-1D4DDAD5DCB1}" srcOrd="2" destOrd="0" parTransId="{446DC774-DF27-4656-AA39-8700CEFFF112}" sibTransId="{38E73F97-60FD-4D73-8D10-BF88BD122CA9}"/>
    <dgm:cxn modelId="{1010B8C1-DBBB-4266-9F9A-85733AF51CA9}" srcId="{D89585E9-55CB-4356-A5EF-04C78D5CF5AC}" destId="{138D94D4-542A-4F96-B76A-E29C883D8873}" srcOrd="0" destOrd="0" parTransId="{CCC57183-6552-428D-8EA5-3C68601C9ED5}" sibTransId="{39C9C62F-20EE-4F65-8A53-B7D780C6684A}"/>
    <dgm:cxn modelId="{7A0106D3-49BB-463E-AE7F-493E3DC12CE9}" type="presOf" srcId="{D521292D-E33C-4950-B722-1D4DDAD5DCB1}" destId="{C8E317D2-0BF9-447E-90DF-7108764761AF}" srcOrd="0" destOrd="0" presId="urn:microsoft.com/office/officeart/2005/8/layout/matrix3"/>
    <dgm:cxn modelId="{FD5089D5-65FE-49FB-9280-C2CC3AD7DC92}" type="presOf" srcId="{CC6DD6E7-E295-4BC2-A94F-B6483EEDD1E1}" destId="{6043F09F-3BA3-4B38-81A5-F4A201AB3CB2}" srcOrd="0" destOrd="0" presId="urn:microsoft.com/office/officeart/2005/8/layout/matrix3"/>
    <dgm:cxn modelId="{A4A18DD7-3499-4D5F-AA66-7126C24F378C}" srcId="{D89585E9-55CB-4356-A5EF-04C78D5CF5AC}" destId="{CC6DD6E7-E295-4BC2-A94F-B6483EEDD1E1}" srcOrd="3" destOrd="0" parTransId="{905F52D1-4029-4B84-A738-A16556873490}" sibTransId="{4A88EAE2-D0FB-4103-89B9-DC1CBC218B68}"/>
    <dgm:cxn modelId="{68F072E6-B5F2-4419-BB95-D1F726FDBAA8}" type="presOf" srcId="{D89585E9-55CB-4356-A5EF-04C78D5CF5AC}" destId="{02C8C171-1F83-4970-8779-0B4E3E8885E1}" srcOrd="0" destOrd="0" presId="urn:microsoft.com/office/officeart/2005/8/layout/matrix3"/>
    <dgm:cxn modelId="{40A5B93F-B652-499A-A72E-CD5D5CCB3AA4}" type="presParOf" srcId="{02C8C171-1F83-4970-8779-0B4E3E8885E1}" destId="{B75DE44E-BE2E-41D5-9394-DE8849420BE6}" srcOrd="0" destOrd="0" presId="urn:microsoft.com/office/officeart/2005/8/layout/matrix3"/>
    <dgm:cxn modelId="{58245C18-66E5-4E00-951A-6A2ADBC4A12C}" type="presParOf" srcId="{02C8C171-1F83-4970-8779-0B4E3E8885E1}" destId="{2E585304-9CBA-4EF6-BBF3-3A303BBA7369}" srcOrd="1" destOrd="0" presId="urn:microsoft.com/office/officeart/2005/8/layout/matrix3"/>
    <dgm:cxn modelId="{CE70BBEC-BA3A-4BA5-9017-462AB0F792CB}" type="presParOf" srcId="{02C8C171-1F83-4970-8779-0B4E3E8885E1}" destId="{ED5B55DC-2ACB-4136-B096-DF4BBDD99BB3}" srcOrd="2" destOrd="0" presId="urn:microsoft.com/office/officeart/2005/8/layout/matrix3"/>
    <dgm:cxn modelId="{EA0799F5-F165-452C-90D2-5B67996B9565}" type="presParOf" srcId="{02C8C171-1F83-4970-8779-0B4E3E8885E1}" destId="{C8E317D2-0BF9-447E-90DF-7108764761AF}" srcOrd="3" destOrd="0" presId="urn:microsoft.com/office/officeart/2005/8/layout/matrix3"/>
    <dgm:cxn modelId="{7689EEE4-6616-4F3E-A9B9-0825C423F0EE}" type="presParOf" srcId="{02C8C171-1F83-4970-8779-0B4E3E8885E1}" destId="{6043F09F-3BA3-4B38-81A5-F4A201AB3CB2}"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131F62F-5BCC-44A7-9DFA-B610240E586F}"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A1F74B22-825D-426F-9CD6-8772947F4241}">
      <dgm:prSet custT="1"/>
      <dgm:spPr/>
      <dgm:t>
        <a:bodyPr/>
        <a:lstStyle/>
        <a:p>
          <a:r>
            <a:rPr lang="tr-TR" sz="2000" dirty="0">
              <a:latin typeface="Arial" panose="020B0604020202020204" pitchFamily="34" charset="0"/>
              <a:cs typeface="Arial" panose="020B0604020202020204" pitchFamily="34" charset="0"/>
            </a:rPr>
            <a:t>Ev dışına yenilen yemek sayısının artması, </a:t>
          </a:r>
          <a:r>
            <a:rPr lang="tr-TR" sz="2000" dirty="0" err="1">
              <a:latin typeface="Arial" panose="020B0604020202020204" pitchFamily="34" charset="0"/>
              <a:cs typeface="Arial" panose="020B0604020202020204" pitchFamily="34" charset="0"/>
            </a:rPr>
            <a:t>fast-food</a:t>
          </a:r>
          <a:r>
            <a:rPr lang="tr-TR" sz="2000" dirty="0">
              <a:latin typeface="Arial" panose="020B0604020202020204" pitchFamily="34" charset="0"/>
              <a:cs typeface="Arial" panose="020B0604020202020204" pitchFamily="34" charset="0"/>
            </a:rPr>
            <a:t> tüketimi, paketli gıda tüketimi, hazır besin, konserve besin tüketimi tuz alımını artırır.</a:t>
          </a:r>
          <a:endParaRPr lang="en-US" sz="2000" dirty="0">
            <a:latin typeface="Arial" panose="020B0604020202020204" pitchFamily="34" charset="0"/>
            <a:cs typeface="Arial" panose="020B0604020202020204" pitchFamily="34" charset="0"/>
          </a:endParaRPr>
        </a:p>
      </dgm:t>
    </dgm:pt>
    <dgm:pt modelId="{AC44916E-F2EA-44B6-80C0-A892E05B89E4}" type="parTrans" cxnId="{FD5CF954-8CEA-455A-906E-89D41EBF5D81}">
      <dgm:prSet/>
      <dgm:spPr/>
      <dgm:t>
        <a:bodyPr/>
        <a:lstStyle/>
        <a:p>
          <a:endParaRPr lang="en-US"/>
        </a:p>
      </dgm:t>
    </dgm:pt>
    <dgm:pt modelId="{F0149327-3EC9-4369-B99B-10A0BA7AA0C1}" type="sibTrans" cxnId="{FD5CF954-8CEA-455A-906E-89D41EBF5D81}">
      <dgm:prSet/>
      <dgm:spPr/>
      <dgm:t>
        <a:bodyPr/>
        <a:lstStyle/>
        <a:p>
          <a:endParaRPr lang="en-US"/>
        </a:p>
      </dgm:t>
    </dgm:pt>
    <dgm:pt modelId="{53164EAB-BE3A-41D4-981A-40F0AEF0A8DD}">
      <dgm:prSet custT="1"/>
      <dgm:spPr/>
      <dgm:t>
        <a:bodyPr/>
        <a:lstStyle/>
        <a:p>
          <a:r>
            <a:rPr lang="tr-TR" sz="2000" dirty="0">
              <a:latin typeface="Arial" panose="020B0604020202020204" pitchFamily="34" charset="0"/>
              <a:cs typeface="Arial" panose="020B0604020202020204" pitchFamily="34" charset="0"/>
            </a:rPr>
            <a:t>Hipertansiyon, kalp hastalığı ve böbrek hastalığı durumunda tuz alımının sınırlandırılması gereklidir.</a:t>
          </a:r>
          <a:endParaRPr lang="en-US" sz="2000" dirty="0">
            <a:latin typeface="Arial" panose="020B0604020202020204" pitchFamily="34" charset="0"/>
            <a:cs typeface="Arial" panose="020B0604020202020204" pitchFamily="34" charset="0"/>
          </a:endParaRPr>
        </a:p>
      </dgm:t>
    </dgm:pt>
    <dgm:pt modelId="{423786A3-3DEC-42CB-B7CD-576DF6819F73}" type="parTrans" cxnId="{1CEF2704-D04B-4075-A2BD-5705420194C9}">
      <dgm:prSet/>
      <dgm:spPr/>
      <dgm:t>
        <a:bodyPr/>
        <a:lstStyle/>
        <a:p>
          <a:endParaRPr lang="en-US"/>
        </a:p>
      </dgm:t>
    </dgm:pt>
    <dgm:pt modelId="{537152D8-4483-4AEC-9601-74FC677DE5DA}" type="sibTrans" cxnId="{1CEF2704-D04B-4075-A2BD-5705420194C9}">
      <dgm:prSet/>
      <dgm:spPr/>
      <dgm:t>
        <a:bodyPr/>
        <a:lstStyle/>
        <a:p>
          <a:endParaRPr lang="en-US"/>
        </a:p>
      </dgm:t>
    </dgm:pt>
    <dgm:pt modelId="{9BBEFC00-3250-4FA5-8CAA-8FE2CEE5E025}">
      <dgm:prSet custT="1"/>
      <dgm:spPr/>
      <dgm:t>
        <a:bodyPr/>
        <a:lstStyle/>
        <a:p>
          <a:r>
            <a:rPr lang="tr-TR" sz="2000" dirty="0">
              <a:latin typeface="Arial" panose="020B0604020202020204" pitchFamily="34" charset="0"/>
              <a:cs typeface="Arial" panose="020B0604020202020204" pitchFamily="34" charset="0"/>
            </a:rPr>
            <a:t>Genel popülasyona önerilen günlük 2300 mg’ın altındaki sodyum (5800 mg’ın altında sofra tuzu) tüketimi diyabetli bireyler için de uygundur.</a:t>
          </a:r>
          <a:endParaRPr lang="en-US" sz="2000" dirty="0">
            <a:latin typeface="Arial" panose="020B0604020202020204" pitchFamily="34" charset="0"/>
            <a:cs typeface="Arial" panose="020B0604020202020204" pitchFamily="34" charset="0"/>
          </a:endParaRPr>
        </a:p>
      </dgm:t>
    </dgm:pt>
    <dgm:pt modelId="{0315CC11-17CD-478C-9348-E41FD3919A42}" type="parTrans" cxnId="{BB32E242-9428-4559-9053-2CF077DAF16A}">
      <dgm:prSet/>
      <dgm:spPr/>
      <dgm:t>
        <a:bodyPr/>
        <a:lstStyle/>
        <a:p>
          <a:endParaRPr lang="en-US"/>
        </a:p>
      </dgm:t>
    </dgm:pt>
    <dgm:pt modelId="{2FD2EEE0-6971-492A-8876-8072FFA0B6F7}" type="sibTrans" cxnId="{BB32E242-9428-4559-9053-2CF077DAF16A}">
      <dgm:prSet/>
      <dgm:spPr/>
      <dgm:t>
        <a:bodyPr/>
        <a:lstStyle/>
        <a:p>
          <a:endParaRPr lang="en-US"/>
        </a:p>
      </dgm:t>
    </dgm:pt>
    <dgm:pt modelId="{DFBBE72A-0AD0-48E8-AB09-BB3E91155E66}">
      <dgm:prSet custT="1"/>
      <dgm:spPr/>
      <dgm:t>
        <a:bodyPr/>
        <a:lstStyle/>
        <a:p>
          <a:r>
            <a:rPr lang="tr-TR" sz="2000" dirty="0">
              <a:latin typeface="Arial" panose="020B0604020202020204" pitchFamily="34" charset="0"/>
              <a:cs typeface="Arial" panose="020B0604020202020204" pitchFamily="34" charset="0"/>
            </a:rPr>
            <a:t>Eğer hipertansiyon varsa ilave kısıtlama gerekli olabilir.</a:t>
          </a:r>
          <a:endParaRPr lang="en-US" sz="2000" dirty="0">
            <a:latin typeface="Arial" panose="020B0604020202020204" pitchFamily="34" charset="0"/>
            <a:cs typeface="Arial" panose="020B0604020202020204" pitchFamily="34" charset="0"/>
          </a:endParaRPr>
        </a:p>
      </dgm:t>
    </dgm:pt>
    <dgm:pt modelId="{4D5E55FF-8087-4C3A-9BE8-5FF602C80BF2}" type="parTrans" cxnId="{7394D891-782F-414D-A45F-A659C9246B15}">
      <dgm:prSet/>
      <dgm:spPr/>
      <dgm:t>
        <a:bodyPr/>
        <a:lstStyle/>
        <a:p>
          <a:endParaRPr lang="en-US"/>
        </a:p>
      </dgm:t>
    </dgm:pt>
    <dgm:pt modelId="{D6E190F0-2093-47DF-BEA1-E91C282F8693}" type="sibTrans" cxnId="{7394D891-782F-414D-A45F-A659C9246B15}">
      <dgm:prSet/>
      <dgm:spPr/>
      <dgm:t>
        <a:bodyPr/>
        <a:lstStyle/>
        <a:p>
          <a:endParaRPr lang="en-US"/>
        </a:p>
      </dgm:t>
    </dgm:pt>
    <dgm:pt modelId="{838CEEAB-3E11-4EE9-B40E-B1887BF3E664}">
      <dgm:prSet/>
      <dgm:spPr/>
      <dgm:t>
        <a:bodyPr/>
        <a:lstStyle/>
        <a:p>
          <a:r>
            <a:rPr lang="tr-TR" dirty="0">
              <a:latin typeface="Arial" panose="020B0604020202020204" pitchFamily="34" charset="0"/>
              <a:cs typeface="Arial" panose="020B0604020202020204" pitchFamily="34" charset="0"/>
            </a:rPr>
            <a:t>50 yaş üzerindeki bireyler için &lt;1300 mg (2300 mg tuz, yaklaşık yarım çay kaşığı) </a:t>
          </a:r>
          <a:endParaRPr lang="en-US" dirty="0">
            <a:latin typeface="Arial" panose="020B0604020202020204" pitchFamily="34" charset="0"/>
            <a:cs typeface="Arial" panose="020B0604020202020204" pitchFamily="34" charset="0"/>
          </a:endParaRPr>
        </a:p>
      </dgm:t>
    </dgm:pt>
    <dgm:pt modelId="{90A5E18A-B523-425B-B0ED-60ADDD757CEB}" type="parTrans" cxnId="{401CE515-05B8-4D56-955C-4D2739BDB128}">
      <dgm:prSet/>
      <dgm:spPr/>
      <dgm:t>
        <a:bodyPr/>
        <a:lstStyle/>
        <a:p>
          <a:endParaRPr lang="en-US"/>
        </a:p>
      </dgm:t>
    </dgm:pt>
    <dgm:pt modelId="{D6F6ED55-5401-46B7-AE36-8C18A08B296F}" type="sibTrans" cxnId="{401CE515-05B8-4D56-955C-4D2739BDB128}">
      <dgm:prSet/>
      <dgm:spPr/>
      <dgm:t>
        <a:bodyPr/>
        <a:lstStyle/>
        <a:p>
          <a:endParaRPr lang="en-US"/>
        </a:p>
      </dgm:t>
    </dgm:pt>
    <dgm:pt modelId="{C70310E5-5713-40F1-B3AC-6F12EC237207}" type="pres">
      <dgm:prSet presAssocID="{5131F62F-5BCC-44A7-9DFA-B610240E586F}" presName="root" presStyleCnt="0">
        <dgm:presLayoutVars>
          <dgm:dir/>
          <dgm:resizeHandles val="exact"/>
        </dgm:presLayoutVars>
      </dgm:prSet>
      <dgm:spPr/>
    </dgm:pt>
    <dgm:pt modelId="{3123EF19-BFCF-4C44-AE51-D2A7C55C2191}" type="pres">
      <dgm:prSet presAssocID="{A1F74B22-825D-426F-9CD6-8772947F4241}" presName="compNode" presStyleCnt="0"/>
      <dgm:spPr/>
    </dgm:pt>
    <dgm:pt modelId="{A7718490-7382-4143-A9D2-B884170CD825}" type="pres">
      <dgm:prSet presAssocID="{A1F74B22-825D-426F-9CD6-8772947F4241}" presName="bgRect" presStyleLbl="bgShp" presStyleIdx="0" presStyleCnt="5"/>
      <dgm:spPr/>
    </dgm:pt>
    <dgm:pt modelId="{FAF7DB6C-D273-448F-B6A7-B14B6C808E42}" type="pres">
      <dgm:prSet presAssocID="{A1F74B22-825D-426F-9CD6-8772947F4241}"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Person Eating"/>
        </a:ext>
      </dgm:extLst>
    </dgm:pt>
    <dgm:pt modelId="{B97E0D9F-FDC6-4964-A9DC-A19E2C0713C1}" type="pres">
      <dgm:prSet presAssocID="{A1F74B22-825D-426F-9CD6-8772947F4241}" presName="spaceRect" presStyleCnt="0"/>
      <dgm:spPr/>
    </dgm:pt>
    <dgm:pt modelId="{1B4A0ACF-94D6-4E42-963E-EF04DEF99047}" type="pres">
      <dgm:prSet presAssocID="{A1F74B22-825D-426F-9CD6-8772947F4241}" presName="parTx" presStyleLbl="revTx" presStyleIdx="0" presStyleCnt="5">
        <dgm:presLayoutVars>
          <dgm:chMax val="0"/>
          <dgm:chPref val="0"/>
        </dgm:presLayoutVars>
      </dgm:prSet>
      <dgm:spPr/>
    </dgm:pt>
    <dgm:pt modelId="{6EDF050A-7978-4B5B-8455-3EF30A508355}" type="pres">
      <dgm:prSet presAssocID="{F0149327-3EC9-4369-B99B-10A0BA7AA0C1}" presName="sibTrans" presStyleCnt="0"/>
      <dgm:spPr/>
    </dgm:pt>
    <dgm:pt modelId="{AB1458E0-A569-4051-9CBE-0A275299FD00}" type="pres">
      <dgm:prSet presAssocID="{53164EAB-BE3A-41D4-981A-40F0AEF0A8DD}" presName="compNode" presStyleCnt="0"/>
      <dgm:spPr/>
    </dgm:pt>
    <dgm:pt modelId="{B34086F7-0A33-4B08-A4C4-778CB51B820E}" type="pres">
      <dgm:prSet presAssocID="{53164EAB-BE3A-41D4-981A-40F0AEF0A8DD}" presName="bgRect" presStyleLbl="bgShp" presStyleIdx="1" presStyleCnt="5"/>
      <dgm:spPr/>
    </dgm:pt>
    <dgm:pt modelId="{A8C24CF6-EBC7-47BF-A55C-61C9BDC3F7A8}" type="pres">
      <dgm:prSet presAssocID="{53164EAB-BE3A-41D4-981A-40F0AEF0A8DD}"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öbrekler"/>
        </a:ext>
      </dgm:extLst>
    </dgm:pt>
    <dgm:pt modelId="{F97F2266-F76E-4198-A55D-AA34B2A2211B}" type="pres">
      <dgm:prSet presAssocID="{53164EAB-BE3A-41D4-981A-40F0AEF0A8DD}" presName="spaceRect" presStyleCnt="0"/>
      <dgm:spPr/>
    </dgm:pt>
    <dgm:pt modelId="{9B66A595-6518-4CBC-B05F-2E3746DA868F}" type="pres">
      <dgm:prSet presAssocID="{53164EAB-BE3A-41D4-981A-40F0AEF0A8DD}" presName="parTx" presStyleLbl="revTx" presStyleIdx="1" presStyleCnt="5">
        <dgm:presLayoutVars>
          <dgm:chMax val="0"/>
          <dgm:chPref val="0"/>
        </dgm:presLayoutVars>
      </dgm:prSet>
      <dgm:spPr/>
    </dgm:pt>
    <dgm:pt modelId="{9423ED17-D573-4761-8C14-01D8C66AE569}" type="pres">
      <dgm:prSet presAssocID="{537152D8-4483-4AEC-9601-74FC677DE5DA}" presName="sibTrans" presStyleCnt="0"/>
      <dgm:spPr/>
    </dgm:pt>
    <dgm:pt modelId="{8C35EF56-14C5-469A-86F3-4B13CDA3C430}" type="pres">
      <dgm:prSet presAssocID="{9BBEFC00-3250-4FA5-8CAA-8FE2CEE5E025}" presName="compNode" presStyleCnt="0"/>
      <dgm:spPr/>
    </dgm:pt>
    <dgm:pt modelId="{B51B335F-D7F5-4512-ABAF-9CAD12EB2E75}" type="pres">
      <dgm:prSet presAssocID="{9BBEFC00-3250-4FA5-8CAA-8FE2CEE5E025}" presName="bgRect" presStyleLbl="bgShp" presStyleIdx="2" presStyleCnt="5"/>
      <dgm:spPr/>
    </dgm:pt>
    <dgm:pt modelId="{2D225917-A75D-4483-9A5E-19378DB9A407}" type="pres">
      <dgm:prSet presAssocID="{9BBEFC00-3250-4FA5-8CAA-8FE2CEE5E025}"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ooked Turkey"/>
        </a:ext>
      </dgm:extLst>
    </dgm:pt>
    <dgm:pt modelId="{704B0B7C-D5A1-4DCD-943A-BFE35039F232}" type="pres">
      <dgm:prSet presAssocID="{9BBEFC00-3250-4FA5-8CAA-8FE2CEE5E025}" presName="spaceRect" presStyleCnt="0"/>
      <dgm:spPr/>
    </dgm:pt>
    <dgm:pt modelId="{3064C63F-CBE9-480B-9D48-3534003C6134}" type="pres">
      <dgm:prSet presAssocID="{9BBEFC00-3250-4FA5-8CAA-8FE2CEE5E025}" presName="parTx" presStyleLbl="revTx" presStyleIdx="2" presStyleCnt="5">
        <dgm:presLayoutVars>
          <dgm:chMax val="0"/>
          <dgm:chPref val="0"/>
        </dgm:presLayoutVars>
      </dgm:prSet>
      <dgm:spPr/>
    </dgm:pt>
    <dgm:pt modelId="{9E81907A-A0A8-4943-883A-A75451F7E2CF}" type="pres">
      <dgm:prSet presAssocID="{2FD2EEE0-6971-492A-8876-8072FFA0B6F7}" presName="sibTrans" presStyleCnt="0"/>
      <dgm:spPr/>
    </dgm:pt>
    <dgm:pt modelId="{D2105A0C-455C-42D9-9AF6-E3AB477B6ACD}" type="pres">
      <dgm:prSet presAssocID="{DFBBE72A-0AD0-48E8-AB09-BB3E91155E66}" presName="compNode" presStyleCnt="0"/>
      <dgm:spPr/>
    </dgm:pt>
    <dgm:pt modelId="{574B5D69-7100-469A-86F9-5A7CD92A2AD4}" type="pres">
      <dgm:prSet presAssocID="{DFBBE72A-0AD0-48E8-AB09-BB3E91155E66}" presName="bgRect" presStyleLbl="bgShp" presStyleIdx="3" presStyleCnt="5"/>
      <dgm:spPr/>
    </dgm:pt>
    <dgm:pt modelId="{9B3DDF3A-6F4F-4334-8793-5E75036DE90A}" type="pres">
      <dgm:prSet presAssocID="{DFBBE72A-0AD0-48E8-AB09-BB3E91155E66}"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yarı"/>
        </a:ext>
      </dgm:extLst>
    </dgm:pt>
    <dgm:pt modelId="{FC8DD0B3-2727-4D91-AAC0-1397E7729C8B}" type="pres">
      <dgm:prSet presAssocID="{DFBBE72A-0AD0-48E8-AB09-BB3E91155E66}" presName="spaceRect" presStyleCnt="0"/>
      <dgm:spPr/>
    </dgm:pt>
    <dgm:pt modelId="{9076D49F-82DF-441F-BB52-88CA1C2FDB36}" type="pres">
      <dgm:prSet presAssocID="{DFBBE72A-0AD0-48E8-AB09-BB3E91155E66}" presName="parTx" presStyleLbl="revTx" presStyleIdx="3" presStyleCnt="5">
        <dgm:presLayoutVars>
          <dgm:chMax val="0"/>
          <dgm:chPref val="0"/>
        </dgm:presLayoutVars>
      </dgm:prSet>
      <dgm:spPr/>
    </dgm:pt>
    <dgm:pt modelId="{E8D08A47-0FF4-4526-B075-0DD1AFA1E252}" type="pres">
      <dgm:prSet presAssocID="{D6E190F0-2093-47DF-BEA1-E91C282F8693}" presName="sibTrans" presStyleCnt="0"/>
      <dgm:spPr/>
    </dgm:pt>
    <dgm:pt modelId="{857EF051-2930-403F-9B8B-8096689CE482}" type="pres">
      <dgm:prSet presAssocID="{838CEEAB-3E11-4EE9-B40E-B1887BF3E664}" presName="compNode" presStyleCnt="0"/>
      <dgm:spPr/>
    </dgm:pt>
    <dgm:pt modelId="{90BBAAE2-F4F7-4456-954D-C749B0424571}" type="pres">
      <dgm:prSet presAssocID="{838CEEAB-3E11-4EE9-B40E-B1887BF3E664}" presName="bgRect" presStyleLbl="bgShp" presStyleIdx="4" presStyleCnt="5"/>
      <dgm:spPr/>
    </dgm:pt>
    <dgm:pt modelId="{DFA62154-BA4F-44C9-B0F3-C547018C0399}" type="pres">
      <dgm:prSet presAssocID="{838CEEAB-3E11-4EE9-B40E-B1887BF3E664}"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Üzümler"/>
        </a:ext>
      </dgm:extLst>
    </dgm:pt>
    <dgm:pt modelId="{0DBBCF18-27A9-415B-AE19-A292EEB5A8F5}" type="pres">
      <dgm:prSet presAssocID="{838CEEAB-3E11-4EE9-B40E-B1887BF3E664}" presName="spaceRect" presStyleCnt="0"/>
      <dgm:spPr/>
    </dgm:pt>
    <dgm:pt modelId="{A4F290F9-412C-44F6-B750-386BD8744B93}" type="pres">
      <dgm:prSet presAssocID="{838CEEAB-3E11-4EE9-B40E-B1887BF3E664}" presName="parTx" presStyleLbl="revTx" presStyleIdx="4" presStyleCnt="5">
        <dgm:presLayoutVars>
          <dgm:chMax val="0"/>
          <dgm:chPref val="0"/>
        </dgm:presLayoutVars>
      </dgm:prSet>
      <dgm:spPr/>
    </dgm:pt>
  </dgm:ptLst>
  <dgm:cxnLst>
    <dgm:cxn modelId="{1CEF2704-D04B-4075-A2BD-5705420194C9}" srcId="{5131F62F-5BCC-44A7-9DFA-B610240E586F}" destId="{53164EAB-BE3A-41D4-981A-40F0AEF0A8DD}" srcOrd="1" destOrd="0" parTransId="{423786A3-3DEC-42CB-B7CD-576DF6819F73}" sibTransId="{537152D8-4483-4AEC-9601-74FC677DE5DA}"/>
    <dgm:cxn modelId="{401CE515-05B8-4D56-955C-4D2739BDB128}" srcId="{5131F62F-5BCC-44A7-9DFA-B610240E586F}" destId="{838CEEAB-3E11-4EE9-B40E-B1887BF3E664}" srcOrd="4" destOrd="0" parTransId="{90A5E18A-B523-425B-B0ED-60ADDD757CEB}" sibTransId="{D6F6ED55-5401-46B7-AE36-8C18A08B296F}"/>
    <dgm:cxn modelId="{BB32E242-9428-4559-9053-2CF077DAF16A}" srcId="{5131F62F-5BCC-44A7-9DFA-B610240E586F}" destId="{9BBEFC00-3250-4FA5-8CAA-8FE2CEE5E025}" srcOrd="2" destOrd="0" parTransId="{0315CC11-17CD-478C-9348-E41FD3919A42}" sibTransId="{2FD2EEE0-6971-492A-8876-8072FFA0B6F7}"/>
    <dgm:cxn modelId="{FD5CF954-8CEA-455A-906E-89D41EBF5D81}" srcId="{5131F62F-5BCC-44A7-9DFA-B610240E586F}" destId="{A1F74B22-825D-426F-9CD6-8772947F4241}" srcOrd="0" destOrd="0" parTransId="{AC44916E-F2EA-44B6-80C0-A892E05B89E4}" sibTransId="{F0149327-3EC9-4369-B99B-10A0BA7AA0C1}"/>
    <dgm:cxn modelId="{53AE2E6D-18DF-473B-8923-6B0586E7F155}" type="presOf" srcId="{A1F74B22-825D-426F-9CD6-8772947F4241}" destId="{1B4A0ACF-94D6-4E42-963E-EF04DEF99047}" srcOrd="0" destOrd="0" presId="urn:microsoft.com/office/officeart/2018/2/layout/IconVerticalSolidList"/>
    <dgm:cxn modelId="{7394D891-782F-414D-A45F-A659C9246B15}" srcId="{5131F62F-5BCC-44A7-9DFA-B610240E586F}" destId="{DFBBE72A-0AD0-48E8-AB09-BB3E91155E66}" srcOrd="3" destOrd="0" parTransId="{4D5E55FF-8087-4C3A-9BE8-5FF602C80BF2}" sibTransId="{D6E190F0-2093-47DF-BEA1-E91C282F8693}"/>
    <dgm:cxn modelId="{F135BFA4-66E4-4680-A5D0-D8641B83CED4}" type="presOf" srcId="{DFBBE72A-0AD0-48E8-AB09-BB3E91155E66}" destId="{9076D49F-82DF-441F-BB52-88CA1C2FDB36}" srcOrd="0" destOrd="0" presId="urn:microsoft.com/office/officeart/2018/2/layout/IconVerticalSolidList"/>
    <dgm:cxn modelId="{AC9F28AE-4CAA-4F61-89F1-45CA6D6CADD9}" type="presOf" srcId="{9BBEFC00-3250-4FA5-8CAA-8FE2CEE5E025}" destId="{3064C63F-CBE9-480B-9D48-3534003C6134}" srcOrd="0" destOrd="0" presId="urn:microsoft.com/office/officeart/2018/2/layout/IconVerticalSolidList"/>
    <dgm:cxn modelId="{AA20DBC6-9899-4790-B6A3-7D8C0AB88E9E}" type="presOf" srcId="{838CEEAB-3E11-4EE9-B40E-B1887BF3E664}" destId="{A4F290F9-412C-44F6-B750-386BD8744B93}" srcOrd="0" destOrd="0" presId="urn:microsoft.com/office/officeart/2018/2/layout/IconVerticalSolidList"/>
    <dgm:cxn modelId="{1D8558D2-BAE9-4B62-8BAB-004EF002980D}" type="presOf" srcId="{53164EAB-BE3A-41D4-981A-40F0AEF0A8DD}" destId="{9B66A595-6518-4CBC-B05F-2E3746DA868F}" srcOrd="0" destOrd="0" presId="urn:microsoft.com/office/officeart/2018/2/layout/IconVerticalSolidList"/>
    <dgm:cxn modelId="{027810DC-E8AE-44FD-9EC8-B976407259C4}" type="presOf" srcId="{5131F62F-5BCC-44A7-9DFA-B610240E586F}" destId="{C70310E5-5713-40F1-B3AC-6F12EC237207}" srcOrd="0" destOrd="0" presId="urn:microsoft.com/office/officeart/2018/2/layout/IconVerticalSolidList"/>
    <dgm:cxn modelId="{0769680E-D343-42D5-B02B-32B0009D7B1E}" type="presParOf" srcId="{C70310E5-5713-40F1-B3AC-6F12EC237207}" destId="{3123EF19-BFCF-4C44-AE51-D2A7C55C2191}" srcOrd="0" destOrd="0" presId="urn:microsoft.com/office/officeart/2018/2/layout/IconVerticalSolidList"/>
    <dgm:cxn modelId="{0DB2D819-F81F-4DC6-AC86-57DA61D14DC4}" type="presParOf" srcId="{3123EF19-BFCF-4C44-AE51-D2A7C55C2191}" destId="{A7718490-7382-4143-A9D2-B884170CD825}" srcOrd="0" destOrd="0" presId="urn:microsoft.com/office/officeart/2018/2/layout/IconVerticalSolidList"/>
    <dgm:cxn modelId="{EB524FD8-4009-456C-91B6-ECE88A6CAFCD}" type="presParOf" srcId="{3123EF19-BFCF-4C44-AE51-D2A7C55C2191}" destId="{FAF7DB6C-D273-448F-B6A7-B14B6C808E42}" srcOrd="1" destOrd="0" presId="urn:microsoft.com/office/officeart/2018/2/layout/IconVerticalSolidList"/>
    <dgm:cxn modelId="{BB0DFD09-81C1-4638-A98F-F38DF48E9548}" type="presParOf" srcId="{3123EF19-BFCF-4C44-AE51-D2A7C55C2191}" destId="{B97E0D9F-FDC6-4964-A9DC-A19E2C0713C1}" srcOrd="2" destOrd="0" presId="urn:microsoft.com/office/officeart/2018/2/layout/IconVerticalSolidList"/>
    <dgm:cxn modelId="{32D08652-37D4-4FD2-9020-AED383D7BD4F}" type="presParOf" srcId="{3123EF19-BFCF-4C44-AE51-D2A7C55C2191}" destId="{1B4A0ACF-94D6-4E42-963E-EF04DEF99047}" srcOrd="3" destOrd="0" presId="urn:microsoft.com/office/officeart/2018/2/layout/IconVerticalSolidList"/>
    <dgm:cxn modelId="{4AC59217-FC83-432E-919A-42EDE4298419}" type="presParOf" srcId="{C70310E5-5713-40F1-B3AC-6F12EC237207}" destId="{6EDF050A-7978-4B5B-8455-3EF30A508355}" srcOrd="1" destOrd="0" presId="urn:microsoft.com/office/officeart/2018/2/layout/IconVerticalSolidList"/>
    <dgm:cxn modelId="{F514CE15-377B-45CC-855C-0A0E8A42FEE3}" type="presParOf" srcId="{C70310E5-5713-40F1-B3AC-6F12EC237207}" destId="{AB1458E0-A569-4051-9CBE-0A275299FD00}" srcOrd="2" destOrd="0" presId="urn:microsoft.com/office/officeart/2018/2/layout/IconVerticalSolidList"/>
    <dgm:cxn modelId="{8DB641A0-4970-4295-8C53-D0C986ABC43E}" type="presParOf" srcId="{AB1458E0-A569-4051-9CBE-0A275299FD00}" destId="{B34086F7-0A33-4B08-A4C4-778CB51B820E}" srcOrd="0" destOrd="0" presId="urn:microsoft.com/office/officeart/2018/2/layout/IconVerticalSolidList"/>
    <dgm:cxn modelId="{45D5341C-43F8-4302-A181-A80CEA48147B}" type="presParOf" srcId="{AB1458E0-A569-4051-9CBE-0A275299FD00}" destId="{A8C24CF6-EBC7-47BF-A55C-61C9BDC3F7A8}" srcOrd="1" destOrd="0" presId="urn:microsoft.com/office/officeart/2018/2/layout/IconVerticalSolidList"/>
    <dgm:cxn modelId="{79342570-7E69-452C-B035-0A5A130DEF6B}" type="presParOf" srcId="{AB1458E0-A569-4051-9CBE-0A275299FD00}" destId="{F97F2266-F76E-4198-A55D-AA34B2A2211B}" srcOrd="2" destOrd="0" presId="urn:microsoft.com/office/officeart/2018/2/layout/IconVerticalSolidList"/>
    <dgm:cxn modelId="{AB5A48AC-19DE-4364-B6F3-5245DC711044}" type="presParOf" srcId="{AB1458E0-A569-4051-9CBE-0A275299FD00}" destId="{9B66A595-6518-4CBC-B05F-2E3746DA868F}" srcOrd="3" destOrd="0" presId="urn:microsoft.com/office/officeart/2018/2/layout/IconVerticalSolidList"/>
    <dgm:cxn modelId="{E73E9844-EC35-480C-ABE0-1DE314230EA3}" type="presParOf" srcId="{C70310E5-5713-40F1-B3AC-6F12EC237207}" destId="{9423ED17-D573-4761-8C14-01D8C66AE569}" srcOrd="3" destOrd="0" presId="urn:microsoft.com/office/officeart/2018/2/layout/IconVerticalSolidList"/>
    <dgm:cxn modelId="{8DB9F534-A8CD-41CF-BBE5-338E252144B1}" type="presParOf" srcId="{C70310E5-5713-40F1-B3AC-6F12EC237207}" destId="{8C35EF56-14C5-469A-86F3-4B13CDA3C430}" srcOrd="4" destOrd="0" presId="urn:microsoft.com/office/officeart/2018/2/layout/IconVerticalSolidList"/>
    <dgm:cxn modelId="{6E5527FE-A403-4D6D-9849-43F20884EB41}" type="presParOf" srcId="{8C35EF56-14C5-469A-86F3-4B13CDA3C430}" destId="{B51B335F-D7F5-4512-ABAF-9CAD12EB2E75}" srcOrd="0" destOrd="0" presId="urn:microsoft.com/office/officeart/2018/2/layout/IconVerticalSolidList"/>
    <dgm:cxn modelId="{1BE1D897-040E-408A-99EF-3516A760D8BE}" type="presParOf" srcId="{8C35EF56-14C5-469A-86F3-4B13CDA3C430}" destId="{2D225917-A75D-4483-9A5E-19378DB9A407}" srcOrd="1" destOrd="0" presId="urn:microsoft.com/office/officeart/2018/2/layout/IconVerticalSolidList"/>
    <dgm:cxn modelId="{61A8D80B-FEDD-4FFB-AEB0-E12D74A7D6EB}" type="presParOf" srcId="{8C35EF56-14C5-469A-86F3-4B13CDA3C430}" destId="{704B0B7C-D5A1-4DCD-943A-BFE35039F232}" srcOrd="2" destOrd="0" presId="urn:microsoft.com/office/officeart/2018/2/layout/IconVerticalSolidList"/>
    <dgm:cxn modelId="{867BD8CB-BCEF-4BBE-AAD7-3253A8E7E9C6}" type="presParOf" srcId="{8C35EF56-14C5-469A-86F3-4B13CDA3C430}" destId="{3064C63F-CBE9-480B-9D48-3534003C6134}" srcOrd="3" destOrd="0" presId="urn:microsoft.com/office/officeart/2018/2/layout/IconVerticalSolidList"/>
    <dgm:cxn modelId="{209DE390-4271-491F-9857-C32B94D98BD3}" type="presParOf" srcId="{C70310E5-5713-40F1-B3AC-6F12EC237207}" destId="{9E81907A-A0A8-4943-883A-A75451F7E2CF}" srcOrd="5" destOrd="0" presId="urn:microsoft.com/office/officeart/2018/2/layout/IconVerticalSolidList"/>
    <dgm:cxn modelId="{1C271939-927B-4123-897F-030D6C2E38B6}" type="presParOf" srcId="{C70310E5-5713-40F1-B3AC-6F12EC237207}" destId="{D2105A0C-455C-42D9-9AF6-E3AB477B6ACD}" srcOrd="6" destOrd="0" presId="urn:microsoft.com/office/officeart/2018/2/layout/IconVerticalSolidList"/>
    <dgm:cxn modelId="{14172E49-2430-4299-B3FF-0F3E0B995526}" type="presParOf" srcId="{D2105A0C-455C-42D9-9AF6-E3AB477B6ACD}" destId="{574B5D69-7100-469A-86F9-5A7CD92A2AD4}" srcOrd="0" destOrd="0" presId="urn:microsoft.com/office/officeart/2018/2/layout/IconVerticalSolidList"/>
    <dgm:cxn modelId="{FD305A96-F0F7-48AB-AB88-7CA48E598C43}" type="presParOf" srcId="{D2105A0C-455C-42D9-9AF6-E3AB477B6ACD}" destId="{9B3DDF3A-6F4F-4334-8793-5E75036DE90A}" srcOrd="1" destOrd="0" presId="urn:microsoft.com/office/officeart/2018/2/layout/IconVerticalSolidList"/>
    <dgm:cxn modelId="{A97E5B50-7316-4ACD-98D0-E121627B3F2D}" type="presParOf" srcId="{D2105A0C-455C-42D9-9AF6-E3AB477B6ACD}" destId="{FC8DD0B3-2727-4D91-AAC0-1397E7729C8B}" srcOrd="2" destOrd="0" presId="urn:microsoft.com/office/officeart/2018/2/layout/IconVerticalSolidList"/>
    <dgm:cxn modelId="{FCD8D4E7-D39A-418D-B76C-75C864E1CAA5}" type="presParOf" srcId="{D2105A0C-455C-42D9-9AF6-E3AB477B6ACD}" destId="{9076D49F-82DF-441F-BB52-88CA1C2FDB36}" srcOrd="3" destOrd="0" presId="urn:microsoft.com/office/officeart/2018/2/layout/IconVerticalSolidList"/>
    <dgm:cxn modelId="{36BD3C52-A470-4E4B-A17C-A45877510A88}" type="presParOf" srcId="{C70310E5-5713-40F1-B3AC-6F12EC237207}" destId="{E8D08A47-0FF4-4526-B075-0DD1AFA1E252}" srcOrd="7" destOrd="0" presId="urn:microsoft.com/office/officeart/2018/2/layout/IconVerticalSolidList"/>
    <dgm:cxn modelId="{BD308A81-6AE6-47C0-85A5-17E16BE771D4}" type="presParOf" srcId="{C70310E5-5713-40F1-B3AC-6F12EC237207}" destId="{857EF051-2930-403F-9B8B-8096689CE482}" srcOrd="8" destOrd="0" presId="urn:microsoft.com/office/officeart/2018/2/layout/IconVerticalSolidList"/>
    <dgm:cxn modelId="{733983A9-F9CE-484F-8DF4-49DBF8C29AD8}" type="presParOf" srcId="{857EF051-2930-403F-9B8B-8096689CE482}" destId="{90BBAAE2-F4F7-4456-954D-C749B0424571}" srcOrd="0" destOrd="0" presId="urn:microsoft.com/office/officeart/2018/2/layout/IconVerticalSolidList"/>
    <dgm:cxn modelId="{0D0A0C6F-10A5-457B-9A86-4D38133EDE9C}" type="presParOf" srcId="{857EF051-2930-403F-9B8B-8096689CE482}" destId="{DFA62154-BA4F-44C9-B0F3-C547018C0399}" srcOrd="1" destOrd="0" presId="urn:microsoft.com/office/officeart/2018/2/layout/IconVerticalSolidList"/>
    <dgm:cxn modelId="{73F27F7F-006F-4F97-96F2-3973CDF97927}" type="presParOf" srcId="{857EF051-2930-403F-9B8B-8096689CE482}" destId="{0DBBCF18-27A9-415B-AE19-A292EEB5A8F5}" srcOrd="2" destOrd="0" presId="urn:microsoft.com/office/officeart/2018/2/layout/IconVerticalSolidList"/>
    <dgm:cxn modelId="{E02EC2AA-373F-4414-B616-E1D89E4527C5}" type="presParOf" srcId="{857EF051-2930-403F-9B8B-8096689CE482}" destId="{A4F290F9-412C-44F6-B750-386BD8744B93}"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B2AF13D-80F8-481A-AC0C-DA082CC400CA}" type="doc">
      <dgm:prSet loTypeId="urn:microsoft.com/office/officeart/2005/8/layout/vList5" loCatId="list" qsTypeId="urn:microsoft.com/office/officeart/2005/8/quickstyle/simple1" qsCatId="simple" csTypeId="urn:microsoft.com/office/officeart/2005/8/colors/accent1_2" csCatId="accent1"/>
      <dgm:spPr/>
      <dgm:t>
        <a:bodyPr/>
        <a:lstStyle/>
        <a:p>
          <a:endParaRPr lang="tr-TR"/>
        </a:p>
      </dgm:t>
    </dgm:pt>
    <dgm:pt modelId="{692DBF5F-983B-4E02-9EA0-3DE6A333AE58}">
      <dgm:prSet custT="1"/>
      <dgm:spPr/>
      <dgm:t>
        <a:bodyPr/>
        <a:lstStyle/>
        <a:p>
          <a:r>
            <a:rPr lang="tr-TR" sz="6000" dirty="0">
              <a:latin typeface="Arial" panose="020B0604020202020204" pitchFamily="34" charset="0"/>
              <a:cs typeface="Arial" panose="020B0604020202020204" pitchFamily="34" charset="0"/>
            </a:rPr>
            <a:t>Öğün sayısı</a:t>
          </a:r>
        </a:p>
      </dgm:t>
    </dgm:pt>
    <dgm:pt modelId="{9F24F426-2466-4B87-AB00-C7AC798A19AF}" type="parTrans" cxnId="{7AF6E08B-E9E9-4520-8996-8431F585423B}">
      <dgm:prSet/>
      <dgm:spPr/>
      <dgm:t>
        <a:bodyPr/>
        <a:lstStyle/>
        <a:p>
          <a:endParaRPr lang="tr-TR"/>
        </a:p>
      </dgm:t>
    </dgm:pt>
    <dgm:pt modelId="{C5EAFAF1-8BCB-4273-AA9D-F2D76201D2B8}" type="sibTrans" cxnId="{7AF6E08B-E9E9-4520-8996-8431F585423B}">
      <dgm:prSet/>
      <dgm:spPr/>
      <dgm:t>
        <a:bodyPr/>
        <a:lstStyle/>
        <a:p>
          <a:endParaRPr lang="tr-TR"/>
        </a:p>
      </dgm:t>
    </dgm:pt>
    <dgm:pt modelId="{BCB5764C-FF9F-4B93-85E8-DB1B0F1AE67B}">
      <dgm:prSet custT="1"/>
      <dgm:spPr/>
      <dgm:t>
        <a:bodyPr/>
        <a:lstStyle/>
        <a:p>
          <a:r>
            <a:rPr lang="tr-TR" sz="2400" dirty="0">
              <a:latin typeface="Arial" panose="020B0604020202020204" pitchFamily="34" charset="0"/>
              <a:cs typeface="Arial" panose="020B0604020202020204" pitchFamily="34" charset="0"/>
            </a:rPr>
            <a:t>Diyabetin tipine, </a:t>
          </a:r>
        </a:p>
      </dgm:t>
    </dgm:pt>
    <dgm:pt modelId="{2A7D5936-32F8-489D-B287-D71C13EFA565}" type="parTrans" cxnId="{860AAFCC-F41A-463B-85B0-C65D6136311B}">
      <dgm:prSet/>
      <dgm:spPr/>
      <dgm:t>
        <a:bodyPr/>
        <a:lstStyle/>
        <a:p>
          <a:endParaRPr lang="tr-TR"/>
        </a:p>
      </dgm:t>
    </dgm:pt>
    <dgm:pt modelId="{204F0E44-2ECC-4A30-A730-0481112CCE1E}" type="sibTrans" cxnId="{860AAFCC-F41A-463B-85B0-C65D6136311B}">
      <dgm:prSet/>
      <dgm:spPr/>
      <dgm:t>
        <a:bodyPr/>
        <a:lstStyle/>
        <a:p>
          <a:endParaRPr lang="tr-TR"/>
        </a:p>
      </dgm:t>
    </dgm:pt>
    <dgm:pt modelId="{88AA6D11-BF27-4784-BC97-905437A984E8}">
      <dgm:prSet custT="1"/>
      <dgm:spPr/>
      <dgm:t>
        <a:bodyPr/>
        <a:lstStyle/>
        <a:p>
          <a:r>
            <a:rPr lang="tr-TR" sz="2400" dirty="0">
              <a:latin typeface="Arial" panose="020B0604020202020204" pitchFamily="34" charset="0"/>
              <a:cs typeface="Arial" panose="020B0604020202020204" pitchFamily="34" charset="0"/>
            </a:rPr>
            <a:t>Alınan medikal tedaviye (oral antidiyabetik/insülin tipine), </a:t>
          </a:r>
        </a:p>
      </dgm:t>
    </dgm:pt>
    <dgm:pt modelId="{BB6F3793-577D-420A-8C16-9B7273AFA63A}" type="parTrans" cxnId="{CCB0022C-A64C-42FE-9B48-B92882F7C00D}">
      <dgm:prSet/>
      <dgm:spPr/>
      <dgm:t>
        <a:bodyPr/>
        <a:lstStyle/>
        <a:p>
          <a:endParaRPr lang="tr-TR"/>
        </a:p>
      </dgm:t>
    </dgm:pt>
    <dgm:pt modelId="{B24DC271-FDFD-4CD8-BD4C-0D7C20DC3C35}" type="sibTrans" cxnId="{CCB0022C-A64C-42FE-9B48-B92882F7C00D}">
      <dgm:prSet/>
      <dgm:spPr/>
      <dgm:t>
        <a:bodyPr/>
        <a:lstStyle/>
        <a:p>
          <a:endParaRPr lang="tr-TR"/>
        </a:p>
      </dgm:t>
    </dgm:pt>
    <dgm:pt modelId="{FACA10B2-7F1B-423E-A5E3-AF40A44FDE00}">
      <dgm:prSet custT="1"/>
      <dgm:spPr/>
      <dgm:t>
        <a:bodyPr/>
        <a:lstStyle/>
        <a:p>
          <a:r>
            <a:rPr lang="tr-TR" sz="2400" dirty="0">
              <a:latin typeface="Arial" panose="020B0604020202020204" pitchFamily="34" charset="0"/>
              <a:cs typeface="Arial" panose="020B0604020202020204" pitchFamily="34" charset="0"/>
            </a:rPr>
            <a:t>Fiziksel aktivite düzeyine, </a:t>
          </a:r>
        </a:p>
      </dgm:t>
    </dgm:pt>
    <dgm:pt modelId="{8C2B2CB1-B0BD-433B-95BA-A7AFC317E36E}" type="parTrans" cxnId="{94CCCCDD-BB30-4BE8-A36C-12DAE16E8889}">
      <dgm:prSet/>
      <dgm:spPr/>
      <dgm:t>
        <a:bodyPr/>
        <a:lstStyle/>
        <a:p>
          <a:endParaRPr lang="tr-TR"/>
        </a:p>
      </dgm:t>
    </dgm:pt>
    <dgm:pt modelId="{5ED617F8-B9D4-439B-89F4-65815F18CA2F}" type="sibTrans" cxnId="{94CCCCDD-BB30-4BE8-A36C-12DAE16E8889}">
      <dgm:prSet/>
      <dgm:spPr/>
      <dgm:t>
        <a:bodyPr/>
        <a:lstStyle/>
        <a:p>
          <a:endParaRPr lang="tr-TR"/>
        </a:p>
      </dgm:t>
    </dgm:pt>
    <dgm:pt modelId="{ED128E3D-5197-4537-9F0A-D2981BDCEE2F}">
      <dgm:prSet custT="1"/>
      <dgm:spPr/>
      <dgm:t>
        <a:bodyPr/>
        <a:lstStyle/>
        <a:p>
          <a:r>
            <a:rPr lang="tr-TR" sz="2400" dirty="0">
              <a:latin typeface="Arial" panose="020B0604020202020204" pitchFamily="34" charset="0"/>
              <a:cs typeface="Arial" panose="020B0604020202020204" pitchFamily="34" charset="0"/>
            </a:rPr>
            <a:t>Kan glukoz düzeyine </a:t>
          </a:r>
        </a:p>
      </dgm:t>
    </dgm:pt>
    <dgm:pt modelId="{0B405544-0523-4EB8-8BC5-509CADF2A0A9}" type="parTrans" cxnId="{6E6B1F10-19F9-47D6-BDDA-41A5A5F95015}">
      <dgm:prSet/>
      <dgm:spPr/>
      <dgm:t>
        <a:bodyPr/>
        <a:lstStyle/>
        <a:p>
          <a:endParaRPr lang="tr-TR"/>
        </a:p>
      </dgm:t>
    </dgm:pt>
    <dgm:pt modelId="{5D44C6CC-58E9-4917-9ABC-7DE51E64BCF4}" type="sibTrans" cxnId="{6E6B1F10-19F9-47D6-BDDA-41A5A5F95015}">
      <dgm:prSet/>
      <dgm:spPr/>
      <dgm:t>
        <a:bodyPr/>
        <a:lstStyle/>
        <a:p>
          <a:endParaRPr lang="tr-TR"/>
        </a:p>
      </dgm:t>
    </dgm:pt>
    <dgm:pt modelId="{87BAED34-C3F1-4522-B235-955895BF91AC}">
      <dgm:prSet custT="1"/>
      <dgm:spPr/>
      <dgm:t>
        <a:bodyPr/>
        <a:lstStyle/>
        <a:p>
          <a:r>
            <a:rPr lang="tr-TR" sz="2400" dirty="0">
              <a:latin typeface="Arial" panose="020B0604020202020204" pitchFamily="34" charset="0"/>
              <a:cs typeface="Arial" panose="020B0604020202020204" pitchFamily="34" charset="0"/>
            </a:rPr>
            <a:t>Yaşam tarzına bağlı olarak değişir.</a:t>
          </a:r>
        </a:p>
      </dgm:t>
    </dgm:pt>
    <dgm:pt modelId="{25010D2A-7D88-4985-84C4-44CD58059303}" type="parTrans" cxnId="{F2CE3D66-6EF5-4C63-B67B-FC0A9D51BDFE}">
      <dgm:prSet/>
      <dgm:spPr/>
      <dgm:t>
        <a:bodyPr/>
        <a:lstStyle/>
        <a:p>
          <a:endParaRPr lang="tr-TR"/>
        </a:p>
      </dgm:t>
    </dgm:pt>
    <dgm:pt modelId="{12218747-7A4C-4FFF-AA8F-C548A0F8C6A8}" type="sibTrans" cxnId="{F2CE3D66-6EF5-4C63-B67B-FC0A9D51BDFE}">
      <dgm:prSet/>
      <dgm:spPr/>
      <dgm:t>
        <a:bodyPr/>
        <a:lstStyle/>
        <a:p>
          <a:endParaRPr lang="tr-TR"/>
        </a:p>
      </dgm:t>
    </dgm:pt>
    <dgm:pt modelId="{6A7CF3D1-7715-40A1-A3B0-23016252914A}" type="pres">
      <dgm:prSet presAssocID="{AB2AF13D-80F8-481A-AC0C-DA082CC400CA}" presName="Name0" presStyleCnt="0">
        <dgm:presLayoutVars>
          <dgm:dir/>
          <dgm:animLvl val="lvl"/>
          <dgm:resizeHandles val="exact"/>
        </dgm:presLayoutVars>
      </dgm:prSet>
      <dgm:spPr/>
    </dgm:pt>
    <dgm:pt modelId="{4C95E911-C9AD-4524-A9C6-464681359F6C}" type="pres">
      <dgm:prSet presAssocID="{692DBF5F-983B-4E02-9EA0-3DE6A333AE58}" presName="linNode" presStyleCnt="0"/>
      <dgm:spPr/>
    </dgm:pt>
    <dgm:pt modelId="{081A1390-BD22-41FD-B592-E7714FAB2025}" type="pres">
      <dgm:prSet presAssocID="{692DBF5F-983B-4E02-9EA0-3DE6A333AE58}" presName="parentText" presStyleLbl="node1" presStyleIdx="0" presStyleCnt="1">
        <dgm:presLayoutVars>
          <dgm:chMax val="1"/>
          <dgm:bulletEnabled val="1"/>
        </dgm:presLayoutVars>
      </dgm:prSet>
      <dgm:spPr/>
    </dgm:pt>
    <dgm:pt modelId="{4D88C7B5-0879-422C-B237-D5B98B3BAFEA}" type="pres">
      <dgm:prSet presAssocID="{692DBF5F-983B-4E02-9EA0-3DE6A333AE58}" presName="descendantText" presStyleLbl="alignAccFollowNode1" presStyleIdx="0" presStyleCnt="1">
        <dgm:presLayoutVars>
          <dgm:bulletEnabled val="1"/>
        </dgm:presLayoutVars>
      </dgm:prSet>
      <dgm:spPr/>
    </dgm:pt>
  </dgm:ptLst>
  <dgm:cxnLst>
    <dgm:cxn modelId="{6E6B1F10-19F9-47D6-BDDA-41A5A5F95015}" srcId="{692DBF5F-983B-4E02-9EA0-3DE6A333AE58}" destId="{ED128E3D-5197-4537-9F0A-D2981BDCEE2F}" srcOrd="3" destOrd="0" parTransId="{0B405544-0523-4EB8-8BC5-509CADF2A0A9}" sibTransId="{5D44C6CC-58E9-4917-9ABC-7DE51E64BCF4}"/>
    <dgm:cxn modelId="{CCB0022C-A64C-42FE-9B48-B92882F7C00D}" srcId="{692DBF5F-983B-4E02-9EA0-3DE6A333AE58}" destId="{88AA6D11-BF27-4784-BC97-905437A984E8}" srcOrd="1" destOrd="0" parTransId="{BB6F3793-577D-420A-8C16-9B7273AFA63A}" sibTransId="{B24DC271-FDFD-4CD8-BD4C-0D7C20DC3C35}"/>
    <dgm:cxn modelId="{D3DA7439-67CE-4988-A8E1-DDE4B8D57D35}" type="presOf" srcId="{87BAED34-C3F1-4522-B235-955895BF91AC}" destId="{4D88C7B5-0879-422C-B237-D5B98B3BAFEA}" srcOrd="0" destOrd="4" presId="urn:microsoft.com/office/officeart/2005/8/layout/vList5"/>
    <dgm:cxn modelId="{59B7F944-D238-421B-AE4F-3920172BC1A5}" type="presOf" srcId="{BCB5764C-FF9F-4B93-85E8-DB1B0F1AE67B}" destId="{4D88C7B5-0879-422C-B237-D5B98B3BAFEA}" srcOrd="0" destOrd="0" presId="urn:microsoft.com/office/officeart/2005/8/layout/vList5"/>
    <dgm:cxn modelId="{F2CE3D66-6EF5-4C63-B67B-FC0A9D51BDFE}" srcId="{692DBF5F-983B-4E02-9EA0-3DE6A333AE58}" destId="{87BAED34-C3F1-4522-B235-955895BF91AC}" srcOrd="4" destOrd="0" parTransId="{25010D2A-7D88-4985-84C4-44CD58059303}" sibTransId="{12218747-7A4C-4FFF-AA8F-C548A0F8C6A8}"/>
    <dgm:cxn modelId="{7AF6E08B-E9E9-4520-8996-8431F585423B}" srcId="{AB2AF13D-80F8-481A-AC0C-DA082CC400CA}" destId="{692DBF5F-983B-4E02-9EA0-3DE6A333AE58}" srcOrd="0" destOrd="0" parTransId="{9F24F426-2466-4B87-AB00-C7AC798A19AF}" sibTransId="{C5EAFAF1-8BCB-4273-AA9D-F2D76201D2B8}"/>
    <dgm:cxn modelId="{EAC35EA3-FF29-4527-BD16-E0F992803FFB}" type="presOf" srcId="{88AA6D11-BF27-4784-BC97-905437A984E8}" destId="{4D88C7B5-0879-422C-B237-D5B98B3BAFEA}" srcOrd="0" destOrd="1" presId="urn:microsoft.com/office/officeart/2005/8/layout/vList5"/>
    <dgm:cxn modelId="{860AAFCC-F41A-463B-85B0-C65D6136311B}" srcId="{692DBF5F-983B-4E02-9EA0-3DE6A333AE58}" destId="{BCB5764C-FF9F-4B93-85E8-DB1B0F1AE67B}" srcOrd="0" destOrd="0" parTransId="{2A7D5936-32F8-489D-B287-D71C13EFA565}" sibTransId="{204F0E44-2ECC-4A30-A730-0481112CCE1E}"/>
    <dgm:cxn modelId="{8A0A1AD9-87CB-4B3B-8A29-A5BD006B9DD8}" type="presOf" srcId="{AB2AF13D-80F8-481A-AC0C-DA082CC400CA}" destId="{6A7CF3D1-7715-40A1-A3B0-23016252914A}" srcOrd="0" destOrd="0" presId="urn:microsoft.com/office/officeart/2005/8/layout/vList5"/>
    <dgm:cxn modelId="{52280DDC-FBBA-4143-B148-EB8418CF1157}" type="presOf" srcId="{FACA10B2-7F1B-423E-A5E3-AF40A44FDE00}" destId="{4D88C7B5-0879-422C-B237-D5B98B3BAFEA}" srcOrd="0" destOrd="2" presId="urn:microsoft.com/office/officeart/2005/8/layout/vList5"/>
    <dgm:cxn modelId="{EFD7E7DC-FE7B-4B95-AEF1-184A53E2505D}" type="presOf" srcId="{692DBF5F-983B-4E02-9EA0-3DE6A333AE58}" destId="{081A1390-BD22-41FD-B592-E7714FAB2025}" srcOrd="0" destOrd="0" presId="urn:microsoft.com/office/officeart/2005/8/layout/vList5"/>
    <dgm:cxn modelId="{94CCCCDD-BB30-4BE8-A36C-12DAE16E8889}" srcId="{692DBF5F-983B-4E02-9EA0-3DE6A333AE58}" destId="{FACA10B2-7F1B-423E-A5E3-AF40A44FDE00}" srcOrd="2" destOrd="0" parTransId="{8C2B2CB1-B0BD-433B-95BA-A7AFC317E36E}" sibTransId="{5ED617F8-B9D4-439B-89F4-65815F18CA2F}"/>
    <dgm:cxn modelId="{ACF175E3-4124-4B55-BDC2-9687DE51554B}" type="presOf" srcId="{ED128E3D-5197-4537-9F0A-D2981BDCEE2F}" destId="{4D88C7B5-0879-422C-B237-D5B98B3BAFEA}" srcOrd="0" destOrd="3" presId="urn:microsoft.com/office/officeart/2005/8/layout/vList5"/>
    <dgm:cxn modelId="{69A4C122-EE3A-4766-ADA5-41702E161FB5}" type="presParOf" srcId="{6A7CF3D1-7715-40A1-A3B0-23016252914A}" destId="{4C95E911-C9AD-4524-A9C6-464681359F6C}" srcOrd="0" destOrd="0" presId="urn:microsoft.com/office/officeart/2005/8/layout/vList5"/>
    <dgm:cxn modelId="{E6E84C34-B903-409C-96F8-0B83C13DF6CA}" type="presParOf" srcId="{4C95E911-C9AD-4524-A9C6-464681359F6C}" destId="{081A1390-BD22-41FD-B592-E7714FAB2025}" srcOrd="0" destOrd="0" presId="urn:microsoft.com/office/officeart/2005/8/layout/vList5"/>
    <dgm:cxn modelId="{554E6B10-7CD4-4015-B601-84DF11A277A6}" type="presParOf" srcId="{4C95E911-C9AD-4524-A9C6-464681359F6C}" destId="{4D88C7B5-0879-422C-B237-D5B98B3BAFEA}"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FBFC64-DC0F-D44F-B551-C1464C623ACE}">
      <dsp:nvSpPr>
        <dsp:cNvPr id="0" name=""/>
        <dsp:cNvSpPr/>
      </dsp:nvSpPr>
      <dsp:spPr>
        <a:xfrm>
          <a:off x="0" y="1671"/>
          <a:ext cx="103632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E7EEF9-57EA-4149-AE68-10C4DC7DCAF8}">
      <dsp:nvSpPr>
        <dsp:cNvPr id="0" name=""/>
        <dsp:cNvSpPr/>
      </dsp:nvSpPr>
      <dsp:spPr>
        <a:xfrm>
          <a:off x="0" y="0"/>
          <a:ext cx="2339502" cy="34208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tr-TR" sz="2400" kern="1200" dirty="0">
              <a:latin typeface="Arial" panose="020B0604020202020204" pitchFamily="34" charset="0"/>
              <a:cs typeface="Arial" panose="020B0604020202020204" pitchFamily="34" charset="0"/>
            </a:rPr>
            <a:t>Vücudumuzun enerji için şekere ihtiyacı vardır.</a:t>
          </a:r>
        </a:p>
      </dsp:txBody>
      <dsp:txXfrm>
        <a:off x="0" y="0"/>
        <a:ext cx="2339502" cy="3420893"/>
      </dsp:txXfrm>
    </dsp:sp>
    <dsp:sp modelId="{A22C3F66-3CE3-BA4A-B056-122FA12F07CE}">
      <dsp:nvSpPr>
        <dsp:cNvPr id="0" name=""/>
        <dsp:cNvSpPr/>
      </dsp:nvSpPr>
      <dsp:spPr>
        <a:xfrm>
          <a:off x="2489788" y="55123"/>
          <a:ext cx="7865000" cy="106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tr-TR" sz="2400" kern="1200" dirty="0">
              <a:solidFill>
                <a:schemeClr val="tx1"/>
              </a:solidFill>
              <a:latin typeface="Arial" panose="020B0604020202020204" pitchFamily="34" charset="0"/>
              <a:ea typeface="Comic Sans MS" charset="-94"/>
              <a:cs typeface="Arial" panose="020B0604020202020204" pitchFamily="34" charset="0"/>
            </a:rPr>
            <a:t>Enerjinin </a:t>
          </a:r>
          <a:r>
            <a:rPr lang="tr-TR" sz="2400" kern="1200" dirty="0" err="1">
              <a:solidFill>
                <a:schemeClr val="tx1"/>
              </a:solidFill>
              <a:latin typeface="Arial" panose="020B0604020202020204" pitchFamily="34" charset="0"/>
              <a:ea typeface="Comic Sans MS" charset="-94"/>
              <a:cs typeface="Arial" panose="020B0604020202020204" pitchFamily="34" charset="0"/>
            </a:rPr>
            <a:t>büyük</a:t>
          </a:r>
          <a:r>
            <a:rPr lang="tr-TR" sz="2400" kern="1200" dirty="0">
              <a:solidFill>
                <a:schemeClr val="tx1"/>
              </a:solidFill>
              <a:latin typeface="Arial" panose="020B0604020202020204" pitchFamily="34" charset="0"/>
              <a:ea typeface="Comic Sans MS" charset="-94"/>
              <a:cs typeface="Arial" panose="020B0604020202020204" pitchFamily="34" charset="0"/>
            </a:rPr>
            <a:t> bir </a:t>
          </a:r>
          <a:r>
            <a:rPr lang="tr-TR" sz="2400" kern="1200" dirty="0" err="1">
              <a:solidFill>
                <a:schemeClr val="tx1"/>
              </a:solidFill>
              <a:latin typeface="Arial" panose="020B0604020202020204" pitchFamily="34" charset="0"/>
              <a:ea typeface="Comic Sans MS" charset="-94"/>
              <a:cs typeface="Arial" panose="020B0604020202020204" pitchFamily="34" charset="0"/>
            </a:rPr>
            <a:t>bölümu</a:t>
          </a:r>
          <a:r>
            <a:rPr lang="tr-TR" sz="2400" kern="1200" dirty="0">
              <a:solidFill>
                <a:schemeClr val="tx1"/>
              </a:solidFill>
              <a:latin typeface="Arial" panose="020B0604020202020204" pitchFamily="34" charset="0"/>
              <a:ea typeface="Comic Sans MS" charset="-94"/>
              <a:cs typeface="Arial" panose="020B0604020202020204" pitchFamily="34" charset="0"/>
            </a:rPr>
            <a:t>̈ </a:t>
          </a:r>
          <a:r>
            <a:rPr lang="tr-TR" sz="2400" kern="1200" dirty="0" err="1">
              <a:solidFill>
                <a:schemeClr val="tx1"/>
              </a:solidFill>
              <a:latin typeface="Arial" panose="020B0604020202020204" pitchFamily="34" charset="0"/>
              <a:ea typeface="Comic Sans MS" charset="-94"/>
              <a:cs typeface="Arial" panose="020B0604020202020204" pitchFamily="34" charset="0"/>
            </a:rPr>
            <a:t>yediğimiz</a:t>
          </a:r>
          <a:r>
            <a:rPr lang="tr-TR" sz="2400" kern="1200" dirty="0">
              <a:solidFill>
                <a:schemeClr val="tx1"/>
              </a:solidFill>
              <a:latin typeface="Arial" panose="020B0604020202020204" pitchFamily="34" charset="0"/>
              <a:ea typeface="Comic Sans MS" charset="-94"/>
              <a:cs typeface="Arial" panose="020B0604020202020204" pitchFamily="34" charset="0"/>
            </a:rPr>
            <a:t> besinlerdeki </a:t>
          </a:r>
          <a:r>
            <a:rPr lang="tr-TR" sz="2400" kern="1200" dirty="0" err="1">
              <a:solidFill>
                <a:schemeClr val="tx1"/>
              </a:solidFill>
              <a:latin typeface="Arial" panose="020B0604020202020204" pitchFamily="34" charset="0"/>
              <a:ea typeface="Comic Sans MS" charset="-94"/>
              <a:cs typeface="Arial" panose="020B0604020202020204" pitchFamily="34" charset="0"/>
            </a:rPr>
            <a:t>şekerden</a:t>
          </a:r>
          <a:r>
            <a:rPr lang="tr-TR" sz="2400" kern="1200" dirty="0">
              <a:solidFill>
                <a:schemeClr val="tx1"/>
              </a:solidFill>
              <a:latin typeface="Arial" panose="020B0604020202020204" pitchFamily="34" charset="0"/>
              <a:ea typeface="Comic Sans MS" charset="-94"/>
              <a:cs typeface="Arial" panose="020B0604020202020204" pitchFamily="34" charset="0"/>
            </a:rPr>
            <a:t> ve </a:t>
          </a:r>
          <a:r>
            <a:rPr lang="tr-TR" sz="2400" kern="1200" dirty="0" err="1">
              <a:solidFill>
                <a:schemeClr val="tx1"/>
              </a:solidFill>
              <a:latin typeface="Arial" panose="020B0604020202020204" pitchFamily="34" charset="0"/>
              <a:ea typeface="Comic Sans MS" charset="-94"/>
              <a:cs typeface="Arial" panose="020B0604020202020204" pitchFamily="34" charset="0"/>
            </a:rPr>
            <a:t>karaciğerde</a:t>
          </a:r>
          <a:r>
            <a:rPr lang="tr-TR" sz="2400" kern="1200" dirty="0">
              <a:solidFill>
                <a:schemeClr val="tx1"/>
              </a:solidFill>
              <a:latin typeface="Arial" panose="020B0604020202020204" pitchFamily="34" charset="0"/>
              <a:ea typeface="Comic Sans MS" charset="-94"/>
              <a:cs typeface="Arial" panose="020B0604020202020204" pitchFamily="34" charset="0"/>
            </a:rPr>
            <a:t> depolanan </a:t>
          </a:r>
          <a:r>
            <a:rPr lang="tr-TR" sz="2400" kern="1200" dirty="0" err="1">
              <a:solidFill>
                <a:schemeClr val="tx1"/>
              </a:solidFill>
              <a:latin typeface="Arial" panose="020B0604020202020204" pitchFamily="34" charset="0"/>
              <a:ea typeface="Comic Sans MS" charset="-94"/>
              <a:cs typeface="Arial" panose="020B0604020202020204" pitchFamily="34" charset="0"/>
            </a:rPr>
            <a:t>şekerden</a:t>
          </a:r>
          <a:r>
            <a:rPr lang="tr-TR" sz="2400" kern="1200" dirty="0">
              <a:solidFill>
                <a:schemeClr val="tx1"/>
              </a:solidFill>
              <a:latin typeface="Arial" panose="020B0604020202020204" pitchFamily="34" charset="0"/>
              <a:ea typeface="Comic Sans MS" charset="-94"/>
              <a:cs typeface="Arial" panose="020B0604020202020204" pitchFamily="34" charset="0"/>
            </a:rPr>
            <a:t> (Glukozdan) elde edilir. </a:t>
          </a:r>
          <a:endParaRPr lang="tr-TR" sz="2400" kern="1200" dirty="0">
            <a:latin typeface="Arial" panose="020B0604020202020204" pitchFamily="34" charset="0"/>
            <a:cs typeface="Arial" panose="020B0604020202020204" pitchFamily="34" charset="0"/>
          </a:endParaRPr>
        </a:p>
      </dsp:txBody>
      <dsp:txXfrm>
        <a:off x="2489788" y="55123"/>
        <a:ext cx="7865000" cy="1069029"/>
      </dsp:txXfrm>
    </dsp:sp>
    <dsp:sp modelId="{EE41F415-AC6D-7644-BB01-473EE9012152}">
      <dsp:nvSpPr>
        <dsp:cNvPr id="0" name=""/>
        <dsp:cNvSpPr/>
      </dsp:nvSpPr>
      <dsp:spPr>
        <a:xfrm>
          <a:off x="2339502" y="1124152"/>
          <a:ext cx="8015287"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BDBE047-43FA-5941-BB4B-0755EAA57F56}">
      <dsp:nvSpPr>
        <dsp:cNvPr id="0" name=""/>
        <dsp:cNvSpPr/>
      </dsp:nvSpPr>
      <dsp:spPr>
        <a:xfrm>
          <a:off x="2489788" y="1177603"/>
          <a:ext cx="7865000" cy="106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tr-TR" sz="2400" kern="1200" dirty="0">
              <a:solidFill>
                <a:schemeClr val="tx1"/>
              </a:solidFill>
              <a:latin typeface="Arial" panose="020B0604020202020204" pitchFamily="34" charset="0"/>
              <a:ea typeface="Comic Sans MS" charset="-94"/>
              <a:cs typeface="Arial" panose="020B0604020202020204" pitchFamily="34" charset="0"/>
            </a:rPr>
            <a:t>Kandaki </a:t>
          </a:r>
          <a:r>
            <a:rPr lang="tr-TR" sz="2400" kern="1200" dirty="0" err="1">
              <a:solidFill>
                <a:schemeClr val="tx1"/>
              </a:solidFill>
              <a:latin typeface="Arial" panose="020B0604020202020204" pitchFamily="34" charset="0"/>
              <a:ea typeface="Comic Sans MS" charset="-94"/>
              <a:cs typeface="Arial" panose="020B0604020202020204" pitchFamily="34" charset="0"/>
            </a:rPr>
            <a:t>şekerin</a:t>
          </a:r>
          <a:r>
            <a:rPr lang="tr-TR" sz="2400" kern="1200" dirty="0">
              <a:solidFill>
                <a:schemeClr val="tx1"/>
              </a:solidFill>
              <a:latin typeface="Arial" panose="020B0604020202020204" pitchFamily="34" charset="0"/>
              <a:ea typeface="Comic Sans MS" charset="-94"/>
              <a:cs typeface="Arial" panose="020B0604020202020204" pitchFamily="34" charset="0"/>
            </a:rPr>
            <a:t> enerjiye </a:t>
          </a:r>
          <a:r>
            <a:rPr lang="tr-TR" sz="2400" kern="1200" dirty="0" err="1">
              <a:solidFill>
                <a:schemeClr val="tx1"/>
              </a:solidFill>
              <a:latin typeface="Arial" panose="020B0604020202020204" pitchFamily="34" charset="0"/>
              <a:ea typeface="Comic Sans MS" charset="-94"/>
              <a:cs typeface="Arial" panose="020B0604020202020204" pitchFamily="34" charset="0"/>
            </a:rPr>
            <a:t>dönüşmesi</a:t>
          </a:r>
          <a:r>
            <a:rPr lang="tr-TR" sz="2400" kern="1200" dirty="0">
              <a:solidFill>
                <a:schemeClr val="tx1"/>
              </a:solidFill>
              <a:latin typeface="Arial" panose="020B0604020202020204" pitchFamily="34" charset="0"/>
              <a:ea typeface="Comic Sans MS" charset="-94"/>
              <a:cs typeface="Arial" panose="020B0604020202020204" pitchFamily="34" charset="0"/>
            </a:rPr>
            <a:t> </a:t>
          </a:r>
          <a:r>
            <a:rPr lang="tr-TR" sz="2400" kern="1200" dirty="0" err="1">
              <a:solidFill>
                <a:schemeClr val="tx1"/>
              </a:solidFill>
              <a:latin typeface="Arial" panose="020B0604020202020204" pitchFamily="34" charset="0"/>
              <a:ea typeface="Comic Sans MS" charset="-94"/>
              <a:cs typeface="Arial" panose="020B0604020202020204" pitchFamily="34" charset="0"/>
            </a:rPr>
            <a:t>için</a:t>
          </a:r>
          <a:r>
            <a:rPr lang="tr-TR" sz="2400" kern="1200" dirty="0">
              <a:solidFill>
                <a:schemeClr val="tx1"/>
              </a:solidFill>
              <a:latin typeface="Arial" panose="020B0604020202020204" pitchFamily="34" charset="0"/>
              <a:ea typeface="Comic Sans MS" charset="-94"/>
              <a:cs typeface="Arial" panose="020B0604020202020204" pitchFamily="34" charset="0"/>
            </a:rPr>
            <a:t> </a:t>
          </a:r>
          <a:r>
            <a:rPr lang="tr-TR" sz="2400" kern="1200" dirty="0" err="1">
              <a:solidFill>
                <a:schemeClr val="tx1"/>
              </a:solidFill>
              <a:latin typeface="Arial" panose="020B0604020202020204" pitchFamily="34" charset="0"/>
              <a:ea typeface="Comic Sans MS" charset="-94"/>
              <a:cs typeface="Arial" panose="020B0604020202020204" pitchFamily="34" charset="0"/>
            </a:rPr>
            <a:t>hücre</a:t>
          </a:r>
          <a:r>
            <a:rPr lang="tr-TR" sz="2400" kern="1200" dirty="0">
              <a:solidFill>
                <a:schemeClr val="tx1"/>
              </a:solidFill>
              <a:latin typeface="Arial" panose="020B0604020202020204" pitchFamily="34" charset="0"/>
              <a:ea typeface="Comic Sans MS" charset="-94"/>
              <a:cs typeface="Arial" panose="020B0604020202020204" pitchFamily="34" charset="0"/>
            </a:rPr>
            <a:t> </a:t>
          </a:r>
          <a:r>
            <a:rPr lang="tr-TR" sz="2400" kern="1200" dirty="0" err="1">
              <a:solidFill>
                <a:schemeClr val="tx1"/>
              </a:solidFill>
              <a:latin typeface="Arial" panose="020B0604020202020204" pitchFamily="34" charset="0"/>
              <a:ea typeface="Comic Sans MS" charset="-94"/>
              <a:cs typeface="Arial" panose="020B0604020202020204" pitchFamily="34" charset="0"/>
            </a:rPr>
            <a:t>içine</a:t>
          </a:r>
          <a:r>
            <a:rPr lang="tr-TR" sz="2400" kern="1200" dirty="0">
              <a:solidFill>
                <a:schemeClr val="tx1"/>
              </a:solidFill>
              <a:latin typeface="Arial" panose="020B0604020202020204" pitchFamily="34" charset="0"/>
              <a:ea typeface="Comic Sans MS" charset="-94"/>
              <a:cs typeface="Arial" panose="020B0604020202020204" pitchFamily="34" charset="0"/>
            </a:rPr>
            <a:t> girmesi gerekir. </a:t>
          </a:r>
          <a:endParaRPr lang="tr-TR" sz="2400" kern="1200" dirty="0">
            <a:latin typeface="Arial" panose="020B0604020202020204" pitchFamily="34" charset="0"/>
            <a:cs typeface="Arial" panose="020B0604020202020204" pitchFamily="34" charset="0"/>
          </a:endParaRPr>
        </a:p>
      </dsp:txBody>
      <dsp:txXfrm>
        <a:off x="2489788" y="1177603"/>
        <a:ext cx="7865000" cy="1069029"/>
      </dsp:txXfrm>
    </dsp:sp>
    <dsp:sp modelId="{D2630001-6349-A245-9C0C-2C726FEA1789}">
      <dsp:nvSpPr>
        <dsp:cNvPr id="0" name=""/>
        <dsp:cNvSpPr/>
      </dsp:nvSpPr>
      <dsp:spPr>
        <a:xfrm>
          <a:off x="2339502" y="2246633"/>
          <a:ext cx="8015287"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3E7C973-0FCA-814F-9661-53E7422C1FF1}">
      <dsp:nvSpPr>
        <dsp:cNvPr id="0" name=""/>
        <dsp:cNvSpPr/>
      </dsp:nvSpPr>
      <dsp:spPr>
        <a:xfrm>
          <a:off x="2489788" y="2300084"/>
          <a:ext cx="7865000" cy="106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tr-TR" sz="2400" kern="1200" dirty="0">
              <a:solidFill>
                <a:schemeClr val="tx1"/>
              </a:solidFill>
              <a:latin typeface="Arial" panose="020B0604020202020204" pitchFamily="34" charset="0"/>
              <a:ea typeface="Comic Sans MS" charset="-94"/>
              <a:cs typeface="Arial" panose="020B0604020202020204" pitchFamily="34" charset="0"/>
            </a:rPr>
            <a:t>Şekerin hücre içine girmesi için, pankreastan salgılanan “</a:t>
          </a:r>
          <a:r>
            <a:rPr lang="tr-TR" sz="2400" kern="1200" dirty="0" err="1">
              <a:solidFill>
                <a:schemeClr val="tx1"/>
              </a:solidFill>
              <a:latin typeface="Arial" panose="020B0604020202020204" pitchFamily="34" charset="0"/>
              <a:ea typeface="Comic Sans MS" charset="-94"/>
              <a:cs typeface="Arial" panose="020B0604020202020204" pitchFamily="34" charset="0"/>
            </a:rPr>
            <a:t>insülin</a:t>
          </a:r>
          <a:r>
            <a:rPr lang="tr-TR" sz="2400" kern="1200" dirty="0">
              <a:solidFill>
                <a:schemeClr val="tx1"/>
              </a:solidFill>
              <a:latin typeface="Arial" panose="020B0604020202020204" pitchFamily="34" charset="0"/>
              <a:ea typeface="Comic Sans MS" charset="-94"/>
              <a:cs typeface="Arial" panose="020B0604020202020204" pitchFamily="34" charset="0"/>
            </a:rPr>
            <a:t>” hormonuna gereksinim vardır</a:t>
          </a:r>
          <a:r>
            <a:rPr lang="tr-TR" sz="2800" kern="1200" dirty="0">
              <a:solidFill>
                <a:schemeClr val="tx1"/>
              </a:solidFill>
              <a:latin typeface="Comic Sans MS" charset="-94"/>
              <a:ea typeface="Comic Sans MS" charset="-94"/>
              <a:cs typeface="Comic Sans MS" charset="-94"/>
            </a:rPr>
            <a:t>. </a:t>
          </a:r>
          <a:endParaRPr lang="tr-TR" sz="2800" kern="1200" dirty="0"/>
        </a:p>
      </dsp:txBody>
      <dsp:txXfrm>
        <a:off x="2489788" y="2300084"/>
        <a:ext cx="7865000" cy="1069029"/>
      </dsp:txXfrm>
    </dsp:sp>
    <dsp:sp modelId="{0E77B298-E3B3-5B49-8147-75D7FE2C03C0}">
      <dsp:nvSpPr>
        <dsp:cNvPr id="0" name=""/>
        <dsp:cNvSpPr/>
      </dsp:nvSpPr>
      <dsp:spPr>
        <a:xfrm>
          <a:off x="2339502" y="3369113"/>
          <a:ext cx="8015287"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97904B-6774-42CA-A87D-BC783E04C4DD}">
      <dsp:nvSpPr>
        <dsp:cNvPr id="0" name=""/>
        <dsp:cNvSpPr/>
      </dsp:nvSpPr>
      <dsp:spPr>
        <a:xfrm>
          <a:off x="2491476" y="0"/>
          <a:ext cx="2721902" cy="1512167"/>
        </a:xfrm>
        <a:prstGeom prst="roundRect">
          <a:avLst>
            <a:gd name="adj" fmla="val 10000"/>
          </a:avLst>
        </a:prstGeom>
        <a:solidFill>
          <a:schemeClr val="accent2">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dirty="0"/>
            <a:t>Acilen müdahale edilmeli.</a:t>
          </a:r>
        </a:p>
      </dsp:txBody>
      <dsp:txXfrm>
        <a:off x="2535766" y="44290"/>
        <a:ext cx="2633322" cy="1423587"/>
      </dsp:txXfrm>
    </dsp:sp>
    <dsp:sp modelId="{F10B97C4-0846-4BE0-B7C1-8C6A077CA821}">
      <dsp:nvSpPr>
        <dsp:cNvPr id="0" name=""/>
        <dsp:cNvSpPr/>
      </dsp:nvSpPr>
      <dsp:spPr>
        <a:xfrm rot="5400000">
          <a:off x="3568896" y="1549972"/>
          <a:ext cx="567063" cy="680475"/>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tr-TR" sz="1900" kern="1200"/>
        </a:p>
      </dsp:txBody>
      <dsp:txXfrm rot="-5400000">
        <a:off x="3648286" y="1606678"/>
        <a:ext cx="408285" cy="396944"/>
      </dsp:txXfrm>
    </dsp:sp>
    <dsp:sp modelId="{39AB1A06-A0ED-40A6-82B3-32A547B33CD5}">
      <dsp:nvSpPr>
        <dsp:cNvPr id="0" name=""/>
        <dsp:cNvSpPr/>
      </dsp:nvSpPr>
      <dsp:spPr>
        <a:xfrm>
          <a:off x="2491476" y="2268252"/>
          <a:ext cx="2721902" cy="1512167"/>
        </a:xfrm>
        <a:prstGeom prst="roundRect">
          <a:avLst>
            <a:gd name="adj" fmla="val 10000"/>
          </a:avLst>
        </a:prstGeom>
        <a:solidFill>
          <a:schemeClr val="accent2">
            <a:hueOff val="-2187096"/>
            <a:satOff val="-4210"/>
            <a:lumOff val="294"/>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dirty="0"/>
            <a:t>Bilinciniz yerinde ise </a:t>
          </a:r>
        </a:p>
        <a:p>
          <a:pPr marL="0" lvl="0" indent="0" algn="ctr" defTabSz="1066800">
            <a:lnSpc>
              <a:spcPct val="90000"/>
            </a:lnSpc>
            <a:spcBef>
              <a:spcPct val="0"/>
            </a:spcBef>
            <a:spcAft>
              <a:spcPct val="35000"/>
            </a:spcAft>
            <a:buNone/>
          </a:pPr>
          <a:r>
            <a:rPr lang="tr-TR" sz="2400" b="1" kern="1200" dirty="0">
              <a:solidFill>
                <a:srgbClr val="FF0000"/>
              </a:solidFill>
            </a:rPr>
            <a:t>saf karbonhidrat </a:t>
          </a:r>
          <a:r>
            <a:rPr lang="tr-TR" sz="2400" kern="1200" dirty="0"/>
            <a:t>al </a:t>
          </a:r>
        </a:p>
        <a:p>
          <a:pPr marL="0" lvl="0" indent="0" algn="ctr" defTabSz="1066800">
            <a:lnSpc>
              <a:spcPct val="90000"/>
            </a:lnSpc>
            <a:spcBef>
              <a:spcPct val="0"/>
            </a:spcBef>
            <a:spcAft>
              <a:spcPct val="35000"/>
            </a:spcAft>
            <a:buNone/>
          </a:pPr>
          <a:r>
            <a:rPr lang="tr-TR" sz="2400" kern="1200" dirty="0"/>
            <a:t>15 </a:t>
          </a:r>
          <a:r>
            <a:rPr lang="tr-TR" sz="2400" kern="1200" dirty="0" err="1"/>
            <a:t>dk</a:t>
          </a:r>
          <a:r>
            <a:rPr lang="tr-TR" sz="2400" kern="1200" dirty="0"/>
            <a:t> bekle</a:t>
          </a:r>
        </a:p>
      </dsp:txBody>
      <dsp:txXfrm>
        <a:off x="2535766" y="2312542"/>
        <a:ext cx="2633322" cy="1423587"/>
      </dsp:txXfrm>
    </dsp:sp>
    <dsp:sp modelId="{238BC5A0-0067-4AE1-8F14-2BC9FF332984}">
      <dsp:nvSpPr>
        <dsp:cNvPr id="0" name=""/>
        <dsp:cNvSpPr/>
      </dsp:nvSpPr>
      <dsp:spPr>
        <a:xfrm rot="5400000">
          <a:off x="3568896" y="3818224"/>
          <a:ext cx="567063" cy="680475"/>
        </a:xfrm>
        <a:prstGeom prst="rightArrow">
          <a:avLst>
            <a:gd name="adj1" fmla="val 60000"/>
            <a:gd name="adj2" fmla="val 50000"/>
          </a:avLst>
        </a:prstGeom>
        <a:solidFill>
          <a:schemeClr val="accent2">
            <a:hueOff val="-4374192"/>
            <a:satOff val="-8420"/>
            <a:lumOff val="588"/>
            <a:alphaOff val="0"/>
          </a:schemeClr>
        </a:soli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tr-TR" sz="1900" kern="1200"/>
        </a:p>
      </dsp:txBody>
      <dsp:txXfrm rot="-5400000">
        <a:off x="3648286" y="3874930"/>
        <a:ext cx="408285" cy="396944"/>
      </dsp:txXfrm>
    </dsp:sp>
    <dsp:sp modelId="{4DBC4C92-10BE-4AF2-975A-E6DB33B45ED3}">
      <dsp:nvSpPr>
        <dsp:cNvPr id="0" name=""/>
        <dsp:cNvSpPr/>
      </dsp:nvSpPr>
      <dsp:spPr>
        <a:xfrm>
          <a:off x="2491476" y="4536504"/>
          <a:ext cx="2721902" cy="1512167"/>
        </a:xfrm>
        <a:prstGeom prst="roundRect">
          <a:avLst>
            <a:gd name="adj" fmla="val 10000"/>
          </a:avLst>
        </a:prstGeom>
        <a:solidFill>
          <a:schemeClr val="accent2">
            <a:hueOff val="-4374192"/>
            <a:satOff val="-8420"/>
            <a:lumOff val="588"/>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dirty="0"/>
            <a:t>Tekrar ölç, 70 mg/dl üzerinde ise hipoglisemi düzelmiş demektir. </a:t>
          </a:r>
        </a:p>
      </dsp:txBody>
      <dsp:txXfrm>
        <a:off x="2535766" y="4580794"/>
        <a:ext cx="2633322" cy="14235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9027D-8AE7-A548-ACEA-A04266C9EA3B}">
      <dsp:nvSpPr>
        <dsp:cNvPr id="0" name=""/>
        <dsp:cNvSpPr/>
      </dsp:nvSpPr>
      <dsp:spPr>
        <a:xfrm>
          <a:off x="0" y="485774"/>
          <a:ext cx="10591799" cy="7560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D9CB925-6F7F-8B4C-9F1C-68D9736AEDAD}">
      <dsp:nvSpPr>
        <dsp:cNvPr id="0" name=""/>
        <dsp:cNvSpPr/>
      </dsp:nvSpPr>
      <dsp:spPr>
        <a:xfrm>
          <a:off x="645538" y="362711"/>
          <a:ext cx="9529325" cy="885600"/>
        </a:xfrm>
        <a:prstGeom prst="roundRect">
          <a:avLst/>
        </a:prstGeom>
        <a:noFill/>
        <a:ln w="15875"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0241" tIns="0" rIns="280241" bIns="0" numCol="1" spcCol="1270" anchor="ctr" anchorCtr="0">
          <a:noAutofit/>
        </a:bodyPr>
        <a:lstStyle/>
        <a:p>
          <a:pPr marL="0" lvl="0" indent="0" algn="l" defTabSz="800100">
            <a:lnSpc>
              <a:spcPct val="90000"/>
            </a:lnSpc>
            <a:spcBef>
              <a:spcPct val="0"/>
            </a:spcBef>
            <a:spcAft>
              <a:spcPct val="35000"/>
            </a:spcAft>
            <a:buNone/>
          </a:pPr>
          <a:r>
            <a:rPr lang="tr-TR" sz="1800" kern="1200" dirty="0">
              <a:solidFill>
                <a:schemeClr val="tx1"/>
              </a:solidFill>
              <a:latin typeface="Arial" panose="020B0604020202020204" pitchFamily="34" charset="0"/>
              <a:cs typeface="Arial" panose="020B0604020202020204" pitchFamily="34" charset="0"/>
            </a:rPr>
            <a:t>Diyabetli bireyin beslenme tedavisi; yaşına, boyuna, vücut ağırlığına, fiziksel aktivite durumuna, </a:t>
          </a:r>
          <a:r>
            <a:rPr lang="tr-TR" sz="1800" kern="1200" dirty="0" err="1">
              <a:solidFill>
                <a:schemeClr val="tx1"/>
              </a:solidFill>
              <a:latin typeface="Arial" panose="020B0604020202020204" pitchFamily="34" charset="0"/>
              <a:cs typeface="Arial" panose="020B0604020202020204" pitchFamily="34" charset="0"/>
            </a:rPr>
            <a:t>sosyo</a:t>
          </a:r>
          <a:r>
            <a:rPr lang="tr-TR" sz="1800" kern="1200" dirty="0">
              <a:solidFill>
                <a:schemeClr val="tx1"/>
              </a:solidFill>
              <a:latin typeface="Arial" panose="020B0604020202020204" pitchFamily="34" charset="0"/>
              <a:cs typeface="Arial" panose="020B0604020202020204" pitchFamily="34" charset="0"/>
            </a:rPr>
            <a:t>-ekonomik durumuna ve beslenme alışkanlıklarına göre </a:t>
          </a:r>
          <a:r>
            <a:rPr lang="tr-TR" sz="1800" b="1" kern="1200" dirty="0">
              <a:solidFill>
                <a:schemeClr val="tx1"/>
              </a:solidFill>
              <a:latin typeface="Arial" panose="020B0604020202020204" pitchFamily="34" charset="0"/>
              <a:cs typeface="Arial" panose="020B0604020202020204" pitchFamily="34" charset="0"/>
            </a:rPr>
            <a:t>diyetisyen</a:t>
          </a:r>
          <a:r>
            <a:rPr lang="tr-TR" sz="1800" kern="1200" dirty="0">
              <a:solidFill>
                <a:schemeClr val="tx1"/>
              </a:solidFill>
              <a:latin typeface="Arial" panose="020B0604020202020204" pitchFamily="34" charset="0"/>
              <a:cs typeface="Arial" panose="020B0604020202020204" pitchFamily="34" charset="0"/>
            </a:rPr>
            <a:t> tarafından hazırlanır. </a:t>
          </a:r>
        </a:p>
      </dsp:txBody>
      <dsp:txXfrm>
        <a:off x="688769" y="405942"/>
        <a:ext cx="9442863" cy="799138"/>
      </dsp:txXfrm>
    </dsp:sp>
    <dsp:sp modelId="{F2092047-9E76-E24F-8C2A-8CB92677B42A}">
      <dsp:nvSpPr>
        <dsp:cNvPr id="0" name=""/>
        <dsp:cNvSpPr/>
      </dsp:nvSpPr>
      <dsp:spPr>
        <a:xfrm>
          <a:off x="0" y="1846574"/>
          <a:ext cx="10591799" cy="7560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1779452-BA8A-C543-B419-919C6D245A93}">
      <dsp:nvSpPr>
        <dsp:cNvPr id="0" name=""/>
        <dsp:cNvSpPr/>
      </dsp:nvSpPr>
      <dsp:spPr>
        <a:xfrm>
          <a:off x="577713" y="1729259"/>
          <a:ext cx="7414260" cy="885600"/>
        </a:xfrm>
        <a:prstGeom prst="roundRect">
          <a:avLst/>
        </a:prstGeom>
        <a:no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0241" tIns="0" rIns="280241" bIns="0" numCol="1" spcCol="1270" anchor="ctr" anchorCtr="0">
          <a:noAutofit/>
        </a:bodyPr>
        <a:lstStyle/>
        <a:p>
          <a:pPr marL="0" lvl="0" indent="0" algn="l" defTabSz="800100">
            <a:lnSpc>
              <a:spcPct val="90000"/>
            </a:lnSpc>
            <a:spcBef>
              <a:spcPct val="0"/>
            </a:spcBef>
            <a:spcAft>
              <a:spcPct val="35000"/>
            </a:spcAft>
            <a:buNone/>
          </a:pPr>
          <a:r>
            <a:rPr lang="tr-TR" sz="1800" kern="1200" dirty="0">
              <a:solidFill>
                <a:schemeClr val="tx1"/>
              </a:solidFill>
              <a:latin typeface="Arial" panose="020B0604020202020204" pitchFamily="34" charset="0"/>
              <a:cs typeface="Arial" panose="020B0604020202020204" pitchFamily="34" charset="0"/>
            </a:rPr>
            <a:t>Beslenme programı kişiye özeldir. </a:t>
          </a:r>
        </a:p>
      </dsp:txBody>
      <dsp:txXfrm>
        <a:off x="620944" y="1772490"/>
        <a:ext cx="7327798" cy="799138"/>
      </dsp:txXfrm>
    </dsp:sp>
    <dsp:sp modelId="{A01F6C0B-3CBC-774F-8D3B-3A4F496781CE}">
      <dsp:nvSpPr>
        <dsp:cNvPr id="0" name=""/>
        <dsp:cNvSpPr/>
      </dsp:nvSpPr>
      <dsp:spPr>
        <a:xfrm>
          <a:off x="0" y="3207374"/>
          <a:ext cx="10591799" cy="7560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C56492A-94A6-C249-8E73-420CCFCB873E}">
      <dsp:nvSpPr>
        <dsp:cNvPr id="0" name=""/>
        <dsp:cNvSpPr/>
      </dsp:nvSpPr>
      <dsp:spPr>
        <a:xfrm>
          <a:off x="509878" y="3120745"/>
          <a:ext cx="10081921" cy="885600"/>
        </a:xfrm>
        <a:prstGeom prst="roundRect">
          <a:avLst/>
        </a:prstGeom>
        <a:no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0241" tIns="0" rIns="280241" bIns="0" numCol="1" spcCol="1270" anchor="ctr" anchorCtr="0">
          <a:noAutofit/>
        </a:bodyPr>
        <a:lstStyle/>
        <a:p>
          <a:pPr marL="0" lvl="0" indent="0" algn="l" defTabSz="800100">
            <a:lnSpc>
              <a:spcPct val="90000"/>
            </a:lnSpc>
            <a:spcBef>
              <a:spcPct val="0"/>
            </a:spcBef>
            <a:spcAft>
              <a:spcPct val="35000"/>
            </a:spcAft>
            <a:buNone/>
          </a:pPr>
          <a:r>
            <a:rPr lang="tr-TR" sz="1800" kern="1200" dirty="0">
              <a:solidFill>
                <a:schemeClr val="tx1"/>
              </a:solidFill>
              <a:latin typeface="Arial" panose="020B0604020202020204" pitchFamily="34" charset="0"/>
              <a:cs typeface="Arial" panose="020B0604020202020204" pitchFamily="34" charset="0"/>
            </a:rPr>
            <a:t>Diyabetli bireyler yeterli ve dengeli beslenebilmek için enerji ve tüm besin ögelerinden önerilen miktarlarda almalıdır. </a:t>
          </a:r>
        </a:p>
      </dsp:txBody>
      <dsp:txXfrm>
        <a:off x="553109" y="3163976"/>
        <a:ext cx="9995459" cy="79913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4A79EF-6595-42AD-B575-4A638E04370F}">
      <dsp:nvSpPr>
        <dsp:cNvPr id="0" name=""/>
        <dsp:cNvSpPr/>
      </dsp:nvSpPr>
      <dsp:spPr>
        <a:xfrm>
          <a:off x="617219" y="0"/>
          <a:ext cx="6995160" cy="2664295"/>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C72878-457D-4483-919A-F90891D656A8}">
      <dsp:nvSpPr>
        <dsp:cNvPr id="0" name=""/>
        <dsp:cNvSpPr/>
      </dsp:nvSpPr>
      <dsp:spPr>
        <a:xfrm>
          <a:off x="645448" y="799288"/>
          <a:ext cx="3368992" cy="1065718"/>
        </a:xfrm>
        <a:prstGeom prst="roundRect">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tr-TR" sz="2000" kern="1200"/>
            <a:t>Karbonhidratların sindirilme hızlarını, </a:t>
          </a:r>
        </a:p>
      </dsp:txBody>
      <dsp:txXfrm>
        <a:off x="697472" y="851312"/>
        <a:ext cx="3264944" cy="961670"/>
      </dsp:txXfrm>
    </dsp:sp>
    <dsp:sp modelId="{80470D37-5363-4273-ACF8-F3E7384D0D71}">
      <dsp:nvSpPr>
        <dsp:cNvPr id="0" name=""/>
        <dsp:cNvSpPr/>
      </dsp:nvSpPr>
      <dsp:spPr>
        <a:xfrm>
          <a:off x="4215158" y="799288"/>
          <a:ext cx="3368992" cy="1065718"/>
        </a:xfrm>
        <a:prstGeom prst="roundRect">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tr-TR" sz="2000" kern="1200"/>
            <a:t>Yenilen bir besinin kan şekerini ne miktarda yükselttiğini de bilmek gerekir.</a:t>
          </a:r>
        </a:p>
      </dsp:txBody>
      <dsp:txXfrm>
        <a:off x="4267182" y="851312"/>
        <a:ext cx="3264944" cy="96167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74D210-22E4-4CE3-9BCB-AFD2607EA7AD}">
      <dsp:nvSpPr>
        <dsp:cNvPr id="0" name=""/>
        <dsp:cNvSpPr/>
      </dsp:nvSpPr>
      <dsp:spPr>
        <a:xfrm>
          <a:off x="0" y="0"/>
          <a:ext cx="8229600"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1A5FF6-23AD-48FA-92B5-FE77E689FAD0}">
      <dsp:nvSpPr>
        <dsp:cNvPr id="0" name=""/>
        <dsp:cNvSpPr/>
      </dsp:nvSpPr>
      <dsp:spPr>
        <a:xfrm>
          <a:off x="0" y="0"/>
          <a:ext cx="8229600" cy="1131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endParaRPr lang="tr-TR" sz="2700" kern="1200" dirty="0"/>
        </a:p>
      </dsp:txBody>
      <dsp:txXfrm>
        <a:off x="0" y="0"/>
        <a:ext cx="8229600" cy="1131490"/>
      </dsp:txXfrm>
    </dsp:sp>
    <dsp:sp modelId="{926DCF59-FCAD-4B6A-8645-047CC16F41B0}">
      <dsp:nvSpPr>
        <dsp:cNvPr id="0" name=""/>
        <dsp:cNvSpPr/>
      </dsp:nvSpPr>
      <dsp:spPr>
        <a:xfrm>
          <a:off x="0" y="1131490"/>
          <a:ext cx="8229600" cy="0"/>
        </a:xfrm>
        <a:prstGeom prst="line">
          <a:avLst/>
        </a:prstGeom>
        <a:solidFill>
          <a:schemeClr val="accent2">
            <a:hueOff val="-1458064"/>
            <a:satOff val="-2807"/>
            <a:lumOff val="196"/>
            <a:alphaOff val="0"/>
          </a:schemeClr>
        </a:solidFill>
        <a:ln w="15875" cap="flat" cmpd="sng" algn="ctr">
          <a:solidFill>
            <a:schemeClr val="accent2">
              <a:hueOff val="-1458064"/>
              <a:satOff val="-2807"/>
              <a:lumOff val="19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3FB7C79-3C9D-4AF9-B5AA-ED4A7F3F42E8}">
      <dsp:nvSpPr>
        <dsp:cNvPr id="0" name=""/>
        <dsp:cNvSpPr/>
      </dsp:nvSpPr>
      <dsp:spPr>
        <a:xfrm>
          <a:off x="0" y="1131490"/>
          <a:ext cx="8229600" cy="1131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tr-TR" sz="2700" kern="1200" dirty="0"/>
            <a:t>Beyaz ekmek, beyaz pirinç, reçel, şeker gibi besinler yüksek </a:t>
          </a:r>
          <a:r>
            <a:rPr lang="tr-TR" sz="2700" kern="1200" dirty="0" err="1"/>
            <a:t>Gİ’e</a:t>
          </a:r>
          <a:r>
            <a:rPr lang="tr-TR" sz="2700" kern="1200" dirty="0"/>
            <a:t> sahiptir (Gİ ≥70)</a:t>
          </a:r>
        </a:p>
      </dsp:txBody>
      <dsp:txXfrm>
        <a:off x="0" y="1131490"/>
        <a:ext cx="8229600" cy="1131490"/>
      </dsp:txXfrm>
    </dsp:sp>
    <dsp:sp modelId="{002D8845-4E58-4965-871F-8C5960CEE417}">
      <dsp:nvSpPr>
        <dsp:cNvPr id="0" name=""/>
        <dsp:cNvSpPr/>
      </dsp:nvSpPr>
      <dsp:spPr>
        <a:xfrm>
          <a:off x="0" y="2262981"/>
          <a:ext cx="8229600" cy="0"/>
        </a:xfrm>
        <a:prstGeom prst="line">
          <a:avLst/>
        </a:prstGeom>
        <a:solidFill>
          <a:schemeClr val="accent2">
            <a:hueOff val="-2916128"/>
            <a:satOff val="-5613"/>
            <a:lumOff val="392"/>
            <a:alphaOff val="0"/>
          </a:schemeClr>
        </a:solidFill>
        <a:ln w="15875" cap="flat" cmpd="sng" algn="ctr">
          <a:solidFill>
            <a:schemeClr val="accent2">
              <a:hueOff val="-2916128"/>
              <a:satOff val="-5613"/>
              <a:lumOff val="39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52BA3E-95DF-460A-A0D6-5052A1FD7B45}">
      <dsp:nvSpPr>
        <dsp:cNvPr id="0" name=""/>
        <dsp:cNvSpPr/>
      </dsp:nvSpPr>
      <dsp:spPr>
        <a:xfrm>
          <a:off x="0" y="2262981"/>
          <a:ext cx="8229600" cy="1131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tr-TR" sz="2700" kern="1200"/>
            <a:t>Muz, kiraz, dondurma gibi besinler orta Gİ’e sahip (Gİ: 56-69)</a:t>
          </a:r>
        </a:p>
      </dsp:txBody>
      <dsp:txXfrm>
        <a:off x="0" y="2262981"/>
        <a:ext cx="8229600" cy="1131490"/>
      </dsp:txXfrm>
    </dsp:sp>
    <dsp:sp modelId="{CDB0E4A1-5EF7-445B-9C8B-5A944785CE13}">
      <dsp:nvSpPr>
        <dsp:cNvPr id="0" name=""/>
        <dsp:cNvSpPr/>
      </dsp:nvSpPr>
      <dsp:spPr>
        <a:xfrm>
          <a:off x="0" y="3394472"/>
          <a:ext cx="8229600" cy="0"/>
        </a:xfrm>
        <a:prstGeom prst="line">
          <a:avLst/>
        </a:prstGeom>
        <a:solidFill>
          <a:schemeClr val="accent2">
            <a:hueOff val="-4374192"/>
            <a:satOff val="-8420"/>
            <a:lumOff val="588"/>
            <a:alphaOff val="0"/>
          </a:schemeClr>
        </a:solidFill>
        <a:ln w="15875" cap="flat" cmpd="sng" algn="ctr">
          <a:solidFill>
            <a:schemeClr val="accent2">
              <a:hueOff val="-4374192"/>
              <a:satOff val="-8420"/>
              <a:lumOff val="58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EA7CE7-5AB6-473D-9025-A453A40ECE35}">
      <dsp:nvSpPr>
        <dsp:cNvPr id="0" name=""/>
        <dsp:cNvSpPr/>
      </dsp:nvSpPr>
      <dsp:spPr>
        <a:xfrm>
          <a:off x="0" y="3394472"/>
          <a:ext cx="8229600" cy="1131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tr-TR" sz="2700" kern="1200" dirty="0"/>
            <a:t>Tam tahıl ekmeği, kuru baklagil, süt, yoğurt, çoğu sebze ve birçok meyve düşük glisemik indekse sahiptir (Gİ ≤55)</a:t>
          </a:r>
        </a:p>
      </dsp:txBody>
      <dsp:txXfrm>
        <a:off x="0" y="3394472"/>
        <a:ext cx="8229600" cy="113149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41133F-B150-4FFD-B9AB-F8285D84240B}">
      <dsp:nvSpPr>
        <dsp:cNvPr id="0" name=""/>
        <dsp:cNvSpPr/>
      </dsp:nvSpPr>
      <dsp:spPr>
        <a:xfrm>
          <a:off x="0" y="2209"/>
          <a:ext cx="82296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1466E0-A07F-45D8-9A36-8BBD055DE459}">
      <dsp:nvSpPr>
        <dsp:cNvPr id="0" name=""/>
        <dsp:cNvSpPr/>
      </dsp:nvSpPr>
      <dsp:spPr>
        <a:xfrm>
          <a:off x="0" y="2209"/>
          <a:ext cx="8229600" cy="75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tr-TR" sz="2100" kern="1200" dirty="0"/>
            <a:t>Düşük GI kategorisindeki yiyecekleri en sık, orta kategorideki yiyecekleri daha az yiyin ve yüksek GI kategorisindeki yiyecekleri en az sıklıkla yiyin.</a:t>
          </a:r>
        </a:p>
      </dsp:txBody>
      <dsp:txXfrm>
        <a:off x="0" y="2209"/>
        <a:ext cx="8229600" cy="753590"/>
      </dsp:txXfrm>
    </dsp:sp>
    <dsp:sp modelId="{9E866000-FCF1-4AE8-B30C-E5F4D6EFE09B}">
      <dsp:nvSpPr>
        <dsp:cNvPr id="0" name=""/>
        <dsp:cNvSpPr/>
      </dsp:nvSpPr>
      <dsp:spPr>
        <a:xfrm>
          <a:off x="0" y="755800"/>
          <a:ext cx="82296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4EFDF90-A1A1-4176-B4A6-ED54E910C33E}">
      <dsp:nvSpPr>
        <dsp:cNvPr id="0" name=""/>
        <dsp:cNvSpPr/>
      </dsp:nvSpPr>
      <dsp:spPr>
        <a:xfrm>
          <a:off x="0" y="755800"/>
          <a:ext cx="8229600" cy="75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tr-TR" sz="2100" kern="1200" dirty="0"/>
            <a:t>Düşük </a:t>
          </a:r>
          <a:r>
            <a:rPr lang="tr-TR" sz="2100" kern="1200" dirty="0" err="1"/>
            <a:t>Gİ’li</a:t>
          </a:r>
          <a:r>
            <a:rPr lang="tr-TR" sz="2100" kern="1200" dirty="0"/>
            <a:t> besinler yüksek miktarda yağ içerebilir!</a:t>
          </a:r>
        </a:p>
      </dsp:txBody>
      <dsp:txXfrm>
        <a:off x="0" y="755800"/>
        <a:ext cx="8229600" cy="753590"/>
      </dsp:txXfrm>
    </dsp:sp>
    <dsp:sp modelId="{7156515C-1A97-44D7-866E-3943F7926D73}">
      <dsp:nvSpPr>
        <dsp:cNvPr id="0" name=""/>
        <dsp:cNvSpPr/>
      </dsp:nvSpPr>
      <dsp:spPr>
        <a:xfrm>
          <a:off x="0" y="1509390"/>
          <a:ext cx="82296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69F0C8-3FD7-4E2D-940F-444557C06B54}">
      <dsp:nvSpPr>
        <dsp:cNvPr id="0" name=""/>
        <dsp:cNvSpPr/>
      </dsp:nvSpPr>
      <dsp:spPr>
        <a:xfrm>
          <a:off x="0" y="1509390"/>
          <a:ext cx="8229600" cy="75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tr-TR" sz="2100" kern="1200" dirty="0"/>
            <a:t>Kahvaltılık tahıl tercih ediyorsanız, yulaflı, çavdarlı ve lifli olanları tercih edin.</a:t>
          </a:r>
        </a:p>
      </dsp:txBody>
      <dsp:txXfrm>
        <a:off x="0" y="1509390"/>
        <a:ext cx="8229600" cy="753590"/>
      </dsp:txXfrm>
    </dsp:sp>
    <dsp:sp modelId="{5970A6E6-0369-4C64-B07E-79EFA750E152}">
      <dsp:nvSpPr>
        <dsp:cNvPr id="0" name=""/>
        <dsp:cNvSpPr/>
      </dsp:nvSpPr>
      <dsp:spPr>
        <a:xfrm>
          <a:off x="0" y="2262981"/>
          <a:ext cx="82296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3DC873-D958-48B4-83CC-7ECCBD8F5445}">
      <dsp:nvSpPr>
        <dsp:cNvPr id="0" name=""/>
        <dsp:cNvSpPr/>
      </dsp:nvSpPr>
      <dsp:spPr>
        <a:xfrm>
          <a:off x="0" y="2262981"/>
          <a:ext cx="8229600" cy="75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tr-TR" sz="2100" kern="1200"/>
            <a:t>Mümkün olduğunda daha fazla tam tahıllı besin tüketin.</a:t>
          </a:r>
        </a:p>
      </dsp:txBody>
      <dsp:txXfrm>
        <a:off x="0" y="2262981"/>
        <a:ext cx="8229600" cy="753590"/>
      </dsp:txXfrm>
    </dsp:sp>
    <dsp:sp modelId="{5F540097-2E80-45AB-856B-BBA8DBC7E281}">
      <dsp:nvSpPr>
        <dsp:cNvPr id="0" name=""/>
        <dsp:cNvSpPr/>
      </dsp:nvSpPr>
      <dsp:spPr>
        <a:xfrm>
          <a:off x="0" y="3016572"/>
          <a:ext cx="82296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8B20BA-8D72-44B4-9917-D3B9F9F4A350}">
      <dsp:nvSpPr>
        <dsp:cNvPr id="0" name=""/>
        <dsp:cNvSpPr/>
      </dsp:nvSpPr>
      <dsp:spPr>
        <a:xfrm>
          <a:off x="0" y="3016572"/>
          <a:ext cx="8229600" cy="75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tr-TR" sz="2100" kern="1200" dirty="0"/>
            <a:t>Beyaz ekmek yerine tam tahıl ekmeği, tam buğday ekmeği veya çok tahıllı ekmekleri tercih edin.</a:t>
          </a:r>
        </a:p>
      </dsp:txBody>
      <dsp:txXfrm>
        <a:off x="0" y="3016572"/>
        <a:ext cx="8229600" cy="753590"/>
      </dsp:txXfrm>
    </dsp:sp>
    <dsp:sp modelId="{A7D281F7-12BC-494C-B2E1-A54F978D75EF}">
      <dsp:nvSpPr>
        <dsp:cNvPr id="0" name=""/>
        <dsp:cNvSpPr/>
      </dsp:nvSpPr>
      <dsp:spPr>
        <a:xfrm>
          <a:off x="0" y="3770162"/>
          <a:ext cx="82296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19B823-4078-4556-AD78-C8B497B50213}">
      <dsp:nvSpPr>
        <dsp:cNvPr id="0" name=""/>
        <dsp:cNvSpPr/>
      </dsp:nvSpPr>
      <dsp:spPr>
        <a:xfrm>
          <a:off x="0" y="3770162"/>
          <a:ext cx="8229600" cy="75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tr-TR" sz="2100" kern="1200" dirty="0"/>
            <a:t>Patatesi haşladıktan hemen sonra değil, buzdolabında soğuttuktan sonra yemeyi tercih edin.</a:t>
          </a:r>
        </a:p>
      </dsp:txBody>
      <dsp:txXfrm>
        <a:off x="0" y="3770162"/>
        <a:ext cx="8229600" cy="75359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A7FA7D-207F-4B85-BBD5-A18F7F112215}">
      <dsp:nvSpPr>
        <dsp:cNvPr id="0" name=""/>
        <dsp:cNvSpPr/>
      </dsp:nvSpPr>
      <dsp:spPr>
        <a:xfrm>
          <a:off x="0" y="2209"/>
          <a:ext cx="82296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320E59-CEEE-4AEA-AE2A-4FD11EBEDD95}">
      <dsp:nvSpPr>
        <dsp:cNvPr id="0" name=""/>
        <dsp:cNvSpPr/>
      </dsp:nvSpPr>
      <dsp:spPr>
        <a:xfrm>
          <a:off x="0" y="2209"/>
          <a:ext cx="8229600" cy="75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sv-SE" sz="2000" kern="1200" dirty="0"/>
            <a:t>Makarnanızı al dente (sert)</a:t>
          </a:r>
          <a:r>
            <a:rPr lang="tr-TR" sz="2000" kern="1200" dirty="0"/>
            <a:t> olarak</a:t>
          </a:r>
          <a:r>
            <a:rPr lang="sv-SE" sz="2000" kern="1200" dirty="0"/>
            <a:t> pişirin</a:t>
          </a:r>
          <a:endParaRPr lang="tr-TR" sz="2000" kern="1200" dirty="0"/>
        </a:p>
      </dsp:txBody>
      <dsp:txXfrm>
        <a:off x="0" y="2209"/>
        <a:ext cx="8229600" cy="753590"/>
      </dsp:txXfrm>
    </dsp:sp>
    <dsp:sp modelId="{927EDE28-1F5A-44FD-AE1F-CB62C84A5B11}">
      <dsp:nvSpPr>
        <dsp:cNvPr id="0" name=""/>
        <dsp:cNvSpPr/>
      </dsp:nvSpPr>
      <dsp:spPr>
        <a:xfrm>
          <a:off x="0" y="755800"/>
          <a:ext cx="82296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E1A23B-29C4-4747-9939-E2DE3AFD47D2}">
      <dsp:nvSpPr>
        <dsp:cNvPr id="0" name=""/>
        <dsp:cNvSpPr/>
      </dsp:nvSpPr>
      <dsp:spPr>
        <a:xfrm>
          <a:off x="0" y="755800"/>
          <a:ext cx="8229600" cy="75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a:t>Sebze yemeği ve salatalara bolca yer verin.</a:t>
          </a:r>
        </a:p>
      </dsp:txBody>
      <dsp:txXfrm>
        <a:off x="0" y="755800"/>
        <a:ext cx="8229600" cy="753590"/>
      </dsp:txXfrm>
    </dsp:sp>
    <dsp:sp modelId="{7D59CA59-2AE6-4C33-B4DD-E3163EC7FA48}">
      <dsp:nvSpPr>
        <dsp:cNvPr id="0" name=""/>
        <dsp:cNvSpPr/>
      </dsp:nvSpPr>
      <dsp:spPr>
        <a:xfrm>
          <a:off x="0" y="1509390"/>
          <a:ext cx="82296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ACCF5D-50DD-4C0A-A636-52A07767EBE5}">
      <dsp:nvSpPr>
        <dsp:cNvPr id="0" name=""/>
        <dsp:cNvSpPr/>
      </dsp:nvSpPr>
      <dsp:spPr>
        <a:xfrm>
          <a:off x="0" y="1509390"/>
          <a:ext cx="8229600" cy="75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a:t>Tam buğday makarna, bulgur veya basmati pirinci tercih edin.</a:t>
          </a:r>
        </a:p>
      </dsp:txBody>
      <dsp:txXfrm>
        <a:off x="0" y="1509390"/>
        <a:ext cx="8229600" cy="753590"/>
      </dsp:txXfrm>
    </dsp:sp>
    <dsp:sp modelId="{5AC5449C-21BD-495F-A69F-D8E4FFD165C2}">
      <dsp:nvSpPr>
        <dsp:cNvPr id="0" name=""/>
        <dsp:cNvSpPr/>
      </dsp:nvSpPr>
      <dsp:spPr>
        <a:xfrm>
          <a:off x="0" y="2262981"/>
          <a:ext cx="82296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578CF5-E5F5-41C3-B798-30E96EC8A95A}">
      <dsp:nvSpPr>
        <dsp:cNvPr id="0" name=""/>
        <dsp:cNvSpPr/>
      </dsp:nvSpPr>
      <dsp:spPr>
        <a:xfrm>
          <a:off x="0" y="2262981"/>
          <a:ext cx="8229600" cy="75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dirty="0"/>
            <a:t>Hızlı emilimi azaltmaya yardımcı olacağından, mümkün olduğunca besinleri tüm olarak yiyin (örneğin, meyve suları veya </a:t>
          </a:r>
          <a:r>
            <a:rPr lang="tr-TR" sz="2000" kern="1200" dirty="0" err="1"/>
            <a:t>smoothie'ler</a:t>
          </a:r>
          <a:r>
            <a:rPr lang="tr-TR" sz="2000" kern="1200" dirty="0"/>
            <a:t> yerine bütün meyve).</a:t>
          </a:r>
        </a:p>
      </dsp:txBody>
      <dsp:txXfrm>
        <a:off x="0" y="2262981"/>
        <a:ext cx="8229600" cy="753590"/>
      </dsp:txXfrm>
    </dsp:sp>
    <dsp:sp modelId="{E5792490-4271-4ABB-AD86-636B418EB40E}">
      <dsp:nvSpPr>
        <dsp:cNvPr id="0" name=""/>
        <dsp:cNvSpPr/>
      </dsp:nvSpPr>
      <dsp:spPr>
        <a:xfrm>
          <a:off x="0" y="3016572"/>
          <a:ext cx="82296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04204D-5BEE-43C4-BD3D-16A624E908F5}">
      <dsp:nvSpPr>
        <dsp:cNvPr id="0" name=""/>
        <dsp:cNvSpPr/>
      </dsp:nvSpPr>
      <dsp:spPr>
        <a:xfrm>
          <a:off x="0" y="3016572"/>
          <a:ext cx="8229600" cy="75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a:t>Karbonhidrat içeren besinleri tek başına yemek yerine yağ ve proteinle beraber tüketmeyi tercih edin</a:t>
          </a:r>
        </a:p>
      </dsp:txBody>
      <dsp:txXfrm>
        <a:off x="0" y="3016572"/>
        <a:ext cx="8229600" cy="753590"/>
      </dsp:txXfrm>
    </dsp:sp>
    <dsp:sp modelId="{F61BC133-6172-4D5A-9D89-D266E1F0FE05}">
      <dsp:nvSpPr>
        <dsp:cNvPr id="0" name=""/>
        <dsp:cNvSpPr/>
      </dsp:nvSpPr>
      <dsp:spPr>
        <a:xfrm>
          <a:off x="0" y="3770162"/>
          <a:ext cx="82296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9CAA2D-37A6-401E-BE65-C81112C7A704}">
      <dsp:nvSpPr>
        <dsp:cNvPr id="0" name=""/>
        <dsp:cNvSpPr/>
      </dsp:nvSpPr>
      <dsp:spPr>
        <a:xfrm>
          <a:off x="0" y="3770162"/>
          <a:ext cx="8229600" cy="75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a:t>Karbonhidratlı yiyeceklerin porsiyon büyüklüklerine dikkat edin.</a:t>
          </a:r>
        </a:p>
      </dsp:txBody>
      <dsp:txXfrm>
        <a:off x="0" y="3770162"/>
        <a:ext cx="8229600" cy="75359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5DE44E-BE2E-41D5-9394-DE8849420BE6}">
      <dsp:nvSpPr>
        <dsp:cNvPr id="0" name=""/>
        <dsp:cNvSpPr/>
      </dsp:nvSpPr>
      <dsp:spPr>
        <a:xfrm>
          <a:off x="1769368" y="0"/>
          <a:ext cx="4824536" cy="4824536"/>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585304-9CBA-4EF6-BBF3-3A303BBA7369}">
      <dsp:nvSpPr>
        <dsp:cNvPr id="0" name=""/>
        <dsp:cNvSpPr/>
      </dsp:nvSpPr>
      <dsp:spPr>
        <a:xfrm>
          <a:off x="2227698" y="458330"/>
          <a:ext cx="1881569" cy="1881569"/>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kern="1200" dirty="0"/>
            <a:t>Yalnızca Gİ ve GY göz önüne alınarak beslenmek</a:t>
          </a:r>
        </a:p>
      </dsp:txBody>
      <dsp:txXfrm>
        <a:off x="2319549" y="550181"/>
        <a:ext cx="1697867" cy="1697867"/>
      </dsp:txXfrm>
    </dsp:sp>
    <dsp:sp modelId="{ED5B55DC-2ACB-4136-B096-DF4BBDD99BB3}">
      <dsp:nvSpPr>
        <dsp:cNvPr id="0" name=""/>
        <dsp:cNvSpPr/>
      </dsp:nvSpPr>
      <dsp:spPr>
        <a:xfrm>
          <a:off x="4254004" y="458330"/>
          <a:ext cx="1881569" cy="1881569"/>
        </a:xfrm>
        <a:prstGeom prst="roundRect">
          <a:avLst/>
        </a:prstGeom>
        <a:solidFill>
          <a:schemeClr val="accent2">
            <a:hueOff val="-1458064"/>
            <a:satOff val="-2807"/>
            <a:lumOff val="19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kern="1200" dirty="0"/>
            <a:t>Yanlış seçimlerin yapılmasına ve </a:t>
          </a:r>
        </a:p>
      </dsp:txBody>
      <dsp:txXfrm>
        <a:off x="4345855" y="550181"/>
        <a:ext cx="1697867" cy="1697867"/>
      </dsp:txXfrm>
    </dsp:sp>
    <dsp:sp modelId="{C8E317D2-0BF9-447E-90DF-7108764761AF}">
      <dsp:nvSpPr>
        <dsp:cNvPr id="0" name=""/>
        <dsp:cNvSpPr/>
      </dsp:nvSpPr>
      <dsp:spPr>
        <a:xfrm>
          <a:off x="2227698" y="2484636"/>
          <a:ext cx="1881569" cy="1881569"/>
        </a:xfrm>
        <a:prstGeom prst="roundRect">
          <a:avLst/>
        </a:prstGeom>
        <a:solidFill>
          <a:schemeClr val="accent2">
            <a:hueOff val="-2916128"/>
            <a:satOff val="-5613"/>
            <a:lumOff val="39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kern="1200" dirty="0"/>
            <a:t>Sağlıksız beslenmeye neden olabilir.</a:t>
          </a:r>
        </a:p>
      </dsp:txBody>
      <dsp:txXfrm>
        <a:off x="2319549" y="2576487"/>
        <a:ext cx="1697867" cy="1697867"/>
      </dsp:txXfrm>
    </dsp:sp>
    <dsp:sp modelId="{6043F09F-3BA3-4B38-81A5-F4A201AB3CB2}">
      <dsp:nvSpPr>
        <dsp:cNvPr id="0" name=""/>
        <dsp:cNvSpPr/>
      </dsp:nvSpPr>
      <dsp:spPr>
        <a:xfrm>
          <a:off x="4254004" y="2484636"/>
          <a:ext cx="1881569" cy="1881569"/>
        </a:xfrm>
        <a:prstGeom prst="roundRect">
          <a:avLst/>
        </a:prstGeom>
        <a:solidFill>
          <a:schemeClr val="accent2">
            <a:hueOff val="-4374192"/>
            <a:satOff val="-8420"/>
            <a:lumOff val="58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kern="1200" dirty="0"/>
            <a:t>Genel sağlıklı beslenme ilkelerini de göz önünde bulundurarak seçimler yapılmalı</a:t>
          </a:r>
        </a:p>
      </dsp:txBody>
      <dsp:txXfrm>
        <a:off x="4345855" y="2576487"/>
        <a:ext cx="1697867" cy="169786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718490-7382-4143-A9D2-B884170CD825}">
      <dsp:nvSpPr>
        <dsp:cNvPr id="0" name=""/>
        <dsp:cNvSpPr/>
      </dsp:nvSpPr>
      <dsp:spPr>
        <a:xfrm>
          <a:off x="0" y="3535"/>
          <a:ext cx="9422296" cy="75314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F7DB6C-D273-448F-B6A7-B14B6C808E42}">
      <dsp:nvSpPr>
        <dsp:cNvPr id="0" name=""/>
        <dsp:cNvSpPr/>
      </dsp:nvSpPr>
      <dsp:spPr>
        <a:xfrm>
          <a:off x="227827" y="172994"/>
          <a:ext cx="414231" cy="41423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B4A0ACF-94D6-4E42-963E-EF04DEF99047}">
      <dsp:nvSpPr>
        <dsp:cNvPr id="0" name=""/>
        <dsp:cNvSpPr/>
      </dsp:nvSpPr>
      <dsp:spPr>
        <a:xfrm>
          <a:off x="869886" y="3535"/>
          <a:ext cx="8552409" cy="753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708" tIns="79708" rIns="79708" bIns="79708" numCol="1" spcCol="1270" anchor="ctr" anchorCtr="0">
          <a:noAutofit/>
        </a:bodyPr>
        <a:lstStyle/>
        <a:p>
          <a:pPr marL="0" lvl="0" indent="0" algn="l" defTabSz="889000">
            <a:lnSpc>
              <a:spcPct val="90000"/>
            </a:lnSpc>
            <a:spcBef>
              <a:spcPct val="0"/>
            </a:spcBef>
            <a:spcAft>
              <a:spcPct val="35000"/>
            </a:spcAft>
            <a:buNone/>
          </a:pPr>
          <a:r>
            <a:rPr lang="tr-TR" sz="2000" kern="1200" dirty="0">
              <a:latin typeface="Arial" panose="020B0604020202020204" pitchFamily="34" charset="0"/>
              <a:cs typeface="Arial" panose="020B0604020202020204" pitchFamily="34" charset="0"/>
            </a:rPr>
            <a:t>Ev dışına yenilen yemek sayısının artması, </a:t>
          </a:r>
          <a:r>
            <a:rPr lang="tr-TR" sz="2000" kern="1200" dirty="0" err="1">
              <a:latin typeface="Arial" panose="020B0604020202020204" pitchFamily="34" charset="0"/>
              <a:cs typeface="Arial" panose="020B0604020202020204" pitchFamily="34" charset="0"/>
            </a:rPr>
            <a:t>fast-food</a:t>
          </a:r>
          <a:r>
            <a:rPr lang="tr-TR" sz="2000" kern="1200" dirty="0">
              <a:latin typeface="Arial" panose="020B0604020202020204" pitchFamily="34" charset="0"/>
              <a:cs typeface="Arial" panose="020B0604020202020204" pitchFamily="34" charset="0"/>
            </a:rPr>
            <a:t> tüketimi, paketli gıda tüketimi, hazır besin, konserve besin tüketimi tuz alımını artırır.</a:t>
          </a:r>
          <a:endParaRPr lang="en-US" sz="2000" kern="1200" dirty="0">
            <a:latin typeface="Arial" panose="020B0604020202020204" pitchFamily="34" charset="0"/>
            <a:cs typeface="Arial" panose="020B0604020202020204" pitchFamily="34" charset="0"/>
          </a:endParaRPr>
        </a:p>
      </dsp:txBody>
      <dsp:txXfrm>
        <a:off x="869886" y="3535"/>
        <a:ext cx="8552409" cy="753148"/>
      </dsp:txXfrm>
    </dsp:sp>
    <dsp:sp modelId="{B34086F7-0A33-4B08-A4C4-778CB51B820E}">
      <dsp:nvSpPr>
        <dsp:cNvPr id="0" name=""/>
        <dsp:cNvSpPr/>
      </dsp:nvSpPr>
      <dsp:spPr>
        <a:xfrm>
          <a:off x="0" y="944971"/>
          <a:ext cx="9422296" cy="75314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C24CF6-EBC7-47BF-A55C-61C9BDC3F7A8}">
      <dsp:nvSpPr>
        <dsp:cNvPr id="0" name=""/>
        <dsp:cNvSpPr/>
      </dsp:nvSpPr>
      <dsp:spPr>
        <a:xfrm>
          <a:off x="227827" y="1114429"/>
          <a:ext cx="414231" cy="41423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B66A595-6518-4CBC-B05F-2E3746DA868F}">
      <dsp:nvSpPr>
        <dsp:cNvPr id="0" name=""/>
        <dsp:cNvSpPr/>
      </dsp:nvSpPr>
      <dsp:spPr>
        <a:xfrm>
          <a:off x="869886" y="944971"/>
          <a:ext cx="8552409" cy="753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708" tIns="79708" rIns="79708" bIns="79708" numCol="1" spcCol="1270" anchor="ctr" anchorCtr="0">
          <a:noAutofit/>
        </a:bodyPr>
        <a:lstStyle/>
        <a:p>
          <a:pPr marL="0" lvl="0" indent="0" algn="l" defTabSz="889000">
            <a:lnSpc>
              <a:spcPct val="90000"/>
            </a:lnSpc>
            <a:spcBef>
              <a:spcPct val="0"/>
            </a:spcBef>
            <a:spcAft>
              <a:spcPct val="35000"/>
            </a:spcAft>
            <a:buNone/>
          </a:pPr>
          <a:r>
            <a:rPr lang="tr-TR" sz="2000" kern="1200" dirty="0">
              <a:latin typeface="Arial" panose="020B0604020202020204" pitchFamily="34" charset="0"/>
              <a:cs typeface="Arial" panose="020B0604020202020204" pitchFamily="34" charset="0"/>
            </a:rPr>
            <a:t>Hipertansiyon, kalp hastalığı ve böbrek hastalığı durumunda tuz alımının sınırlandırılması gereklidir.</a:t>
          </a:r>
          <a:endParaRPr lang="en-US" sz="2000" kern="1200" dirty="0">
            <a:latin typeface="Arial" panose="020B0604020202020204" pitchFamily="34" charset="0"/>
            <a:cs typeface="Arial" panose="020B0604020202020204" pitchFamily="34" charset="0"/>
          </a:endParaRPr>
        </a:p>
      </dsp:txBody>
      <dsp:txXfrm>
        <a:off x="869886" y="944971"/>
        <a:ext cx="8552409" cy="753148"/>
      </dsp:txXfrm>
    </dsp:sp>
    <dsp:sp modelId="{B51B335F-D7F5-4512-ABAF-9CAD12EB2E75}">
      <dsp:nvSpPr>
        <dsp:cNvPr id="0" name=""/>
        <dsp:cNvSpPr/>
      </dsp:nvSpPr>
      <dsp:spPr>
        <a:xfrm>
          <a:off x="0" y="1886407"/>
          <a:ext cx="9422296" cy="75314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225917-A75D-4483-9A5E-19378DB9A407}">
      <dsp:nvSpPr>
        <dsp:cNvPr id="0" name=""/>
        <dsp:cNvSpPr/>
      </dsp:nvSpPr>
      <dsp:spPr>
        <a:xfrm>
          <a:off x="227827" y="2055865"/>
          <a:ext cx="414231" cy="41423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064C63F-CBE9-480B-9D48-3534003C6134}">
      <dsp:nvSpPr>
        <dsp:cNvPr id="0" name=""/>
        <dsp:cNvSpPr/>
      </dsp:nvSpPr>
      <dsp:spPr>
        <a:xfrm>
          <a:off x="869886" y="1886407"/>
          <a:ext cx="8552409" cy="753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708" tIns="79708" rIns="79708" bIns="79708" numCol="1" spcCol="1270" anchor="ctr" anchorCtr="0">
          <a:noAutofit/>
        </a:bodyPr>
        <a:lstStyle/>
        <a:p>
          <a:pPr marL="0" lvl="0" indent="0" algn="l" defTabSz="889000">
            <a:lnSpc>
              <a:spcPct val="90000"/>
            </a:lnSpc>
            <a:spcBef>
              <a:spcPct val="0"/>
            </a:spcBef>
            <a:spcAft>
              <a:spcPct val="35000"/>
            </a:spcAft>
            <a:buNone/>
          </a:pPr>
          <a:r>
            <a:rPr lang="tr-TR" sz="2000" kern="1200" dirty="0">
              <a:latin typeface="Arial" panose="020B0604020202020204" pitchFamily="34" charset="0"/>
              <a:cs typeface="Arial" panose="020B0604020202020204" pitchFamily="34" charset="0"/>
            </a:rPr>
            <a:t>Genel popülasyona önerilen günlük 2300 mg’ın altındaki sodyum (5800 mg’ın altında sofra tuzu) tüketimi diyabetli bireyler için de uygundur.</a:t>
          </a:r>
          <a:endParaRPr lang="en-US" sz="2000" kern="1200" dirty="0">
            <a:latin typeface="Arial" panose="020B0604020202020204" pitchFamily="34" charset="0"/>
            <a:cs typeface="Arial" panose="020B0604020202020204" pitchFamily="34" charset="0"/>
          </a:endParaRPr>
        </a:p>
      </dsp:txBody>
      <dsp:txXfrm>
        <a:off x="869886" y="1886407"/>
        <a:ext cx="8552409" cy="753148"/>
      </dsp:txXfrm>
    </dsp:sp>
    <dsp:sp modelId="{574B5D69-7100-469A-86F9-5A7CD92A2AD4}">
      <dsp:nvSpPr>
        <dsp:cNvPr id="0" name=""/>
        <dsp:cNvSpPr/>
      </dsp:nvSpPr>
      <dsp:spPr>
        <a:xfrm>
          <a:off x="0" y="2827842"/>
          <a:ext cx="9422296" cy="75314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3DDF3A-6F4F-4334-8793-5E75036DE90A}">
      <dsp:nvSpPr>
        <dsp:cNvPr id="0" name=""/>
        <dsp:cNvSpPr/>
      </dsp:nvSpPr>
      <dsp:spPr>
        <a:xfrm>
          <a:off x="227827" y="2997301"/>
          <a:ext cx="414231" cy="41423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076D49F-82DF-441F-BB52-88CA1C2FDB36}">
      <dsp:nvSpPr>
        <dsp:cNvPr id="0" name=""/>
        <dsp:cNvSpPr/>
      </dsp:nvSpPr>
      <dsp:spPr>
        <a:xfrm>
          <a:off x="869886" y="2827842"/>
          <a:ext cx="8552409" cy="753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708" tIns="79708" rIns="79708" bIns="79708" numCol="1" spcCol="1270" anchor="ctr" anchorCtr="0">
          <a:noAutofit/>
        </a:bodyPr>
        <a:lstStyle/>
        <a:p>
          <a:pPr marL="0" lvl="0" indent="0" algn="l" defTabSz="889000">
            <a:lnSpc>
              <a:spcPct val="90000"/>
            </a:lnSpc>
            <a:spcBef>
              <a:spcPct val="0"/>
            </a:spcBef>
            <a:spcAft>
              <a:spcPct val="35000"/>
            </a:spcAft>
            <a:buNone/>
          </a:pPr>
          <a:r>
            <a:rPr lang="tr-TR" sz="2000" kern="1200" dirty="0">
              <a:latin typeface="Arial" panose="020B0604020202020204" pitchFamily="34" charset="0"/>
              <a:cs typeface="Arial" panose="020B0604020202020204" pitchFamily="34" charset="0"/>
            </a:rPr>
            <a:t>Eğer hipertansiyon varsa ilave kısıtlama gerekli olabilir.</a:t>
          </a:r>
          <a:endParaRPr lang="en-US" sz="2000" kern="1200" dirty="0">
            <a:latin typeface="Arial" panose="020B0604020202020204" pitchFamily="34" charset="0"/>
            <a:cs typeface="Arial" panose="020B0604020202020204" pitchFamily="34" charset="0"/>
          </a:endParaRPr>
        </a:p>
      </dsp:txBody>
      <dsp:txXfrm>
        <a:off x="869886" y="2827842"/>
        <a:ext cx="8552409" cy="753148"/>
      </dsp:txXfrm>
    </dsp:sp>
    <dsp:sp modelId="{90BBAAE2-F4F7-4456-954D-C749B0424571}">
      <dsp:nvSpPr>
        <dsp:cNvPr id="0" name=""/>
        <dsp:cNvSpPr/>
      </dsp:nvSpPr>
      <dsp:spPr>
        <a:xfrm>
          <a:off x="0" y="3769278"/>
          <a:ext cx="9422296" cy="75314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FA62154-BA4F-44C9-B0F3-C547018C0399}">
      <dsp:nvSpPr>
        <dsp:cNvPr id="0" name=""/>
        <dsp:cNvSpPr/>
      </dsp:nvSpPr>
      <dsp:spPr>
        <a:xfrm>
          <a:off x="227827" y="3938736"/>
          <a:ext cx="414231" cy="41423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4F290F9-412C-44F6-B750-386BD8744B93}">
      <dsp:nvSpPr>
        <dsp:cNvPr id="0" name=""/>
        <dsp:cNvSpPr/>
      </dsp:nvSpPr>
      <dsp:spPr>
        <a:xfrm>
          <a:off x="869886" y="3769278"/>
          <a:ext cx="8552409" cy="753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708" tIns="79708" rIns="79708" bIns="79708" numCol="1" spcCol="1270" anchor="ctr" anchorCtr="0">
          <a:noAutofit/>
        </a:bodyPr>
        <a:lstStyle/>
        <a:p>
          <a:pPr marL="0" lvl="0" indent="0" algn="l" defTabSz="844550">
            <a:lnSpc>
              <a:spcPct val="90000"/>
            </a:lnSpc>
            <a:spcBef>
              <a:spcPct val="0"/>
            </a:spcBef>
            <a:spcAft>
              <a:spcPct val="35000"/>
            </a:spcAft>
            <a:buNone/>
          </a:pPr>
          <a:r>
            <a:rPr lang="tr-TR" sz="1900" kern="1200" dirty="0">
              <a:latin typeface="Arial" panose="020B0604020202020204" pitchFamily="34" charset="0"/>
              <a:cs typeface="Arial" panose="020B0604020202020204" pitchFamily="34" charset="0"/>
            </a:rPr>
            <a:t>50 yaş üzerindeki bireyler için &lt;1300 mg (2300 mg tuz, yaklaşık yarım çay kaşığı) </a:t>
          </a:r>
          <a:endParaRPr lang="en-US" sz="1900" kern="1200" dirty="0">
            <a:latin typeface="Arial" panose="020B0604020202020204" pitchFamily="34" charset="0"/>
            <a:cs typeface="Arial" panose="020B0604020202020204" pitchFamily="34" charset="0"/>
          </a:endParaRPr>
        </a:p>
      </dsp:txBody>
      <dsp:txXfrm>
        <a:off x="869886" y="3769278"/>
        <a:ext cx="8552409" cy="75314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88C7B5-0879-422C-B237-D5B98B3BAFEA}">
      <dsp:nvSpPr>
        <dsp:cNvPr id="0" name=""/>
        <dsp:cNvSpPr/>
      </dsp:nvSpPr>
      <dsp:spPr>
        <a:xfrm rot="5400000">
          <a:off x="3785742" y="-370490"/>
          <a:ext cx="3620770" cy="5266944"/>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tr-TR" sz="2400" kern="1200" dirty="0">
              <a:latin typeface="Arial" panose="020B0604020202020204" pitchFamily="34" charset="0"/>
              <a:cs typeface="Arial" panose="020B0604020202020204" pitchFamily="34" charset="0"/>
            </a:rPr>
            <a:t>Diyabetin tipine, </a:t>
          </a:r>
        </a:p>
        <a:p>
          <a:pPr marL="228600" lvl="1" indent="-228600" algn="l" defTabSz="1066800">
            <a:lnSpc>
              <a:spcPct val="90000"/>
            </a:lnSpc>
            <a:spcBef>
              <a:spcPct val="0"/>
            </a:spcBef>
            <a:spcAft>
              <a:spcPct val="15000"/>
            </a:spcAft>
            <a:buChar char="•"/>
          </a:pPr>
          <a:r>
            <a:rPr lang="tr-TR" sz="2400" kern="1200" dirty="0">
              <a:latin typeface="Arial" panose="020B0604020202020204" pitchFamily="34" charset="0"/>
              <a:cs typeface="Arial" panose="020B0604020202020204" pitchFamily="34" charset="0"/>
            </a:rPr>
            <a:t>Alınan medikal tedaviye (oral antidiyabetik/insülin tipine), </a:t>
          </a:r>
        </a:p>
        <a:p>
          <a:pPr marL="228600" lvl="1" indent="-228600" algn="l" defTabSz="1066800">
            <a:lnSpc>
              <a:spcPct val="90000"/>
            </a:lnSpc>
            <a:spcBef>
              <a:spcPct val="0"/>
            </a:spcBef>
            <a:spcAft>
              <a:spcPct val="15000"/>
            </a:spcAft>
            <a:buChar char="•"/>
          </a:pPr>
          <a:r>
            <a:rPr lang="tr-TR" sz="2400" kern="1200" dirty="0">
              <a:latin typeface="Arial" panose="020B0604020202020204" pitchFamily="34" charset="0"/>
              <a:cs typeface="Arial" panose="020B0604020202020204" pitchFamily="34" charset="0"/>
            </a:rPr>
            <a:t>Fiziksel aktivite düzeyine, </a:t>
          </a:r>
        </a:p>
        <a:p>
          <a:pPr marL="228600" lvl="1" indent="-228600" algn="l" defTabSz="1066800">
            <a:lnSpc>
              <a:spcPct val="90000"/>
            </a:lnSpc>
            <a:spcBef>
              <a:spcPct val="0"/>
            </a:spcBef>
            <a:spcAft>
              <a:spcPct val="15000"/>
            </a:spcAft>
            <a:buChar char="•"/>
          </a:pPr>
          <a:r>
            <a:rPr lang="tr-TR" sz="2400" kern="1200" dirty="0">
              <a:latin typeface="Arial" panose="020B0604020202020204" pitchFamily="34" charset="0"/>
              <a:cs typeface="Arial" panose="020B0604020202020204" pitchFamily="34" charset="0"/>
            </a:rPr>
            <a:t>Kan glukoz düzeyine </a:t>
          </a:r>
        </a:p>
        <a:p>
          <a:pPr marL="228600" lvl="1" indent="-228600" algn="l" defTabSz="1066800">
            <a:lnSpc>
              <a:spcPct val="90000"/>
            </a:lnSpc>
            <a:spcBef>
              <a:spcPct val="0"/>
            </a:spcBef>
            <a:spcAft>
              <a:spcPct val="15000"/>
            </a:spcAft>
            <a:buChar char="•"/>
          </a:pPr>
          <a:r>
            <a:rPr lang="tr-TR" sz="2400" kern="1200" dirty="0">
              <a:latin typeface="Arial" panose="020B0604020202020204" pitchFamily="34" charset="0"/>
              <a:cs typeface="Arial" panose="020B0604020202020204" pitchFamily="34" charset="0"/>
            </a:rPr>
            <a:t>Yaşam tarzına bağlı olarak değişir.</a:t>
          </a:r>
        </a:p>
      </dsp:txBody>
      <dsp:txXfrm rot="-5400000">
        <a:off x="2962656" y="629347"/>
        <a:ext cx="5090193" cy="3267268"/>
      </dsp:txXfrm>
    </dsp:sp>
    <dsp:sp modelId="{081A1390-BD22-41FD-B592-E7714FAB2025}">
      <dsp:nvSpPr>
        <dsp:cNvPr id="0" name=""/>
        <dsp:cNvSpPr/>
      </dsp:nvSpPr>
      <dsp:spPr>
        <a:xfrm>
          <a:off x="0" y="0"/>
          <a:ext cx="2962656" cy="4525963"/>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114300" rIns="228600" bIns="114300" numCol="1" spcCol="1270" anchor="ctr" anchorCtr="0">
          <a:noAutofit/>
        </a:bodyPr>
        <a:lstStyle/>
        <a:p>
          <a:pPr marL="0" lvl="0" indent="0" algn="ctr" defTabSz="2667000">
            <a:lnSpc>
              <a:spcPct val="90000"/>
            </a:lnSpc>
            <a:spcBef>
              <a:spcPct val="0"/>
            </a:spcBef>
            <a:spcAft>
              <a:spcPct val="35000"/>
            </a:spcAft>
            <a:buNone/>
          </a:pPr>
          <a:r>
            <a:rPr lang="tr-TR" sz="6000" kern="1200" dirty="0">
              <a:latin typeface="Arial" panose="020B0604020202020204" pitchFamily="34" charset="0"/>
              <a:cs typeface="Arial" panose="020B0604020202020204" pitchFamily="34" charset="0"/>
            </a:rPr>
            <a:t>Öğün sayısı</a:t>
          </a:r>
        </a:p>
      </dsp:txBody>
      <dsp:txXfrm>
        <a:off x="144625" y="144625"/>
        <a:ext cx="2673406" cy="4236713"/>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21582" cy="493633"/>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18971" y="0"/>
            <a:ext cx="2921582" cy="493633"/>
          </a:xfrm>
          <a:prstGeom prst="rect">
            <a:avLst/>
          </a:prstGeom>
        </p:spPr>
        <p:txBody>
          <a:bodyPr vert="horz" lIns="91440" tIns="45720" rIns="91440" bIns="45720" rtlCol="0"/>
          <a:lstStyle>
            <a:lvl1pPr algn="r">
              <a:defRPr sz="1200"/>
            </a:lvl1pPr>
          </a:lstStyle>
          <a:p>
            <a:fld id="{450E3A8D-EC92-415C-AC8E-D3B1E88C380D}" type="datetimeFigureOut">
              <a:rPr lang="tr-TR" smtClean="0"/>
              <a:t>12.06.2026</a:t>
            </a:fld>
            <a:endParaRPr lang="tr-TR"/>
          </a:p>
        </p:txBody>
      </p:sp>
      <p:sp>
        <p:nvSpPr>
          <p:cNvPr id="4" name="Altbilgi Yer Tutucusu 3"/>
          <p:cNvSpPr>
            <a:spLocks noGrp="1"/>
          </p:cNvSpPr>
          <p:nvPr>
            <p:ph type="ftr" sz="quarter" idx="2"/>
          </p:nvPr>
        </p:nvSpPr>
        <p:spPr>
          <a:xfrm>
            <a:off x="0" y="9377316"/>
            <a:ext cx="2921582" cy="493633"/>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18971" y="9377316"/>
            <a:ext cx="2921582" cy="493633"/>
          </a:xfrm>
          <a:prstGeom prst="rect">
            <a:avLst/>
          </a:prstGeom>
        </p:spPr>
        <p:txBody>
          <a:bodyPr vert="horz" lIns="91440" tIns="45720" rIns="91440" bIns="45720" rtlCol="0" anchor="b"/>
          <a:lstStyle>
            <a:lvl1pPr algn="r">
              <a:defRPr sz="1200"/>
            </a:lvl1pPr>
          </a:lstStyle>
          <a:p>
            <a:fld id="{875801BD-D93C-43F9-960A-B9CA322A93ED}" type="slidenum">
              <a:rPr lang="tr-TR" smtClean="0"/>
              <a:t>‹#›</a:t>
            </a:fld>
            <a:endParaRPr lang="tr-TR"/>
          </a:p>
        </p:txBody>
      </p:sp>
    </p:spTree>
    <p:extLst>
      <p:ext uri="{BB962C8B-B14F-4D97-AF65-F5344CB8AC3E}">
        <p14:creationId xmlns:p14="http://schemas.microsoft.com/office/powerpoint/2010/main" val="34144819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21582" cy="49534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18971" y="0"/>
            <a:ext cx="2921582" cy="495348"/>
          </a:xfrm>
          <a:prstGeom prst="rect">
            <a:avLst/>
          </a:prstGeom>
        </p:spPr>
        <p:txBody>
          <a:bodyPr vert="horz" lIns="91440" tIns="45720" rIns="91440" bIns="45720" rtlCol="0"/>
          <a:lstStyle>
            <a:lvl1pPr algn="r">
              <a:defRPr sz="1200"/>
            </a:lvl1pPr>
          </a:lstStyle>
          <a:p>
            <a:fld id="{3712AF3F-2AF2-E64C-993F-70CA16AB8737}" type="datetimeFigureOut">
              <a:rPr lang="tr-TR" smtClean="0"/>
              <a:t>12.06.2026</a:t>
            </a:fld>
            <a:endParaRPr lang="tr-TR"/>
          </a:p>
        </p:txBody>
      </p:sp>
      <p:sp>
        <p:nvSpPr>
          <p:cNvPr id="4" name="Slayt Resmi Yer Tutucusu 3"/>
          <p:cNvSpPr>
            <a:spLocks noGrp="1" noRot="1" noChangeAspect="1"/>
          </p:cNvSpPr>
          <p:nvPr>
            <p:ph type="sldImg" idx="2"/>
          </p:nvPr>
        </p:nvSpPr>
        <p:spPr>
          <a:xfrm>
            <a:off x="409575" y="1233488"/>
            <a:ext cx="5922963" cy="3332162"/>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74212" y="4751219"/>
            <a:ext cx="5393690" cy="3887361"/>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9377317"/>
            <a:ext cx="2921582" cy="49534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18971" y="9377317"/>
            <a:ext cx="2921582" cy="495347"/>
          </a:xfrm>
          <a:prstGeom prst="rect">
            <a:avLst/>
          </a:prstGeom>
        </p:spPr>
        <p:txBody>
          <a:bodyPr vert="horz" lIns="91440" tIns="45720" rIns="91440" bIns="45720" rtlCol="0" anchor="b"/>
          <a:lstStyle>
            <a:lvl1pPr algn="r">
              <a:defRPr sz="1200"/>
            </a:lvl1pPr>
          </a:lstStyle>
          <a:p>
            <a:fld id="{95C7D1FE-D314-2744-BEE5-93AD6AE90C14}" type="slidenum">
              <a:rPr lang="tr-TR" smtClean="0"/>
              <a:t>‹#›</a:t>
            </a:fld>
            <a:endParaRPr lang="tr-TR"/>
          </a:p>
        </p:txBody>
      </p:sp>
    </p:spTree>
    <p:extLst>
      <p:ext uri="{BB962C8B-B14F-4D97-AF65-F5344CB8AC3E}">
        <p14:creationId xmlns:p14="http://schemas.microsoft.com/office/powerpoint/2010/main" val="1081186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95C7D1FE-D314-2744-BEE5-93AD6AE90C14}" type="slidenum">
              <a:rPr lang="tr-TR" smtClean="0"/>
              <a:t>3</a:t>
            </a:fld>
            <a:endParaRPr lang="tr-TR"/>
          </a:p>
        </p:txBody>
      </p:sp>
    </p:spTree>
    <p:extLst>
      <p:ext uri="{BB962C8B-B14F-4D97-AF65-F5344CB8AC3E}">
        <p14:creationId xmlns:p14="http://schemas.microsoft.com/office/powerpoint/2010/main" val="16835827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200" dirty="0"/>
              <a:t>Erişkin Diyabetli Bireyler İçin Eğitimci Rehberi, 2015</a:t>
            </a:r>
          </a:p>
          <a:p>
            <a:endParaRPr lang="tr-TR" dirty="0"/>
          </a:p>
        </p:txBody>
      </p:sp>
      <p:sp>
        <p:nvSpPr>
          <p:cNvPr id="4" name="Slayt Numarası Yer Tutucusu 3"/>
          <p:cNvSpPr>
            <a:spLocks noGrp="1"/>
          </p:cNvSpPr>
          <p:nvPr>
            <p:ph type="sldNum" sz="quarter" idx="5"/>
          </p:nvPr>
        </p:nvSpPr>
        <p:spPr/>
        <p:txBody>
          <a:bodyPr/>
          <a:lstStyle/>
          <a:p>
            <a:fld id="{95C7D1FE-D314-2744-BEE5-93AD6AE90C14}" type="slidenum">
              <a:rPr lang="tr-TR" smtClean="0"/>
              <a:t>17</a:t>
            </a:fld>
            <a:endParaRPr lang="tr-TR"/>
          </a:p>
        </p:txBody>
      </p:sp>
    </p:spTree>
    <p:extLst>
      <p:ext uri="{BB962C8B-B14F-4D97-AF65-F5344CB8AC3E}">
        <p14:creationId xmlns:p14="http://schemas.microsoft.com/office/powerpoint/2010/main" val="3760749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200" dirty="0"/>
              <a:t>Özer, E. Diyabetliler için Hayatı Kolaylaştırma Kılavuzu, 2015.</a:t>
            </a:r>
          </a:p>
          <a:p>
            <a:endParaRPr lang="tr-TR" dirty="0"/>
          </a:p>
        </p:txBody>
      </p:sp>
      <p:sp>
        <p:nvSpPr>
          <p:cNvPr id="4" name="Slayt Numarası Yer Tutucusu 3"/>
          <p:cNvSpPr>
            <a:spLocks noGrp="1"/>
          </p:cNvSpPr>
          <p:nvPr>
            <p:ph type="sldNum" sz="quarter" idx="5"/>
          </p:nvPr>
        </p:nvSpPr>
        <p:spPr/>
        <p:txBody>
          <a:bodyPr/>
          <a:lstStyle/>
          <a:p>
            <a:fld id="{95C7D1FE-D314-2744-BEE5-93AD6AE90C14}" type="slidenum">
              <a:rPr lang="tr-TR" smtClean="0"/>
              <a:t>38</a:t>
            </a:fld>
            <a:endParaRPr lang="tr-TR"/>
          </a:p>
        </p:txBody>
      </p:sp>
    </p:spTree>
    <p:extLst>
      <p:ext uri="{BB962C8B-B14F-4D97-AF65-F5344CB8AC3E}">
        <p14:creationId xmlns:p14="http://schemas.microsoft.com/office/powerpoint/2010/main" val="36088182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Hangi besinin kan şekerini daha fazla yükselttiği, </a:t>
            </a:r>
          </a:p>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Hangi besinin miktar olarak daha az yenilmesi gerektiğini gösterir.</a:t>
            </a:r>
          </a:p>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Düşük </a:t>
            </a:r>
            <a:r>
              <a:rPr lang="tr-TR" dirty="0" err="1"/>
              <a:t>GI’li</a:t>
            </a:r>
            <a:r>
              <a:rPr lang="tr-TR" dirty="0"/>
              <a:t> besinlerin kan </a:t>
            </a:r>
            <a:r>
              <a:rPr lang="tr-TR" dirty="0" err="1"/>
              <a:t>glukoz</a:t>
            </a:r>
            <a:r>
              <a:rPr lang="tr-TR" dirty="0"/>
              <a:t> düzeyindeki yükselmeye etkisi düşüktür. </a:t>
            </a:r>
          </a:p>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50 g karbonhidrat içeren ve referans seçilen bir besine kıyasla yine 50 g karbonhidrat içeren test besinin kan şekerini yükseltme değeridir.</a:t>
            </a:r>
          </a:p>
          <a:p>
            <a:pPr marL="0" marR="0" lvl="0" indent="0" algn="l" defTabSz="914400" rtl="0" eaLnBrk="1" fontAlgn="auto" latinLnBrk="0" hangingPunct="1">
              <a:lnSpc>
                <a:spcPct val="100000"/>
              </a:lnSpc>
              <a:spcBef>
                <a:spcPts val="0"/>
              </a:spcBef>
              <a:spcAft>
                <a:spcPts val="0"/>
              </a:spcAft>
              <a:buClrTx/>
              <a:buSzTx/>
              <a:buFontTx/>
              <a:buNone/>
              <a:tabLst/>
              <a:defRPr/>
            </a:pPr>
            <a:endParaRPr lang="tr-TR"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tr-TR"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tr-TR" dirty="0"/>
          </a:p>
          <a:p>
            <a:endParaRPr lang="tr-TR" dirty="0"/>
          </a:p>
        </p:txBody>
      </p:sp>
      <p:sp>
        <p:nvSpPr>
          <p:cNvPr id="4" name="Slayt Numarası Yer Tutucusu 3"/>
          <p:cNvSpPr>
            <a:spLocks noGrp="1"/>
          </p:cNvSpPr>
          <p:nvPr>
            <p:ph type="sldNum" sz="quarter" idx="10"/>
          </p:nvPr>
        </p:nvSpPr>
        <p:spPr/>
        <p:txBody>
          <a:bodyPr/>
          <a:lstStyle/>
          <a:p>
            <a:fld id="{95C7D1FE-D314-2744-BEE5-93AD6AE90C14}" type="slidenum">
              <a:rPr lang="tr-TR" smtClean="0"/>
              <a:t>39</a:t>
            </a:fld>
            <a:endParaRPr lang="tr-TR"/>
          </a:p>
        </p:txBody>
      </p:sp>
    </p:spTree>
    <p:extLst>
      <p:ext uri="{BB962C8B-B14F-4D97-AF65-F5344CB8AC3E}">
        <p14:creationId xmlns:p14="http://schemas.microsoft.com/office/powerpoint/2010/main" val="21542763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200" dirty="0"/>
              <a:t>Özer, E. Diyabetliler için Hayatı Kolaylaştırma Kılavuzu, 2015.</a:t>
            </a:r>
          </a:p>
          <a:p>
            <a:endParaRPr lang="tr-TR" dirty="0"/>
          </a:p>
        </p:txBody>
      </p:sp>
      <p:sp>
        <p:nvSpPr>
          <p:cNvPr id="4" name="Slayt Numarası Yer Tutucusu 3"/>
          <p:cNvSpPr>
            <a:spLocks noGrp="1"/>
          </p:cNvSpPr>
          <p:nvPr>
            <p:ph type="sldNum" sz="quarter" idx="5"/>
          </p:nvPr>
        </p:nvSpPr>
        <p:spPr/>
        <p:txBody>
          <a:bodyPr/>
          <a:lstStyle/>
          <a:p>
            <a:fld id="{95C7D1FE-D314-2744-BEE5-93AD6AE90C14}" type="slidenum">
              <a:rPr lang="tr-TR" smtClean="0"/>
              <a:t>40</a:t>
            </a:fld>
            <a:endParaRPr lang="tr-TR"/>
          </a:p>
        </p:txBody>
      </p:sp>
    </p:spTree>
    <p:extLst>
      <p:ext uri="{BB962C8B-B14F-4D97-AF65-F5344CB8AC3E}">
        <p14:creationId xmlns:p14="http://schemas.microsoft.com/office/powerpoint/2010/main" val="19230928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200" dirty="0"/>
              <a:t>Özer, E. Diyabetliler için Hayatı Kolaylaştırma Kılavuzu, 2015.</a:t>
            </a:r>
          </a:p>
          <a:p>
            <a:endParaRPr lang="tr-TR" dirty="0"/>
          </a:p>
        </p:txBody>
      </p:sp>
      <p:sp>
        <p:nvSpPr>
          <p:cNvPr id="4" name="Slayt Numarası Yer Tutucusu 3"/>
          <p:cNvSpPr>
            <a:spLocks noGrp="1"/>
          </p:cNvSpPr>
          <p:nvPr>
            <p:ph type="sldNum" sz="quarter" idx="5"/>
          </p:nvPr>
        </p:nvSpPr>
        <p:spPr/>
        <p:txBody>
          <a:bodyPr/>
          <a:lstStyle/>
          <a:p>
            <a:fld id="{95C7D1FE-D314-2744-BEE5-93AD6AE90C14}" type="slidenum">
              <a:rPr lang="tr-TR" smtClean="0"/>
              <a:t>42</a:t>
            </a:fld>
            <a:endParaRPr lang="tr-TR"/>
          </a:p>
        </p:txBody>
      </p:sp>
    </p:spTree>
    <p:extLst>
      <p:ext uri="{BB962C8B-B14F-4D97-AF65-F5344CB8AC3E}">
        <p14:creationId xmlns:p14="http://schemas.microsoft.com/office/powerpoint/2010/main" val="2097682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Birey besinin 50 g’ını değil 10 veya 20 g karbonhidrat içeren ölçülerde tüketebilmektedir. </a:t>
            </a:r>
          </a:p>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Bu durumda Gİ tek başına yeterli bir gösterge olmamaktadır.</a:t>
            </a:r>
          </a:p>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Bu nedenle </a:t>
            </a:r>
            <a:r>
              <a:rPr lang="tr-TR" b="1" i="1" dirty="0" err="1"/>
              <a:t>glisemik</a:t>
            </a:r>
            <a:r>
              <a:rPr lang="tr-TR" b="1" i="1" dirty="0"/>
              <a:t> yük</a:t>
            </a:r>
            <a:r>
              <a:rPr lang="tr-TR" dirty="0"/>
              <a:t> tanımı gündeme gelmiştir.</a:t>
            </a:r>
          </a:p>
          <a:p>
            <a:pPr marL="0" marR="0" lvl="0" indent="0" algn="l" defTabSz="914400" rtl="0" eaLnBrk="1" fontAlgn="auto" latinLnBrk="0" hangingPunct="1">
              <a:lnSpc>
                <a:spcPct val="100000"/>
              </a:lnSpc>
              <a:spcBef>
                <a:spcPts val="0"/>
              </a:spcBef>
              <a:spcAft>
                <a:spcPts val="0"/>
              </a:spcAft>
              <a:buClrTx/>
              <a:buSzTx/>
              <a:buFontTx/>
              <a:buNone/>
              <a:tabLst/>
              <a:defRPr/>
            </a:pPr>
            <a:endParaRPr lang="tr-TR" dirty="0"/>
          </a:p>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Besinin hem </a:t>
            </a:r>
            <a:r>
              <a:rPr lang="tr-TR" dirty="0" err="1"/>
              <a:t>Gİ’si</a:t>
            </a:r>
            <a:r>
              <a:rPr lang="tr-TR" dirty="0"/>
              <a:t> hem de yenilen miktarı önemlidir.</a:t>
            </a:r>
          </a:p>
          <a:p>
            <a:pPr marL="0" marR="0" lvl="0" indent="0" algn="l" defTabSz="914400" rtl="0" eaLnBrk="1" fontAlgn="auto" latinLnBrk="0" hangingPunct="1">
              <a:lnSpc>
                <a:spcPct val="100000"/>
              </a:lnSpc>
              <a:spcBef>
                <a:spcPts val="0"/>
              </a:spcBef>
              <a:spcAft>
                <a:spcPts val="0"/>
              </a:spcAft>
              <a:buClrTx/>
              <a:buSzTx/>
              <a:buFontTx/>
              <a:buNone/>
              <a:tabLst/>
              <a:defRPr/>
            </a:pPr>
            <a:endParaRPr lang="tr-TR"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tr-TR" dirty="0"/>
          </a:p>
          <a:p>
            <a:endParaRPr lang="tr-TR" dirty="0"/>
          </a:p>
        </p:txBody>
      </p:sp>
      <p:sp>
        <p:nvSpPr>
          <p:cNvPr id="4" name="Slayt Numarası Yer Tutucusu 3"/>
          <p:cNvSpPr>
            <a:spLocks noGrp="1"/>
          </p:cNvSpPr>
          <p:nvPr>
            <p:ph type="sldNum" sz="quarter" idx="10"/>
          </p:nvPr>
        </p:nvSpPr>
        <p:spPr/>
        <p:txBody>
          <a:bodyPr/>
          <a:lstStyle/>
          <a:p>
            <a:fld id="{95C7D1FE-D314-2744-BEE5-93AD6AE90C14}" type="slidenum">
              <a:rPr lang="tr-TR" smtClean="0"/>
              <a:t>44</a:t>
            </a:fld>
            <a:endParaRPr lang="tr-TR"/>
          </a:p>
        </p:txBody>
      </p:sp>
    </p:spTree>
    <p:extLst>
      <p:ext uri="{BB962C8B-B14F-4D97-AF65-F5344CB8AC3E}">
        <p14:creationId xmlns:p14="http://schemas.microsoft.com/office/powerpoint/2010/main" val="27161572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latin typeface="Arial" panose="020B0604020202020204" pitchFamily="34" charset="0"/>
                <a:cs typeface="Arial" panose="020B0604020202020204" pitchFamily="34" charset="0"/>
              </a:rPr>
              <a:t>Trans yağ asitleri:</a:t>
            </a:r>
          </a:p>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Et ve süt ürünlerinin yapısında doğal olarak bulunan yağlar</a:t>
            </a:r>
          </a:p>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Az miktarda alınan trans yağlar bile doymuş yağlar gibi LDL kolesterolü yükseltir, HDL kolesterolü azaltır.</a:t>
            </a:r>
          </a:p>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Margarin, kurabiye, bisküvi, kek vb. ile yağda kızartılmış restoran menülerinin tüketimi sınırlanmalıdır.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tr-TR" dirty="0"/>
          </a:p>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Ayrıca besinlerin kısmi </a:t>
            </a:r>
            <a:r>
              <a:rPr lang="tr-TR" dirty="0" err="1"/>
              <a:t>hidrojenizasyonu</a:t>
            </a:r>
            <a:r>
              <a:rPr lang="tr-TR" dirty="0"/>
              <a:t> sonucu besinin üretimi esnasında da oluşur.</a:t>
            </a:r>
          </a:p>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Trans yağ alımını azaltmak için toplam yağ ve doymuş yağ miktarı azaltılmalı;</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tr-TR" dirty="0">
                <a:latin typeface="Arial" panose="020B0604020202020204" pitchFamily="34" charset="0"/>
                <a:cs typeface="Arial" panose="020B0604020202020204" pitchFamily="34" charset="0"/>
              </a:rPr>
              <a:t> </a:t>
            </a:r>
          </a:p>
          <a:p>
            <a:endParaRPr lang="tr-TR" dirty="0"/>
          </a:p>
        </p:txBody>
      </p:sp>
      <p:sp>
        <p:nvSpPr>
          <p:cNvPr id="4" name="Slayt Numarası Yer Tutucusu 3"/>
          <p:cNvSpPr>
            <a:spLocks noGrp="1"/>
          </p:cNvSpPr>
          <p:nvPr>
            <p:ph type="sldNum" sz="quarter" idx="10"/>
          </p:nvPr>
        </p:nvSpPr>
        <p:spPr/>
        <p:txBody>
          <a:bodyPr/>
          <a:lstStyle/>
          <a:p>
            <a:fld id="{95C7D1FE-D314-2744-BEE5-93AD6AE90C14}" type="slidenum">
              <a:rPr lang="tr-TR" smtClean="0"/>
              <a:t>52</a:t>
            </a:fld>
            <a:endParaRPr lang="tr-TR"/>
          </a:p>
        </p:txBody>
      </p:sp>
    </p:spTree>
    <p:extLst>
      <p:ext uri="{BB962C8B-B14F-4D97-AF65-F5344CB8AC3E}">
        <p14:creationId xmlns:p14="http://schemas.microsoft.com/office/powerpoint/2010/main" val="19806361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200" dirty="0"/>
              <a:t>Elmacıoğlu F. Beslenmede genel ilkeler. Tamer İ, editör. Aile Hekimliğinde Her Yönüyle Beslenme. 1. Baskı. Ankara: Türkiye Klinikleri; 2021. p.1-5.</a:t>
            </a:r>
          </a:p>
          <a:p>
            <a:endParaRPr lang="tr-TR" dirty="0"/>
          </a:p>
        </p:txBody>
      </p:sp>
      <p:sp>
        <p:nvSpPr>
          <p:cNvPr id="4" name="Slayt Numarası Yer Tutucusu 3"/>
          <p:cNvSpPr>
            <a:spLocks noGrp="1"/>
          </p:cNvSpPr>
          <p:nvPr>
            <p:ph type="sldNum" sz="quarter" idx="5"/>
          </p:nvPr>
        </p:nvSpPr>
        <p:spPr/>
        <p:txBody>
          <a:bodyPr/>
          <a:lstStyle/>
          <a:p>
            <a:fld id="{95C7D1FE-D314-2744-BEE5-93AD6AE90C14}" type="slidenum">
              <a:rPr lang="tr-TR" smtClean="0"/>
              <a:t>56</a:t>
            </a:fld>
            <a:endParaRPr lang="tr-TR"/>
          </a:p>
        </p:txBody>
      </p:sp>
    </p:spTree>
    <p:extLst>
      <p:ext uri="{BB962C8B-B14F-4D97-AF65-F5344CB8AC3E}">
        <p14:creationId xmlns:p14="http://schemas.microsoft.com/office/powerpoint/2010/main" val="26926234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a:spcAft>
                <a:spcPts val="600"/>
              </a:spcAft>
            </a:pPr>
            <a:endParaRPr lang="tr-TR" sz="1200" dirty="0"/>
          </a:p>
          <a:p>
            <a:pPr>
              <a:spcAft>
                <a:spcPts val="600"/>
              </a:spcAft>
            </a:pPr>
            <a:r>
              <a:rPr lang="tr-TR" sz="1200" dirty="0"/>
              <a:t>TEMD DİABETES MELLİTUS VE KOMPLİKASYONLARININ TANI, TEDAVİ VE İZLEM KILAVUZU-2022</a:t>
            </a:r>
          </a:p>
          <a:p>
            <a:endParaRPr lang="tr-TR" dirty="0"/>
          </a:p>
        </p:txBody>
      </p:sp>
      <p:sp>
        <p:nvSpPr>
          <p:cNvPr id="4" name="Slayt Numarası Yer Tutucusu 3"/>
          <p:cNvSpPr>
            <a:spLocks noGrp="1"/>
          </p:cNvSpPr>
          <p:nvPr>
            <p:ph type="sldNum" sz="quarter" idx="5"/>
          </p:nvPr>
        </p:nvSpPr>
        <p:spPr/>
        <p:txBody>
          <a:bodyPr/>
          <a:lstStyle/>
          <a:p>
            <a:fld id="{95C7D1FE-D314-2744-BEE5-93AD6AE90C14}" type="slidenum">
              <a:rPr lang="tr-TR" smtClean="0"/>
              <a:t>60</a:t>
            </a:fld>
            <a:endParaRPr lang="tr-TR"/>
          </a:p>
        </p:txBody>
      </p:sp>
    </p:spTree>
    <p:extLst>
      <p:ext uri="{BB962C8B-B14F-4D97-AF65-F5344CB8AC3E}">
        <p14:creationId xmlns:p14="http://schemas.microsoft.com/office/powerpoint/2010/main" val="10867653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tr-TR"/>
              <a:t>Asıl başlık stilini düzenlemek için tıklayın</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E13B3FAD-73DF-BC43-A689-038A62DBFB82}" type="datetime1">
              <a:rPr lang="tr-TR" smtClean="0"/>
              <a:t>12.06.2026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tr-TR"/>
              <a:t>Asıl başlık stilini düzenlemek için tıklayın</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17DA1B6D-B77F-8B47-8A68-F68C53822777}" type="datetime1">
              <a:rPr lang="tr-TR" smtClean="0"/>
              <a:t>12.06.2026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A31CE9DA-AC11-134E-890A-8E74F6E1AF7F}" type="datetime1">
              <a:rPr lang="tr-TR" smtClean="0"/>
              <a:t>12.06.2026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tr-TR"/>
              <a:t>Asıl başlık stilini düzenlemek için tıklayın</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CC3B73B-DF51-BE4E-98E0-3B015C502335}" type="datetime1">
              <a:rPr lang="tr-TR" smtClean="0"/>
              <a:t>12.06.2026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2" name="Content Placeholder 3"/>
          <p:cNvSpPr>
            <a:spLocks noGrp="1"/>
          </p:cNvSpPr>
          <p:nvPr>
            <p:ph sz="quarter" idx="13"/>
          </p:nvPr>
        </p:nvSpPr>
        <p:spPr>
          <a:xfrm>
            <a:off x="913774" y="3051012"/>
            <a:ext cx="5106027" cy="2740187"/>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3" name="Content Placeholder 5"/>
          <p:cNvSpPr>
            <a:spLocks noGrp="1"/>
          </p:cNvSpPr>
          <p:nvPr>
            <p:ph sz="quarter" idx="14"/>
          </p:nvPr>
        </p:nvSpPr>
        <p:spPr>
          <a:xfrm>
            <a:off x="6172200" y="3051012"/>
            <a:ext cx="5105401" cy="2740187"/>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A64FA1FD-C280-5C49-BC6D-383704BB8A06}" type="datetime1">
              <a:rPr lang="tr-TR" smtClean="0"/>
              <a:t>12.06.2026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F6BB50E3-F404-2B4B-B3F1-A0E01D8E50BF}" type="datetime1">
              <a:rPr lang="tr-TR" smtClean="0"/>
              <a:t>12.06.2026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6CC0D83-DEF2-8946-9BFE-6FBD476DDC8B}" type="datetime1">
              <a:rPr lang="tr-TR" smtClean="0"/>
              <a:t>12.06.2026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tr-TR"/>
              <a:t>Asıl başlık stilini düzenlemek için tıklayın</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37869301-C03A-724A-9B62-E4EA01B65F3A}" type="datetime1">
              <a:rPr lang="tr-TR" smtClean="0"/>
              <a:t>12.06.2026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FAD60610-3DBE-A24D-8F3E-3A84CBFDA0D4}" type="datetime1">
              <a:rPr lang="tr-TR" smtClean="0"/>
              <a:t>12.06.2026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132C9ED0-AE32-CD46-AA02-1C973EB586BD}" type="datetime1">
              <a:rPr lang="tr-TR" smtClean="0"/>
              <a:t>12.06.2026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955A2562-69D6-2645-91C3-D5BE1C1C8343}" type="datetime1">
              <a:rPr lang="tr-TR" smtClean="0"/>
              <a:t>12.06.2026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tr-TR"/>
              <a:t>Asıl başlık stilini düzenlemek için tıklayın</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2A691B59-B1B1-2542-AA31-1D07CEBFA806}" type="datetime1">
              <a:rPr lang="tr-TR" smtClean="0"/>
              <a:t>12.06.2026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92E0A7E9-9408-8244-A351-43D2699BCA92}" type="datetime1">
              <a:rPr lang="tr-TR" smtClean="0"/>
              <a:t>12.06.2026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tr-TR"/>
              <a:t>Asıl başlık stilini düzenlemek için tıklayın</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3" name="Date Placeholder 2"/>
          <p:cNvSpPr>
            <a:spLocks noGrp="1"/>
          </p:cNvSpPr>
          <p:nvPr>
            <p:ph type="dt" sz="half" idx="10"/>
          </p:nvPr>
        </p:nvSpPr>
        <p:spPr/>
        <p:txBody>
          <a:bodyPr/>
          <a:lstStyle/>
          <a:p>
            <a:fld id="{9088CB80-0D20-F84A-8402-AD5B4C55B7F0}" type="datetime1">
              <a:rPr lang="tr-TR" smtClean="0"/>
              <a:t>12.06.2026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tr-TR"/>
              <a:t>Asıl başlık stilini düzenlemek için tıklayın</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3" name="Date Placeholder 2"/>
          <p:cNvSpPr>
            <a:spLocks noGrp="1"/>
          </p:cNvSpPr>
          <p:nvPr>
            <p:ph type="dt" sz="half" idx="10"/>
          </p:nvPr>
        </p:nvSpPr>
        <p:spPr/>
        <p:txBody>
          <a:bodyPr/>
          <a:lstStyle/>
          <a:p>
            <a:fld id="{D1043248-6E13-4442-9EAC-64759FDFB77D}" type="datetime1">
              <a:rPr lang="tr-TR" smtClean="0"/>
              <a:t>12.06.2026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tr-TR"/>
              <a:t>Asıl başlık stilini düzenlemek için tıklayın</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2D0BB7EC-1ED2-FB47-BE13-52A5B1BBBAB5}" type="datetime1">
              <a:rPr lang="tr-TR" smtClean="0"/>
              <a:t>12.06.2026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tr-TR"/>
              <a:t>Asıl başlık stilini düzenlemek için tıklayın</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33BF0A9-4B35-C745-879F-31BC99FADAAB}" type="datetime1">
              <a:rPr lang="tr-TR" smtClean="0"/>
              <a:t>12.06.2026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ADEA68-6144-9A74-FA17-EEFADA65B21C}"/>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42DF2CDD-51BB-5EA9-D449-F72D9580F8F2}"/>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38A1535-4C97-8748-0042-0CF4735D7A12}"/>
              </a:ext>
            </a:extLst>
          </p:cNvPr>
          <p:cNvSpPr>
            <a:spLocks noGrp="1"/>
          </p:cNvSpPr>
          <p:nvPr>
            <p:ph type="dt" sz="half" idx="10"/>
          </p:nvPr>
        </p:nvSpPr>
        <p:spPr/>
        <p:txBody>
          <a:bodyPr/>
          <a:lstStyle/>
          <a:p>
            <a:fld id="{50CBAB83-7BFD-3049-B3E6-1B0930AD6217}" type="datetime1">
              <a:rPr lang="tr-TR" smtClean="0"/>
              <a:t>12.06.2026</a:t>
            </a:fld>
            <a:endParaRPr lang="tr-TR"/>
          </a:p>
        </p:txBody>
      </p:sp>
      <p:sp>
        <p:nvSpPr>
          <p:cNvPr id="5" name="Alt Bilgi Yer Tutucusu 4">
            <a:extLst>
              <a:ext uri="{FF2B5EF4-FFF2-40B4-BE49-F238E27FC236}">
                <a16:creationId xmlns:a16="http://schemas.microsoft.com/office/drawing/2014/main" id="{86BB5803-BADC-9FD2-4C99-1B7AE9E788DD}"/>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E218A729-E984-C454-0661-C038B9CA27E0}"/>
              </a:ext>
            </a:extLst>
          </p:cNvPr>
          <p:cNvSpPr>
            <a:spLocks noGrp="1"/>
          </p:cNvSpPr>
          <p:nvPr>
            <p:ph type="sldNum" sz="quarter" idx="12"/>
          </p:nvPr>
        </p:nvSpPr>
        <p:spPr/>
        <p:txBody>
          <a:bodyPr/>
          <a:lstStyle/>
          <a:p>
            <a:fld id="{020B8D2C-B1BB-8C41-B5CF-847A8796FBEC}" type="slidenum">
              <a:rPr lang="tr-TR" smtClean="0"/>
              <a:t>‹#›</a:t>
            </a:fld>
            <a:endParaRPr lang="tr-TR"/>
          </a:p>
        </p:txBody>
      </p:sp>
    </p:spTree>
    <p:extLst>
      <p:ext uri="{BB962C8B-B14F-4D97-AF65-F5344CB8AC3E}">
        <p14:creationId xmlns:p14="http://schemas.microsoft.com/office/powerpoint/2010/main" val="2150822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ECF9D87F-2293-7F43-B7C0-BB11212FF003}" type="datetime1">
              <a:rPr lang="tr-TR" smtClean="0"/>
              <a:t>12.06.2026</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 id="2147483669" r:id="rId18"/>
  </p:sldLayoutIdLst>
  <p:hf hdr="0" ftr="0" dt="0"/>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8.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8.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18.xml"/><Relationship Id="rId4" Type="http://schemas.openxmlformats.org/officeDocument/2006/relationships/image" Target="../media/image17.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8.xml"/><Relationship Id="rId5" Type="http://schemas.openxmlformats.org/officeDocument/2006/relationships/image" Target="../media/image23.jpeg"/><Relationship Id="rId4" Type="http://schemas.openxmlformats.org/officeDocument/2006/relationships/image" Target="../media/image22.png"/></Relationships>
</file>

<file path=ppt/slides/_rels/slide56.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0.xml"/><Relationship Id="rId1" Type="http://schemas.openxmlformats.org/officeDocument/2006/relationships/slideLayout" Target="../slideLayouts/slideLayout18.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18.xml"/><Relationship Id="rId4" Type="http://schemas.openxmlformats.org/officeDocument/2006/relationships/image" Target="../media/image32.jpeg"/></Relationships>
</file>

<file path=ppt/slides/_rels/slide6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13AC055-5CD8-8F64-C6B3-D5A638B7A347}"/>
              </a:ext>
            </a:extLst>
          </p:cNvPr>
          <p:cNvSpPr>
            <a:spLocks noGrp="1"/>
          </p:cNvSpPr>
          <p:nvPr>
            <p:ph type="ctrTitle"/>
          </p:nvPr>
        </p:nvSpPr>
        <p:spPr/>
        <p:txBody>
          <a:bodyPr/>
          <a:lstStyle/>
          <a:p>
            <a:r>
              <a:rPr lang="tr-TR" b="1" dirty="0">
                <a:latin typeface="Arial" panose="020B0604020202020204" pitchFamily="34" charset="0"/>
                <a:cs typeface="Arial" panose="020B0604020202020204" pitchFamily="34" charset="0"/>
              </a:rPr>
              <a:t>GÜÇLÜ YAŞAM İÇİN AKILLI BESLENME STRATEJİLERİ</a:t>
            </a:r>
          </a:p>
        </p:txBody>
      </p:sp>
      <p:sp>
        <p:nvSpPr>
          <p:cNvPr id="3" name="Alt Başlık 2">
            <a:extLst>
              <a:ext uri="{FF2B5EF4-FFF2-40B4-BE49-F238E27FC236}">
                <a16:creationId xmlns:a16="http://schemas.microsoft.com/office/drawing/2014/main" id="{582D9B4E-030C-8F7B-3DC8-03B85E26D203}"/>
              </a:ext>
            </a:extLst>
          </p:cNvPr>
          <p:cNvSpPr>
            <a:spLocks noGrp="1"/>
          </p:cNvSpPr>
          <p:nvPr>
            <p:ph type="subTitle" idx="1"/>
          </p:nvPr>
        </p:nvSpPr>
        <p:spPr/>
        <p:txBody>
          <a:bodyPr>
            <a:normAutofit/>
          </a:bodyPr>
          <a:lstStyle/>
          <a:p>
            <a:pPr>
              <a:lnSpc>
                <a:spcPct val="110000"/>
              </a:lnSpc>
            </a:pPr>
            <a:r>
              <a:rPr lang="tr-TR" sz="1600" b="1" dirty="0">
                <a:solidFill>
                  <a:schemeClr val="tx1"/>
                </a:solidFill>
                <a:latin typeface="Arial" panose="020B0604020202020204" pitchFamily="34" charset="0"/>
                <a:cs typeface="Arial" panose="020B0604020202020204" pitchFamily="34" charset="0"/>
              </a:rPr>
              <a:t>Dr. </a:t>
            </a:r>
            <a:r>
              <a:rPr lang="tr-TR" sz="1600" b="1" dirty="0" err="1">
                <a:solidFill>
                  <a:schemeClr val="tx1"/>
                </a:solidFill>
                <a:latin typeface="Arial" panose="020B0604020202020204" pitchFamily="34" charset="0"/>
                <a:cs typeface="Arial" panose="020B0604020202020204" pitchFamily="34" charset="0"/>
              </a:rPr>
              <a:t>Dyt</a:t>
            </a:r>
            <a:r>
              <a:rPr lang="tr-TR" sz="1600" b="1" dirty="0">
                <a:solidFill>
                  <a:schemeClr val="tx1"/>
                </a:solidFill>
                <a:latin typeface="Arial" panose="020B0604020202020204" pitchFamily="34" charset="0"/>
                <a:cs typeface="Arial" panose="020B0604020202020204" pitchFamily="34" charset="0"/>
              </a:rPr>
              <a:t>. Meltem KUDRET</a:t>
            </a:r>
          </a:p>
          <a:p>
            <a:pPr>
              <a:lnSpc>
                <a:spcPct val="110000"/>
              </a:lnSpc>
            </a:pPr>
            <a:r>
              <a:rPr lang="tr-TR" sz="1600" b="1" dirty="0">
                <a:solidFill>
                  <a:schemeClr val="tx1"/>
                </a:solidFill>
                <a:latin typeface="Arial" panose="020B0604020202020204" pitchFamily="34" charset="0"/>
                <a:cs typeface="Arial" panose="020B0604020202020204" pitchFamily="34" charset="0"/>
              </a:rPr>
              <a:t>Adana İl Sağlık Müdürlüğü, Ceyhan Sağlıklı Hayat Merkezi</a:t>
            </a:r>
          </a:p>
          <a:p>
            <a:pPr>
              <a:lnSpc>
                <a:spcPct val="110000"/>
              </a:lnSpc>
            </a:pPr>
            <a:r>
              <a:rPr lang="tr-TR" sz="1600" b="1" dirty="0">
                <a:solidFill>
                  <a:schemeClr val="tx1"/>
                </a:solidFill>
                <a:latin typeface="Arial" panose="020B0604020202020204" pitchFamily="34" charset="0"/>
                <a:cs typeface="Arial" panose="020B0604020202020204" pitchFamily="34" charset="0"/>
              </a:rPr>
              <a:t>Beslenme ve Obezite Danışmanlık Birimi</a:t>
            </a:r>
          </a:p>
          <a:p>
            <a:endParaRPr lang="tr-TR" dirty="0"/>
          </a:p>
        </p:txBody>
      </p:sp>
      <p:pic>
        <p:nvPicPr>
          <p:cNvPr id="1026" name="Picture 2" descr="Türkiye Diyabet Derneği">
            <a:extLst>
              <a:ext uri="{FF2B5EF4-FFF2-40B4-BE49-F238E27FC236}">
                <a16:creationId xmlns:a16="http://schemas.microsoft.com/office/drawing/2014/main" id="{011CC99A-5264-EEFC-D686-B371F78FA5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9335" y="272099"/>
            <a:ext cx="2073136" cy="1129136"/>
          </a:xfrm>
          <a:prstGeom prst="rect">
            <a:avLst/>
          </a:prstGeom>
          <a:noFill/>
          <a:extLst>
            <a:ext uri="{909E8E84-426E-40DD-AFC4-6F175D3DCCD1}">
              <a14:hiddenFill xmlns:a14="http://schemas.microsoft.com/office/drawing/2010/main">
                <a:solidFill>
                  <a:srgbClr val="FFFFFF"/>
                </a:solidFill>
              </a14:hiddenFill>
            </a:ext>
          </a:extLst>
        </p:spPr>
      </p:pic>
      <p:sp>
        <p:nvSpPr>
          <p:cNvPr id="4" name="Slayt Numarası Yer Tutucusu 3">
            <a:extLst>
              <a:ext uri="{FF2B5EF4-FFF2-40B4-BE49-F238E27FC236}">
                <a16:creationId xmlns:a16="http://schemas.microsoft.com/office/drawing/2014/main" id="{80C02050-6DCC-702D-C12E-9C3BEAC2ABA2}"/>
              </a:ext>
            </a:extLst>
          </p:cNvPr>
          <p:cNvSpPr>
            <a:spLocks noGrp="1"/>
          </p:cNvSpPr>
          <p:nvPr>
            <p:ph type="sldNum" sz="quarter" idx="12"/>
          </p:nvPr>
        </p:nvSpPr>
        <p:spPr/>
        <p:txBody>
          <a:bodyPr/>
          <a:lstStyle/>
          <a:p>
            <a:fld id="{6D22F896-40B5-4ADD-8801-0D06FADFA095}" type="slidenum">
              <a:rPr lang="en-US" smtClean="0"/>
              <a:t>1</a:t>
            </a:fld>
            <a:endParaRPr lang="en-US" dirty="0"/>
          </a:p>
        </p:txBody>
      </p:sp>
    </p:spTree>
    <p:extLst>
      <p:ext uri="{BB962C8B-B14F-4D97-AF65-F5344CB8AC3E}">
        <p14:creationId xmlns:p14="http://schemas.microsoft.com/office/powerpoint/2010/main" val="1382033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B049C33-4788-39EC-399D-454CCBA6A683}"/>
              </a:ext>
            </a:extLst>
          </p:cNvPr>
          <p:cNvSpPr>
            <a:spLocks noGrp="1"/>
          </p:cNvSpPr>
          <p:nvPr>
            <p:ph type="title"/>
          </p:nvPr>
        </p:nvSpPr>
        <p:spPr/>
        <p:txBody>
          <a:bodyPr/>
          <a:lstStyle/>
          <a:p>
            <a:r>
              <a:rPr lang="en-US" altLang="zh-CN" dirty="0">
                <a:latin typeface="Arial" panose="020B0604020202020204" pitchFamily="34" charset="0"/>
                <a:cs typeface="Arial" panose="020B0604020202020204" pitchFamily="34" charset="0"/>
              </a:rPr>
              <a:t>DİYABET NEDİR?</a:t>
            </a:r>
            <a:endParaRPr lang="tr-TR" dirty="0">
              <a:latin typeface="Arial" panose="020B0604020202020204" pitchFamily="34" charset="0"/>
              <a:cs typeface="Arial" panose="020B0604020202020204" pitchFamily="34" charset="0"/>
            </a:endParaRPr>
          </a:p>
        </p:txBody>
      </p:sp>
      <p:sp>
        <p:nvSpPr>
          <p:cNvPr id="3" name="İçerik Yer Tutucusu 2">
            <a:extLst>
              <a:ext uri="{FF2B5EF4-FFF2-40B4-BE49-F238E27FC236}">
                <a16:creationId xmlns:a16="http://schemas.microsoft.com/office/drawing/2014/main" id="{3F35E613-0853-91AA-8557-7FF856A27585}"/>
              </a:ext>
            </a:extLst>
          </p:cNvPr>
          <p:cNvSpPr>
            <a:spLocks noGrp="1"/>
          </p:cNvSpPr>
          <p:nvPr>
            <p:ph sz="quarter" idx="13"/>
          </p:nvPr>
        </p:nvSpPr>
        <p:spPr/>
        <p:txBody>
          <a:bodyPr>
            <a:normAutofit/>
          </a:bodyPr>
          <a:lstStyle/>
          <a:p>
            <a:pPr marL="0" indent="0">
              <a:buNone/>
            </a:pPr>
            <a:r>
              <a:rPr lang="tr-TR" sz="2400" cap="none" dirty="0">
                <a:latin typeface="Arial" panose="020B0604020202020204" pitchFamily="34" charset="0"/>
                <a:cs typeface="Arial" panose="020B0604020202020204" pitchFamily="34" charset="0"/>
              </a:rPr>
              <a:t>Diyabet, kandaki şeker (glikoz) düzeyini dengeleyen insülin hormonunun eksikliği/ yokluğu ya da etkisizliği sonucu gelişen kronik bir metabolizma bozukluğudur.</a:t>
            </a:r>
          </a:p>
        </p:txBody>
      </p:sp>
      <p:sp>
        <p:nvSpPr>
          <p:cNvPr id="5" name="Slayt Numarası Yer Tutucusu 4">
            <a:extLst>
              <a:ext uri="{FF2B5EF4-FFF2-40B4-BE49-F238E27FC236}">
                <a16:creationId xmlns:a16="http://schemas.microsoft.com/office/drawing/2014/main" id="{5B06F948-EFE2-3947-DDB5-17E97D43A0EC}"/>
              </a:ext>
            </a:extLst>
          </p:cNvPr>
          <p:cNvSpPr>
            <a:spLocks noGrp="1"/>
          </p:cNvSpPr>
          <p:nvPr>
            <p:ph type="sldNum" sz="quarter" idx="12"/>
          </p:nvPr>
        </p:nvSpPr>
        <p:spPr/>
        <p:txBody>
          <a:bodyPr/>
          <a:lstStyle/>
          <a:p>
            <a:fld id="{6D22F896-40B5-4ADD-8801-0D06FADFA095}" type="slidenum">
              <a:rPr lang="en-US" smtClean="0"/>
              <a:t>2</a:t>
            </a:fld>
            <a:endParaRPr lang="en-US" dirty="0"/>
          </a:p>
        </p:txBody>
      </p:sp>
    </p:spTree>
    <p:extLst>
      <p:ext uri="{BB962C8B-B14F-4D97-AF65-F5344CB8AC3E}">
        <p14:creationId xmlns:p14="http://schemas.microsoft.com/office/powerpoint/2010/main" val="38838431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73DF7B7-80FE-2C0B-3987-CA09A39D0AAD}"/>
              </a:ext>
            </a:extLst>
          </p:cNvPr>
          <p:cNvSpPr>
            <a:spLocks noGrp="1"/>
          </p:cNvSpPr>
          <p:nvPr>
            <p:ph type="title"/>
          </p:nvPr>
        </p:nvSpPr>
        <p:spPr/>
        <p:txBody>
          <a:bodyPr/>
          <a:lstStyle/>
          <a:p>
            <a:r>
              <a:rPr lang="tr-TR" dirty="0">
                <a:latin typeface="Arial" panose="020B0604020202020204" pitchFamily="34" charset="0"/>
                <a:cs typeface="Arial" panose="020B0604020202020204" pitchFamily="34" charset="0"/>
              </a:rPr>
              <a:t>DİYABET TANI KRİTERLERİ</a:t>
            </a:r>
          </a:p>
        </p:txBody>
      </p:sp>
      <p:sp>
        <p:nvSpPr>
          <p:cNvPr id="3" name="İçerik Yer Tutucusu 2">
            <a:extLst>
              <a:ext uri="{FF2B5EF4-FFF2-40B4-BE49-F238E27FC236}">
                <a16:creationId xmlns:a16="http://schemas.microsoft.com/office/drawing/2014/main" id="{06FB2D4C-0615-1994-7290-B3775126F8F5}"/>
              </a:ext>
            </a:extLst>
          </p:cNvPr>
          <p:cNvSpPr>
            <a:spLocks noGrp="1"/>
          </p:cNvSpPr>
          <p:nvPr>
            <p:ph sz="quarter" idx="13"/>
          </p:nvPr>
        </p:nvSpPr>
        <p:spPr/>
        <p:txBody>
          <a:bodyPr>
            <a:normAutofit/>
          </a:bodyPr>
          <a:lstStyle/>
          <a:p>
            <a:pPr marL="0" indent="0">
              <a:buNone/>
            </a:pPr>
            <a:r>
              <a:rPr lang="tr-TR" sz="2400" cap="none" dirty="0">
                <a:latin typeface="Arial" panose="020B0604020202020204" pitchFamily="34" charset="0"/>
                <a:cs typeface="Arial" panose="020B0604020202020204" pitchFamily="34" charset="0"/>
              </a:rPr>
              <a:t>Diyabet tanısında 3 farklı test kullanılabilir.</a:t>
            </a:r>
          </a:p>
          <a:p>
            <a:pPr marL="0" indent="0">
              <a:buNone/>
            </a:pPr>
            <a:r>
              <a:rPr lang="en-US" altLang="zh-CN" sz="2400" dirty="0" err="1">
                <a:solidFill>
                  <a:srgbClr val="D01E26"/>
                </a:solidFill>
                <a:latin typeface="Arial" panose="020B0604020202020204" pitchFamily="34" charset="0"/>
                <a:cs typeface="Arial" panose="020B0604020202020204" pitchFamily="34" charset="0"/>
              </a:rPr>
              <a:t>Açlık</a:t>
            </a:r>
            <a:r>
              <a:rPr lang="en-US" altLang="zh-CN" sz="2400" dirty="0">
                <a:solidFill>
                  <a:srgbClr val="D01E26"/>
                </a:solidFill>
                <a:latin typeface="Arial" panose="020B0604020202020204" pitchFamily="34" charset="0"/>
                <a:cs typeface="Arial" panose="020B0604020202020204" pitchFamily="34" charset="0"/>
              </a:rPr>
              <a:t> Kan </a:t>
            </a:r>
            <a:r>
              <a:rPr lang="en-US" altLang="zh-CN" sz="2400" dirty="0" err="1">
                <a:solidFill>
                  <a:srgbClr val="D01E26"/>
                </a:solidFill>
                <a:latin typeface="Arial" panose="020B0604020202020204" pitchFamily="34" charset="0"/>
                <a:cs typeface="Arial" panose="020B0604020202020204" pitchFamily="34" charset="0"/>
              </a:rPr>
              <a:t>Şekeri</a:t>
            </a:r>
            <a:r>
              <a:rPr lang="en-US" altLang="zh-CN" sz="2400" dirty="0">
                <a:solidFill>
                  <a:srgbClr val="D01E26"/>
                </a:solidFill>
                <a:latin typeface="Arial" panose="020B0604020202020204" pitchFamily="34" charset="0"/>
                <a:cs typeface="Arial" panose="020B0604020202020204" pitchFamily="34" charset="0"/>
              </a:rPr>
              <a:t> </a:t>
            </a:r>
            <a:r>
              <a:rPr lang="en-US" altLang="zh-CN" sz="2400" dirty="0">
                <a:solidFill>
                  <a:srgbClr val="221E1F"/>
                </a:solidFill>
                <a:latin typeface="Arial" panose="020B0604020202020204" pitchFamily="34" charset="0"/>
                <a:cs typeface="Arial" panose="020B0604020202020204" pitchFamily="34" charset="0"/>
              </a:rPr>
              <a:t>≥126 </a:t>
            </a:r>
            <a:r>
              <a:rPr lang="en-US" altLang="zh-CN" sz="2400" cap="none" dirty="0">
                <a:solidFill>
                  <a:srgbClr val="221E1F"/>
                </a:solidFill>
                <a:latin typeface="Arial" panose="020B0604020202020204" pitchFamily="34" charset="0"/>
                <a:cs typeface="Arial" panose="020B0604020202020204" pitchFamily="34" charset="0"/>
              </a:rPr>
              <a:t>mg/dl, </a:t>
            </a:r>
            <a:endParaRPr lang="en-US" altLang="zh-CN" sz="2400" dirty="0">
              <a:solidFill>
                <a:srgbClr val="221E1F"/>
              </a:solidFill>
              <a:latin typeface="Arial" panose="020B0604020202020204" pitchFamily="34" charset="0"/>
              <a:cs typeface="Arial" panose="020B0604020202020204" pitchFamily="34" charset="0"/>
            </a:endParaRPr>
          </a:p>
          <a:p>
            <a:pPr marL="0" indent="0">
              <a:lnSpc>
                <a:spcPts val="2762"/>
              </a:lnSpc>
              <a:buNone/>
            </a:pPr>
            <a:r>
              <a:rPr lang="en-US" altLang="zh-CN" sz="2400" dirty="0">
                <a:solidFill>
                  <a:srgbClr val="D01E26"/>
                </a:solidFill>
                <a:latin typeface="Arial" panose="020B0604020202020204" pitchFamily="34" charset="0"/>
                <a:cs typeface="Arial" panose="020B0604020202020204" pitchFamily="34" charset="0"/>
              </a:rPr>
              <a:t>OGTT 2. </a:t>
            </a:r>
            <a:r>
              <a:rPr lang="en-US" altLang="zh-CN" sz="2400" dirty="0" err="1">
                <a:solidFill>
                  <a:srgbClr val="D01E26"/>
                </a:solidFill>
                <a:latin typeface="Arial" panose="020B0604020202020204" pitchFamily="34" charset="0"/>
                <a:cs typeface="Arial" panose="020B0604020202020204" pitchFamily="34" charset="0"/>
              </a:rPr>
              <a:t>saat</a:t>
            </a:r>
            <a:r>
              <a:rPr lang="en-US" altLang="zh-CN" sz="2400" dirty="0">
                <a:solidFill>
                  <a:srgbClr val="D01E26"/>
                </a:solidFill>
                <a:latin typeface="Arial" panose="020B0604020202020204" pitchFamily="34" charset="0"/>
                <a:cs typeface="Arial" panose="020B0604020202020204" pitchFamily="34" charset="0"/>
              </a:rPr>
              <a:t> </a:t>
            </a:r>
            <a:r>
              <a:rPr lang="en-US" altLang="zh-CN" sz="2400" dirty="0" err="1">
                <a:solidFill>
                  <a:srgbClr val="D01E26"/>
                </a:solidFill>
                <a:latin typeface="Arial" panose="020B0604020202020204" pitchFamily="34" charset="0"/>
                <a:cs typeface="Arial" panose="020B0604020202020204" pitchFamily="34" charset="0"/>
              </a:rPr>
              <a:t>kan</a:t>
            </a:r>
            <a:r>
              <a:rPr lang="en-US" altLang="zh-CN" sz="2400" dirty="0">
                <a:solidFill>
                  <a:srgbClr val="D01E26"/>
                </a:solidFill>
                <a:latin typeface="Arial" panose="020B0604020202020204" pitchFamily="34" charset="0"/>
                <a:cs typeface="Arial" panose="020B0604020202020204" pitchFamily="34" charset="0"/>
              </a:rPr>
              <a:t> </a:t>
            </a:r>
            <a:r>
              <a:rPr lang="en-US" altLang="zh-CN" sz="2400" dirty="0" err="1">
                <a:solidFill>
                  <a:srgbClr val="D01E26"/>
                </a:solidFill>
                <a:latin typeface="Arial" panose="020B0604020202020204" pitchFamily="34" charset="0"/>
                <a:cs typeface="Arial" panose="020B0604020202020204" pitchFamily="34" charset="0"/>
              </a:rPr>
              <a:t>şekeri</a:t>
            </a:r>
            <a:r>
              <a:rPr lang="en-US" altLang="zh-CN" sz="2400" dirty="0">
                <a:solidFill>
                  <a:srgbClr val="D01E26"/>
                </a:solidFill>
                <a:latin typeface="Arial" panose="020B0604020202020204" pitchFamily="34" charset="0"/>
                <a:cs typeface="Arial" panose="020B0604020202020204" pitchFamily="34" charset="0"/>
              </a:rPr>
              <a:t> (TKŞ) </a:t>
            </a:r>
            <a:r>
              <a:rPr lang="en-US" altLang="zh-CN" sz="2400" dirty="0">
                <a:solidFill>
                  <a:srgbClr val="221E1F"/>
                </a:solidFill>
                <a:latin typeface="Arial" panose="020B0604020202020204" pitchFamily="34" charset="0"/>
                <a:cs typeface="Arial" panose="020B0604020202020204" pitchFamily="34" charset="0"/>
              </a:rPr>
              <a:t>≥200 </a:t>
            </a:r>
            <a:r>
              <a:rPr lang="en-US" altLang="zh-CN" sz="2400" cap="none" dirty="0">
                <a:solidFill>
                  <a:srgbClr val="221E1F"/>
                </a:solidFill>
                <a:latin typeface="Arial" panose="020B0604020202020204" pitchFamily="34" charset="0"/>
                <a:cs typeface="Arial" panose="020B0604020202020204" pitchFamily="34" charset="0"/>
              </a:rPr>
              <a:t>mg/dl</a:t>
            </a:r>
          </a:p>
          <a:p>
            <a:pPr marL="0" indent="0">
              <a:lnSpc>
                <a:spcPts val="2762"/>
              </a:lnSpc>
              <a:buNone/>
            </a:pPr>
            <a:r>
              <a:rPr lang="en-US" altLang="zh-CN" sz="2400" dirty="0">
                <a:solidFill>
                  <a:srgbClr val="D01E26"/>
                </a:solidFill>
                <a:latin typeface="Arial" panose="020B0604020202020204" pitchFamily="34" charset="0"/>
                <a:cs typeface="Arial" panose="020B0604020202020204" pitchFamily="34" charset="0"/>
              </a:rPr>
              <a:t>HbA1c   </a:t>
            </a:r>
            <a:r>
              <a:rPr lang="en-US" altLang="zh-CN" sz="2400" dirty="0">
                <a:solidFill>
                  <a:srgbClr val="221E1F"/>
                </a:solidFill>
                <a:latin typeface="Arial" panose="020B0604020202020204" pitchFamily="34" charset="0"/>
                <a:cs typeface="Arial" panose="020B0604020202020204" pitchFamily="34" charset="0"/>
              </a:rPr>
              <a:t>≥%6,5</a:t>
            </a:r>
          </a:p>
          <a:p>
            <a:pPr marL="0" indent="0">
              <a:lnSpc>
                <a:spcPts val="2762"/>
              </a:lnSpc>
              <a:buNone/>
            </a:pPr>
            <a:r>
              <a:rPr lang="en-US" altLang="zh-CN" sz="2400" dirty="0" err="1">
                <a:solidFill>
                  <a:srgbClr val="221E1F"/>
                </a:solidFill>
                <a:latin typeface="Arial" panose="020B0604020202020204" pitchFamily="34" charset="0"/>
                <a:cs typeface="Arial" panose="020B0604020202020204" pitchFamily="34" charset="0"/>
              </a:rPr>
              <a:t>A</a:t>
            </a:r>
            <a:r>
              <a:rPr lang="en-US" altLang="zh-CN" sz="2400" cap="none" dirty="0" err="1">
                <a:solidFill>
                  <a:srgbClr val="221E1F"/>
                </a:solidFill>
                <a:latin typeface="Arial" panose="020B0604020202020204" pitchFamily="34" charset="0"/>
                <a:cs typeface="Arial" panose="020B0604020202020204" pitchFamily="34" charset="0"/>
              </a:rPr>
              <a:t>yrıca</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rastgele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kan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şekeri</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iki</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farklı</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günde</a:t>
            </a:r>
            <a:r>
              <a:rPr lang="en-US" altLang="zh-CN" sz="2400" cap="none" dirty="0">
                <a:solidFill>
                  <a:srgbClr val="221E1F"/>
                </a:solidFill>
                <a:latin typeface="Arial" panose="020B0604020202020204" pitchFamily="34" charset="0"/>
                <a:cs typeface="Arial" panose="020B0604020202020204" pitchFamily="34" charset="0"/>
              </a:rPr>
              <a:t> ≥200 mg/dl </a:t>
            </a:r>
            <a:r>
              <a:rPr lang="en-US" altLang="zh-CN" sz="2400" cap="none" dirty="0" err="1">
                <a:solidFill>
                  <a:srgbClr val="221E1F"/>
                </a:solidFill>
                <a:latin typeface="Arial" panose="020B0604020202020204" pitchFamily="34" charset="0"/>
                <a:cs typeface="Arial" panose="020B0604020202020204" pitchFamily="34" charset="0"/>
              </a:rPr>
              <a:t>üzerinde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bulunursa</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diyabet</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tanısı</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konabilir</a:t>
            </a:r>
            <a:r>
              <a:rPr lang="en-US" altLang="zh-CN" sz="2400" cap="none" dirty="0">
                <a:solidFill>
                  <a:srgbClr val="221E1F"/>
                </a:solidFill>
                <a:latin typeface="Arial" panose="020B0604020202020204" pitchFamily="34" charset="0"/>
                <a:cs typeface="Arial" panose="020B0604020202020204" pitchFamily="34" charset="0"/>
              </a:rPr>
              <a:t>.</a:t>
            </a:r>
          </a:p>
          <a:p>
            <a:pPr marL="0" indent="0">
              <a:lnSpc>
                <a:spcPts val="2762"/>
              </a:lnSpc>
              <a:buNone/>
            </a:pPr>
            <a:endParaRPr lang="en-US" altLang="zh-CN" sz="2400" dirty="0">
              <a:solidFill>
                <a:srgbClr val="221E1F"/>
              </a:solidFill>
              <a:latin typeface="Comic Sans MS" charset="0"/>
              <a:cs typeface="Comic Sans MS" charset="0"/>
            </a:endParaRPr>
          </a:p>
          <a:p>
            <a:pPr marL="0" indent="0">
              <a:lnSpc>
                <a:spcPts val="2762"/>
              </a:lnSpc>
              <a:buNone/>
            </a:pPr>
            <a:endParaRPr lang="en-US" altLang="zh-CN" sz="2400" dirty="0">
              <a:solidFill>
                <a:srgbClr val="221E1F"/>
              </a:solidFill>
              <a:latin typeface="Comic Sans MS" charset="0"/>
              <a:cs typeface="Comic Sans MS" charset="0"/>
            </a:endParaRPr>
          </a:p>
          <a:p>
            <a:pPr marL="0" indent="0">
              <a:buNone/>
            </a:pPr>
            <a:endParaRPr lang="tr-TR" sz="2400" cap="none" dirty="0">
              <a:latin typeface="Arial" panose="020B0604020202020204" pitchFamily="34" charset="0"/>
              <a:cs typeface="Arial" panose="020B0604020202020204" pitchFamily="34" charset="0"/>
            </a:endParaRPr>
          </a:p>
          <a:p>
            <a:pPr marL="0" indent="0">
              <a:buNone/>
            </a:pPr>
            <a:endParaRPr lang="tr-TR" dirty="0"/>
          </a:p>
          <a:p>
            <a:pPr marL="0" indent="0">
              <a:buNone/>
            </a:pPr>
            <a:endParaRPr lang="tr-TR" sz="2400" cap="none" dirty="0">
              <a:latin typeface="Arial" panose="020B0604020202020204" pitchFamily="34" charset="0"/>
              <a:cs typeface="Arial" panose="020B0604020202020204" pitchFamily="34" charset="0"/>
            </a:endParaRPr>
          </a:p>
        </p:txBody>
      </p:sp>
      <p:sp>
        <p:nvSpPr>
          <p:cNvPr id="4" name="Slayt Numarası Yer Tutucusu 3">
            <a:extLst>
              <a:ext uri="{FF2B5EF4-FFF2-40B4-BE49-F238E27FC236}">
                <a16:creationId xmlns:a16="http://schemas.microsoft.com/office/drawing/2014/main" id="{2ED9D1E3-14E5-9B55-B822-E3820ACDD041}"/>
              </a:ext>
            </a:extLst>
          </p:cNvPr>
          <p:cNvSpPr>
            <a:spLocks noGrp="1"/>
          </p:cNvSpPr>
          <p:nvPr>
            <p:ph type="sldNum" sz="quarter" idx="12"/>
          </p:nvPr>
        </p:nvSpPr>
        <p:spPr/>
        <p:txBody>
          <a:bodyPr/>
          <a:lstStyle/>
          <a:p>
            <a:fld id="{6D22F896-40B5-4ADD-8801-0D06FADFA095}" type="slidenum">
              <a:rPr lang="en-US" smtClean="0"/>
              <a:t>3</a:t>
            </a:fld>
            <a:endParaRPr lang="en-US" dirty="0"/>
          </a:p>
        </p:txBody>
      </p:sp>
    </p:spTree>
    <p:extLst>
      <p:ext uri="{BB962C8B-B14F-4D97-AF65-F5344CB8AC3E}">
        <p14:creationId xmlns:p14="http://schemas.microsoft.com/office/powerpoint/2010/main" val="436681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05FC3E-D59E-BAFA-6DAF-5C31323DB0FB}"/>
              </a:ext>
            </a:extLst>
          </p:cNvPr>
          <p:cNvSpPr>
            <a:spLocks noGrp="1"/>
          </p:cNvSpPr>
          <p:nvPr>
            <p:ph type="title"/>
          </p:nvPr>
        </p:nvSpPr>
        <p:spPr/>
        <p:txBody>
          <a:bodyPr/>
          <a:lstStyle/>
          <a:p>
            <a:r>
              <a:rPr lang="tr-TR" dirty="0">
                <a:latin typeface="Calibri" panose="020F0502020204030204" pitchFamily="34" charset="0"/>
                <a:ea typeface="Comic Sans MS" charset="-94"/>
                <a:cs typeface="Calibri" panose="020F0502020204030204" pitchFamily="34" charset="0"/>
              </a:rPr>
              <a:t>Diyabet Görülme Sıklığı/Epidemiyoloji</a:t>
            </a:r>
            <a:endParaRPr lang="tr-TR" dirty="0">
              <a:latin typeface="Calibri" panose="020F0502020204030204" pitchFamily="34" charset="0"/>
              <a:cs typeface="Calibri" panose="020F0502020204030204" pitchFamily="34" charset="0"/>
            </a:endParaRPr>
          </a:p>
        </p:txBody>
      </p:sp>
      <p:sp>
        <p:nvSpPr>
          <p:cNvPr id="3" name="İçerik Yer Tutucusu 2">
            <a:extLst>
              <a:ext uri="{FF2B5EF4-FFF2-40B4-BE49-F238E27FC236}">
                <a16:creationId xmlns:a16="http://schemas.microsoft.com/office/drawing/2014/main" id="{9137B5E4-FF17-8A66-8326-ACFDEC7191DC}"/>
              </a:ext>
            </a:extLst>
          </p:cNvPr>
          <p:cNvSpPr>
            <a:spLocks noGrp="1"/>
          </p:cNvSpPr>
          <p:nvPr>
            <p:ph sz="quarter" idx="13"/>
          </p:nvPr>
        </p:nvSpPr>
        <p:spPr/>
        <p:txBody>
          <a:bodyPr/>
          <a:lstStyle/>
          <a:p>
            <a:r>
              <a:rPr lang="tr-TR" sz="2400" cap="none" dirty="0">
                <a:latin typeface="Arial" panose="020B0604020202020204" pitchFamily="34" charset="0"/>
                <a:cs typeface="Arial" panose="020B0604020202020204" pitchFamily="34" charset="0"/>
              </a:rPr>
              <a:t>Uluslararası Diyabet Federasyonu (IDF) verilerine göre, </a:t>
            </a:r>
            <a:r>
              <a:rPr lang="tr-TR" sz="2400" b="1" cap="none" dirty="0">
                <a:latin typeface="Arial" panose="020B0604020202020204" pitchFamily="34" charset="0"/>
                <a:cs typeface="Arial" panose="020B0604020202020204" pitchFamily="34" charset="0"/>
              </a:rPr>
              <a:t>dünyada 20-79 yaş grubundaki her 10 yetişkinden yaklaşık 1'i </a:t>
            </a:r>
            <a:r>
              <a:rPr lang="tr-TR" sz="2400" cap="none" dirty="0">
                <a:latin typeface="Arial" panose="020B0604020202020204" pitchFamily="34" charset="0"/>
                <a:cs typeface="Arial" panose="020B0604020202020204" pitchFamily="34" charset="0"/>
              </a:rPr>
              <a:t>diyabet hastasıdır.</a:t>
            </a:r>
          </a:p>
          <a:p>
            <a:r>
              <a:rPr lang="tr-TR" sz="2400" cap="none" dirty="0">
                <a:latin typeface="Arial" panose="020B0604020202020204" pitchFamily="34" charset="0"/>
                <a:cs typeface="Arial" panose="020B0604020202020204" pitchFamily="34" charset="0"/>
              </a:rPr>
              <a:t>Türkiye'deki </a:t>
            </a:r>
            <a:r>
              <a:rPr lang="tr-TR" sz="2400" b="1" cap="none" dirty="0">
                <a:latin typeface="Arial" panose="020B0604020202020204" pitchFamily="34" charset="0"/>
                <a:cs typeface="Arial" panose="020B0604020202020204" pitchFamily="34" charset="0"/>
              </a:rPr>
              <a:t>her 6 yetişkinden yaklaşık 1'inin</a:t>
            </a:r>
            <a:r>
              <a:rPr lang="tr-TR" sz="2400" cap="none" dirty="0">
                <a:latin typeface="Arial" panose="020B0604020202020204" pitchFamily="34" charset="0"/>
                <a:cs typeface="Arial" panose="020B0604020202020204" pitchFamily="34" charset="0"/>
              </a:rPr>
              <a:t> diyabet hastasıdır.</a:t>
            </a:r>
          </a:p>
          <a:p>
            <a:endParaRPr lang="tr-TR" dirty="0"/>
          </a:p>
        </p:txBody>
      </p:sp>
      <p:sp>
        <p:nvSpPr>
          <p:cNvPr id="4" name="Slayt Numarası Yer Tutucusu 3">
            <a:extLst>
              <a:ext uri="{FF2B5EF4-FFF2-40B4-BE49-F238E27FC236}">
                <a16:creationId xmlns:a16="http://schemas.microsoft.com/office/drawing/2014/main" id="{D379468F-6A48-E1D8-B41B-93E01CCEDFE9}"/>
              </a:ext>
            </a:extLst>
          </p:cNvPr>
          <p:cNvSpPr>
            <a:spLocks noGrp="1"/>
          </p:cNvSpPr>
          <p:nvPr>
            <p:ph type="sldNum" sz="quarter" idx="12"/>
          </p:nvPr>
        </p:nvSpPr>
        <p:spPr/>
        <p:txBody>
          <a:bodyPr/>
          <a:lstStyle/>
          <a:p>
            <a:fld id="{6D22F896-40B5-4ADD-8801-0D06FADFA095}" type="slidenum">
              <a:rPr lang="en-US" smtClean="0"/>
              <a:t>4</a:t>
            </a:fld>
            <a:endParaRPr lang="en-US" dirty="0"/>
          </a:p>
        </p:txBody>
      </p:sp>
    </p:spTree>
    <p:extLst>
      <p:ext uri="{BB962C8B-B14F-4D97-AF65-F5344CB8AC3E}">
        <p14:creationId xmlns:p14="http://schemas.microsoft.com/office/powerpoint/2010/main" val="598388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E929E70-BD0F-21D3-1C96-7412D5CD1D2E}"/>
              </a:ext>
            </a:extLst>
          </p:cNvPr>
          <p:cNvSpPr>
            <a:spLocks noGrp="1"/>
          </p:cNvSpPr>
          <p:nvPr>
            <p:ph type="title"/>
          </p:nvPr>
        </p:nvSpPr>
        <p:spPr/>
        <p:txBody>
          <a:bodyPr/>
          <a:lstStyle/>
          <a:p>
            <a:r>
              <a:rPr lang="tr-TR" dirty="0">
                <a:latin typeface="Arial" panose="020B0604020202020204" pitchFamily="34" charset="0"/>
                <a:ea typeface="Comic Sans MS" charset="-94"/>
                <a:cs typeface="Arial" panose="020B0604020202020204" pitchFamily="34" charset="0"/>
              </a:rPr>
              <a:t>Glukoz(Şeker) Nedir?</a:t>
            </a:r>
            <a:endParaRPr lang="tr-TR" dirty="0">
              <a:latin typeface="Arial" panose="020B0604020202020204" pitchFamily="34" charset="0"/>
              <a:cs typeface="Arial" panose="020B0604020202020204" pitchFamily="34" charset="0"/>
            </a:endParaRPr>
          </a:p>
        </p:txBody>
      </p:sp>
      <p:graphicFrame>
        <p:nvGraphicFramePr>
          <p:cNvPr id="4" name="İçerik Yer Tutucusu 3">
            <a:extLst>
              <a:ext uri="{FF2B5EF4-FFF2-40B4-BE49-F238E27FC236}">
                <a16:creationId xmlns:a16="http://schemas.microsoft.com/office/drawing/2014/main" id="{5E42082B-1C04-2BC6-D428-453CB70875CA}"/>
              </a:ext>
            </a:extLst>
          </p:cNvPr>
          <p:cNvGraphicFramePr>
            <a:graphicFrameLocks noGrp="1"/>
          </p:cNvGraphicFramePr>
          <p:nvPr>
            <p:ph sz="quarter" idx="13"/>
            <p:extLst>
              <p:ext uri="{D42A27DB-BD31-4B8C-83A1-F6EECF244321}">
                <p14:modId xmlns:p14="http://schemas.microsoft.com/office/powerpoint/2010/main" val="3167895562"/>
              </p:ext>
            </p:extLst>
          </p:nvPr>
        </p:nvGraphicFramePr>
        <p:xfrm>
          <a:off x="914400" y="2366963"/>
          <a:ext cx="10363200" cy="34242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ayt Numarası Yer Tutucusu 4">
            <a:extLst>
              <a:ext uri="{FF2B5EF4-FFF2-40B4-BE49-F238E27FC236}">
                <a16:creationId xmlns:a16="http://schemas.microsoft.com/office/drawing/2014/main" id="{2BA088CE-F4E9-64DC-2C57-9008C93C56E8}"/>
              </a:ext>
            </a:extLst>
          </p:cNvPr>
          <p:cNvSpPr>
            <a:spLocks noGrp="1"/>
          </p:cNvSpPr>
          <p:nvPr>
            <p:ph type="sldNum" sz="quarter" idx="12"/>
          </p:nvPr>
        </p:nvSpPr>
        <p:spPr/>
        <p:txBody>
          <a:bodyPr/>
          <a:lstStyle/>
          <a:p>
            <a:fld id="{6D22F896-40B5-4ADD-8801-0D06FADFA095}" type="slidenum">
              <a:rPr lang="en-US" smtClean="0"/>
              <a:t>5</a:t>
            </a:fld>
            <a:endParaRPr lang="en-US" dirty="0"/>
          </a:p>
        </p:txBody>
      </p:sp>
    </p:spTree>
    <p:extLst>
      <p:ext uri="{BB962C8B-B14F-4D97-AF65-F5344CB8AC3E}">
        <p14:creationId xmlns:p14="http://schemas.microsoft.com/office/powerpoint/2010/main" val="3173928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1E3D5E2-1F96-CE63-48F9-62B668201845}"/>
              </a:ext>
            </a:extLst>
          </p:cNvPr>
          <p:cNvSpPr>
            <a:spLocks noGrp="1"/>
          </p:cNvSpPr>
          <p:nvPr>
            <p:ph type="title"/>
          </p:nvPr>
        </p:nvSpPr>
        <p:spPr/>
        <p:txBody>
          <a:bodyPr/>
          <a:lstStyle/>
          <a:p>
            <a:r>
              <a:rPr lang="tr-TR" dirty="0">
                <a:latin typeface="Arial" panose="020B0604020202020204" pitchFamily="34" charset="0"/>
                <a:ea typeface="Comic Sans MS" charset="-94"/>
                <a:cs typeface="Arial" panose="020B0604020202020204" pitchFamily="34" charset="0"/>
              </a:rPr>
              <a:t>İnsülin Nedir?</a:t>
            </a:r>
            <a:endParaRPr lang="tr-TR" dirty="0">
              <a:latin typeface="Arial" panose="020B0604020202020204" pitchFamily="34" charset="0"/>
              <a:cs typeface="Arial" panose="020B0604020202020204" pitchFamily="34" charset="0"/>
            </a:endParaRPr>
          </a:p>
        </p:txBody>
      </p:sp>
      <p:sp>
        <p:nvSpPr>
          <p:cNvPr id="3" name="İçerik Yer Tutucusu 2">
            <a:extLst>
              <a:ext uri="{FF2B5EF4-FFF2-40B4-BE49-F238E27FC236}">
                <a16:creationId xmlns:a16="http://schemas.microsoft.com/office/drawing/2014/main" id="{AF373BD0-AD7A-4A67-198B-ABC3A9FD5859}"/>
              </a:ext>
            </a:extLst>
          </p:cNvPr>
          <p:cNvSpPr>
            <a:spLocks noGrp="1"/>
          </p:cNvSpPr>
          <p:nvPr>
            <p:ph sz="quarter" idx="13"/>
          </p:nvPr>
        </p:nvSpPr>
        <p:spPr/>
        <p:txBody>
          <a:bodyPr>
            <a:normAutofit/>
          </a:bodyPr>
          <a:lstStyle/>
          <a:p>
            <a:r>
              <a:rPr lang="tr-TR" sz="2400" cap="none" dirty="0">
                <a:latin typeface="Arial" panose="020B0604020202020204" pitchFamily="34" charset="0"/>
                <a:cs typeface="Arial" panose="020B0604020202020204" pitchFamily="34" charset="0"/>
              </a:rPr>
              <a:t>İnsülin, pankreasta üretilen ve yaşamsal önem taşıyan bir hormondur.</a:t>
            </a:r>
          </a:p>
          <a:p>
            <a:r>
              <a:rPr lang="tr-TR" sz="2400" cap="none" dirty="0">
                <a:latin typeface="Arial" panose="020B0604020202020204" pitchFamily="34" charset="0"/>
                <a:cs typeface="Arial" panose="020B0604020202020204" pitchFamily="34" charset="0"/>
              </a:rPr>
              <a:t>Görevi kanın içindeki şekerin hücre içine girmesini sağlamaktır. Bu sayede şeker yanarak enerjiye dönüşür.</a:t>
            </a:r>
          </a:p>
          <a:p>
            <a:r>
              <a:rPr lang="tr-TR" sz="2400" cap="none" dirty="0">
                <a:latin typeface="Arial" panose="020B0604020202020204" pitchFamily="34" charset="0"/>
                <a:cs typeface="Arial" panose="020B0604020202020204" pitchFamily="34" charset="0"/>
              </a:rPr>
              <a:t>Temel etkisi kan şekerini düşürmektir.</a:t>
            </a:r>
          </a:p>
        </p:txBody>
      </p:sp>
      <p:sp>
        <p:nvSpPr>
          <p:cNvPr id="4" name="Slayt Numarası Yer Tutucusu 3">
            <a:extLst>
              <a:ext uri="{FF2B5EF4-FFF2-40B4-BE49-F238E27FC236}">
                <a16:creationId xmlns:a16="http://schemas.microsoft.com/office/drawing/2014/main" id="{93F201A6-8B96-24D9-BCB0-1203FD6C3B7D}"/>
              </a:ext>
            </a:extLst>
          </p:cNvPr>
          <p:cNvSpPr>
            <a:spLocks noGrp="1"/>
          </p:cNvSpPr>
          <p:nvPr>
            <p:ph type="sldNum" sz="quarter" idx="12"/>
          </p:nvPr>
        </p:nvSpPr>
        <p:spPr/>
        <p:txBody>
          <a:bodyPr/>
          <a:lstStyle/>
          <a:p>
            <a:fld id="{6D22F896-40B5-4ADD-8801-0D06FADFA095}" type="slidenum">
              <a:rPr lang="en-US" smtClean="0"/>
              <a:t>6</a:t>
            </a:fld>
            <a:endParaRPr lang="en-US" dirty="0"/>
          </a:p>
        </p:txBody>
      </p:sp>
    </p:spTree>
    <p:extLst>
      <p:ext uri="{BB962C8B-B14F-4D97-AF65-F5344CB8AC3E}">
        <p14:creationId xmlns:p14="http://schemas.microsoft.com/office/powerpoint/2010/main" val="1526010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DCC00B5-31E3-A594-FB32-3849875ED6D3}"/>
              </a:ext>
            </a:extLst>
          </p:cNvPr>
          <p:cNvSpPr>
            <a:spLocks noGrp="1"/>
          </p:cNvSpPr>
          <p:nvPr>
            <p:ph type="title"/>
          </p:nvPr>
        </p:nvSpPr>
        <p:spPr>
          <a:xfrm>
            <a:off x="542565" y="42916"/>
            <a:ext cx="10364451" cy="1596177"/>
          </a:xfrm>
        </p:spPr>
        <p:txBody>
          <a:bodyPr/>
          <a:lstStyle/>
          <a:p>
            <a:r>
              <a:rPr lang="tr-TR" altLang="tr-TR" dirty="0">
                <a:latin typeface="Arial" panose="020B0604020202020204" pitchFamily="34" charset="0"/>
                <a:ea typeface="Comic Sans MS" charset="-94"/>
                <a:cs typeface="Arial" panose="020B0604020202020204" pitchFamily="34" charset="0"/>
              </a:rPr>
              <a:t>DİYABET</a:t>
            </a:r>
            <a:endParaRPr lang="tr-TR" dirty="0">
              <a:latin typeface="Arial" panose="020B0604020202020204" pitchFamily="34" charset="0"/>
              <a:cs typeface="Arial" panose="020B0604020202020204" pitchFamily="34" charset="0"/>
            </a:endParaRPr>
          </a:p>
        </p:txBody>
      </p:sp>
      <p:sp>
        <p:nvSpPr>
          <p:cNvPr id="3" name="İçerik Yer Tutucusu 2">
            <a:extLst>
              <a:ext uri="{FF2B5EF4-FFF2-40B4-BE49-F238E27FC236}">
                <a16:creationId xmlns:a16="http://schemas.microsoft.com/office/drawing/2014/main" id="{B34F4158-1374-0534-6A81-B154826CE966}"/>
              </a:ext>
            </a:extLst>
          </p:cNvPr>
          <p:cNvSpPr>
            <a:spLocks noGrp="1"/>
          </p:cNvSpPr>
          <p:nvPr>
            <p:ph sz="quarter" idx="13"/>
          </p:nvPr>
        </p:nvSpPr>
        <p:spPr/>
        <p:txBody>
          <a:bodyPr/>
          <a:lstStyle/>
          <a:p>
            <a:endParaRPr lang="tr-TR" dirty="0">
              <a:latin typeface="Arial" panose="020B0604020202020204" pitchFamily="34" charset="0"/>
              <a:cs typeface="Arial" panose="020B0604020202020204" pitchFamily="34" charset="0"/>
            </a:endParaRPr>
          </a:p>
        </p:txBody>
      </p:sp>
      <p:sp>
        <p:nvSpPr>
          <p:cNvPr id="4" name="Rectangle 1027">
            <a:extLst>
              <a:ext uri="{FF2B5EF4-FFF2-40B4-BE49-F238E27FC236}">
                <a16:creationId xmlns:a16="http://schemas.microsoft.com/office/drawing/2014/main" id="{B4D6CF3E-638E-F411-8432-516AD355FC10}"/>
              </a:ext>
            </a:extLst>
          </p:cNvPr>
          <p:cNvSpPr txBox="1">
            <a:spLocks noChangeArrowheads="1"/>
          </p:cNvSpPr>
          <p:nvPr/>
        </p:nvSpPr>
        <p:spPr>
          <a:xfrm>
            <a:off x="6316664" y="1823384"/>
            <a:ext cx="3390900" cy="338138"/>
          </a:xfrm>
          <a:prstGeom prst="rect">
            <a:avLst/>
          </a:prstGeom>
        </p:spPr>
        <p:txBody>
          <a:bodyPr>
            <a:no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a:lnSpc>
                <a:spcPct val="80000"/>
              </a:lnSpc>
              <a:buFont typeface="Lucida Grande" charset="-94"/>
              <a:buNone/>
            </a:pPr>
            <a:r>
              <a:rPr lang="tr-TR" altLang="tr-TR">
                <a:latin typeface="Arial" panose="020B0604020202020204" pitchFamily="34" charset="0"/>
                <a:ea typeface="Comic Sans MS" charset="-94"/>
                <a:cs typeface="Arial" panose="020B0604020202020204" pitchFamily="34" charset="0"/>
              </a:rPr>
              <a:t>İnsülin eksikliğinde hücre</a:t>
            </a:r>
          </a:p>
          <a:p>
            <a:pPr marL="0" indent="0">
              <a:lnSpc>
                <a:spcPct val="80000"/>
              </a:lnSpc>
              <a:buFont typeface="Arial" panose="020B0604020202020204" pitchFamily="34" charset="0"/>
              <a:buNone/>
            </a:pPr>
            <a:endParaRPr lang="tr-TR" altLang="tr-TR" dirty="0">
              <a:latin typeface="Arial" panose="020B0604020202020204" pitchFamily="34" charset="0"/>
              <a:ea typeface="Comic Sans MS" charset="-94"/>
              <a:cs typeface="Arial" panose="020B0604020202020204" pitchFamily="34" charset="0"/>
            </a:endParaRPr>
          </a:p>
        </p:txBody>
      </p:sp>
      <p:sp>
        <p:nvSpPr>
          <p:cNvPr id="5" name="Freeform 1028">
            <a:extLst>
              <a:ext uri="{FF2B5EF4-FFF2-40B4-BE49-F238E27FC236}">
                <a16:creationId xmlns:a16="http://schemas.microsoft.com/office/drawing/2014/main" id="{FAA84B6B-E2DC-F80D-C512-7B95691A8588}"/>
              </a:ext>
            </a:extLst>
          </p:cNvPr>
          <p:cNvSpPr>
            <a:spLocks/>
          </p:cNvSpPr>
          <p:nvPr/>
        </p:nvSpPr>
        <p:spPr bwMode="auto">
          <a:xfrm>
            <a:off x="1992314" y="2573338"/>
            <a:ext cx="1082675" cy="3598862"/>
          </a:xfrm>
          <a:custGeom>
            <a:avLst/>
            <a:gdLst>
              <a:gd name="T0" fmla="*/ 681 w 682"/>
              <a:gd name="T1" fmla="*/ 2181 h 2267"/>
              <a:gd name="T2" fmla="*/ 545 w 682"/>
              <a:gd name="T3" fmla="*/ 2181 h 2267"/>
              <a:gd name="T4" fmla="*/ 318 w 682"/>
              <a:gd name="T5" fmla="*/ 2181 h 2267"/>
              <a:gd name="T6" fmla="*/ 135 w 682"/>
              <a:gd name="T7" fmla="*/ 2163 h 2267"/>
              <a:gd name="T8" fmla="*/ 0 w 682"/>
              <a:gd name="T9" fmla="*/ 2181 h 2267"/>
              <a:gd name="T10" fmla="*/ 0 w 682"/>
              <a:gd name="T11" fmla="*/ 49 h 2267"/>
              <a:gd name="T12" fmla="*/ 135 w 682"/>
              <a:gd name="T13" fmla="*/ 38 h 2267"/>
              <a:gd name="T14" fmla="*/ 273 w 682"/>
              <a:gd name="T15" fmla="*/ 49 h 2267"/>
              <a:gd name="T16" fmla="*/ 454 w 682"/>
              <a:gd name="T17" fmla="*/ 49 h 2267"/>
              <a:gd name="T18" fmla="*/ 682 w 682"/>
              <a:gd name="T19" fmla="*/ 48 h 2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2" h="2267">
                <a:moveTo>
                  <a:pt x="681" y="2181"/>
                </a:moveTo>
                <a:cubicBezTo>
                  <a:pt x="681" y="2181"/>
                  <a:pt x="616" y="2135"/>
                  <a:pt x="545" y="2181"/>
                </a:cubicBezTo>
                <a:cubicBezTo>
                  <a:pt x="545" y="2181"/>
                  <a:pt x="409" y="2267"/>
                  <a:pt x="318" y="2181"/>
                </a:cubicBezTo>
                <a:cubicBezTo>
                  <a:pt x="250" y="2178"/>
                  <a:pt x="220" y="2125"/>
                  <a:pt x="135" y="2163"/>
                </a:cubicBezTo>
                <a:cubicBezTo>
                  <a:pt x="50" y="2229"/>
                  <a:pt x="0" y="2181"/>
                  <a:pt x="0" y="2181"/>
                </a:cubicBezTo>
                <a:lnTo>
                  <a:pt x="0" y="49"/>
                </a:lnTo>
                <a:cubicBezTo>
                  <a:pt x="0" y="49"/>
                  <a:pt x="69" y="0"/>
                  <a:pt x="135" y="38"/>
                </a:cubicBezTo>
                <a:cubicBezTo>
                  <a:pt x="210" y="114"/>
                  <a:pt x="273" y="49"/>
                  <a:pt x="273" y="49"/>
                </a:cubicBezTo>
                <a:cubicBezTo>
                  <a:pt x="326" y="51"/>
                  <a:pt x="352" y="10"/>
                  <a:pt x="454" y="49"/>
                </a:cubicBezTo>
                <a:cubicBezTo>
                  <a:pt x="560" y="95"/>
                  <a:pt x="682" y="48"/>
                  <a:pt x="682" y="48"/>
                </a:cubicBezTo>
              </a:path>
            </a:pathLst>
          </a:custGeom>
          <a:noFill/>
          <a:ln w="38100" cmpd="sng">
            <a:solidFill>
              <a:srgbClr val="A5002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tr-TR">
              <a:latin typeface="Arial" panose="020B0604020202020204" pitchFamily="34" charset="0"/>
              <a:cs typeface="Arial" panose="020B0604020202020204" pitchFamily="34" charset="0"/>
            </a:endParaRPr>
          </a:p>
        </p:txBody>
      </p:sp>
      <p:sp>
        <p:nvSpPr>
          <p:cNvPr id="6" name="Rectangle 1029" descr="Geniş yukarı köşegen">
            <a:extLst>
              <a:ext uri="{FF2B5EF4-FFF2-40B4-BE49-F238E27FC236}">
                <a16:creationId xmlns:a16="http://schemas.microsoft.com/office/drawing/2014/main" id="{AEFD6F59-E47D-B7EA-C417-23F022276D24}"/>
              </a:ext>
            </a:extLst>
          </p:cNvPr>
          <p:cNvSpPr>
            <a:spLocks noChangeArrowheads="1"/>
          </p:cNvSpPr>
          <p:nvPr/>
        </p:nvSpPr>
        <p:spPr bwMode="auto">
          <a:xfrm>
            <a:off x="2857501" y="4808538"/>
            <a:ext cx="188913" cy="1212850"/>
          </a:xfrm>
          <a:prstGeom prst="rect">
            <a:avLst/>
          </a:prstGeom>
          <a:pattFill prst="wdUpDiag">
            <a:fgClr>
              <a:srgbClr val="A50021"/>
            </a:fgClr>
            <a:bgClr>
              <a:srgbClr val="FFDDFF"/>
            </a:bgClr>
          </a:pattFill>
          <a:ln w="38100">
            <a:solidFill>
              <a:srgbClr val="A5002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7" name="Freeform 1030" descr="Geniş yukarı köşegen">
            <a:extLst>
              <a:ext uri="{FF2B5EF4-FFF2-40B4-BE49-F238E27FC236}">
                <a16:creationId xmlns:a16="http://schemas.microsoft.com/office/drawing/2014/main" id="{9B87644B-37E8-2D00-AFB1-BDD223DB787C}"/>
              </a:ext>
            </a:extLst>
          </p:cNvPr>
          <p:cNvSpPr>
            <a:spLocks/>
          </p:cNvSpPr>
          <p:nvPr/>
        </p:nvSpPr>
        <p:spPr bwMode="auto">
          <a:xfrm>
            <a:off x="2871788" y="2649538"/>
            <a:ext cx="863600" cy="1657350"/>
          </a:xfrm>
          <a:custGeom>
            <a:avLst/>
            <a:gdLst>
              <a:gd name="T0" fmla="*/ 0 w 544"/>
              <a:gd name="T1" fmla="*/ 1 h 1044"/>
              <a:gd name="T2" fmla="*/ 0 w 544"/>
              <a:gd name="T3" fmla="*/ 772 h 1044"/>
              <a:gd name="T4" fmla="*/ 454 w 544"/>
              <a:gd name="T5" fmla="*/ 1044 h 1044"/>
              <a:gd name="T6" fmla="*/ 544 w 544"/>
              <a:gd name="T7" fmla="*/ 953 h 1044"/>
              <a:gd name="T8" fmla="*/ 120 w 544"/>
              <a:gd name="T9" fmla="*/ 689 h 1044"/>
              <a:gd name="T10" fmla="*/ 120 w 544"/>
              <a:gd name="T11" fmla="*/ 0 h 1044"/>
              <a:gd name="T12" fmla="*/ 0 w 544"/>
              <a:gd name="T13" fmla="*/ 1 h 1044"/>
            </a:gdLst>
            <a:ahLst/>
            <a:cxnLst>
              <a:cxn ang="0">
                <a:pos x="T0" y="T1"/>
              </a:cxn>
              <a:cxn ang="0">
                <a:pos x="T2" y="T3"/>
              </a:cxn>
              <a:cxn ang="0">
                <a:pos x="T4" y="T5"/>
              </a:cxn>
              <a:cxn ang="0">
                <a:pos x="T6" y="T7"/>
              </a:cxn>
              <a:cxn ang="0">
                <a:pos x="T8" y="T9"/>
              </a:cxn>
              <a:cxn ang="0">
                <a:pos x="T10" y="T11"/>
              </a:cxn>
              <a:cxn ang="0">
                <a:pos x="T12" y="T13"/>
              </a:cxn>
            </a:cxnLst>
            <a:rect l="0" t="0" r="r" b="b"/>
            <a:pathLst>
              <a:path w="544" h="1044">
                <a:moveTo>
                  <a:pt x="0" y="1"/>
                </a:moveTo>
                <a:lnTo>
                  <a:pt x="0" y="772"/>
                </a:lnTo>
                <a:lnTo>
                  <a:pt x="454" y="1044"/>
                </a:lnTo>
                <a:lnTo>
                  <a:pt x="544" y="953"/>
                </a:lnTo>
                <a:lnTo>
                  <a:pt x="120" y="689"/>
                </a:lnTo>
                <a:lnTo>
                  <a:pt x="120" y="0"/>
                </a:lnTo>
                <a:lnTo>
                  <a:pt x="0" y="1"/>
                </a:lnTo>
                <a:close/>
              </a:path>
            </a:pathLst>
          </a:custGeom>
          <a:pattFill prst="wdUpDiag">
            <a:fgClr>
              <a:srgbClr val="A50021"/>
            </a:fgClr>
            <a:bgClr>
              <a:srgbClr val="FFDDFF"/>
            </a:bgClr>
          </a:pattFill>
          <a:ln w="38100" cap="flat" cmpd="sng">
            <a:solidFill>
              <a:srgbClr val="A50021"/>
            </a:solidFill>
            <a:prstDash val="solid"/>
            <a:round/>
            <a:headEnd/>
            <a:tailEn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8" name="Freeform 1031">
            <a:extLst>
              <a:ext uri="{FF2B5EF4-FFF2-40B4-BE49-F238E27FC236}">
                <a16:creationId xmlns:a16="http://schemas.microsoft.com/office/drawing/2014/main" id="{ED67FF78-65E7-9581-C545-D06E92188B18}"/>
              </a:ext>
            </a:extLst>
          </p:cNvPr>
          <p:cNvSpPr>
            <a:spLocks/>
          </p:cNvSpPr>
          <p:nvPr/>
        </p:nvSpPr>
        <p:spPr bwMode="auto">
          <a:xfrm>
            <a:off x="3052763" y="2603500"/>
            <a:ext cx="2760662" cy="3492500"/>
          </a:xfrm>
          <a:custGeom>
            <a:avLst/>
            <a:gdLst>
              <a:gd name="T0" fmla="*/ 13 w 1739"/>
              <a:gd name="T1" fmla="*/ 302 h 2200"/>
              <a:gd name="T2" fmla="*/ 651 w 1739"/>
              <a:gd name="T3" fmla="*/ 30 h 2200"/>
              <a:gd name="T4" fmla="*/ 1337 w 1739"/>
              <a:gd name="T5" fmla="*/ 30 h 2200"/>
              <a:gd name="T6" fmla="*/ 1680 w 1739"/>
              <a:gd name="T7" fmla="*/ 347 h 2200"/>
              <a:gd name="T8" fmla="*/ 1680 w 1739"/>
              <a:gd name="T9" fmla="*/ 1753 h 2200"/>
              <a:gd name="T10" fmla="*/ 1290 w 1739"/>
              <a:gd name="T11" fmla="*/ 2087 h 2200"/>
              <a:gd name="T12" fmla="*/ 259 w 1739"/>
              <a:gd name="T13" fmla="*/ 2116 h 2200"/>
              <a:gd name="T14" fmla="*/ 0 w 1739"/>
              <a:gd name="T15" fmla="*/ 1910 h 22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39" h="2200">
                <a:moveTo>
                  <a:pt x="13" y="302"/>
                </a:moveTo>
                <a:cubicBezTo>
                  <a:pt x="13" y="302"/>
                  <a:pt x="198" y="38"/>
                  <a:pt x="651" y="30"/>
                </a:cubicBezTo>
                <a:cubicBezTo>
                  <a:pt x="984" y="0"/>
                  <a:pt x="1337" y="30"/>
                  <a:pt x="1337" y="30"/>
                </a:cubicBezTo>
                <a:cubicBezTo>
                  <a:pt x="1337" y="30"/>
                  <a:pt x="1627" y="85"/>
                  <a:pt x="1680" y="347"/>
                </a:cubicBezTo>
                <a:cubicBezTo>
                  <a:pt x="1739" y="1030"/>
                  <a:pt x="1680" y="1753"/>
                  <a:pt x="1680" y="1753"/>
                </a:cubicBezTo>
                <a:cubicBezTo>
                  <a:pt x="1615" y="2043"/>
                  <a:pt x="1527" y="2026"/>
                  <a:pt x="1290" y="2087"/>
                </a:cubicBezTo>
                <a:cubicBezTo>
                  <a:pt x="763" y="2167"/>
                  <a:pt x="678" y="2200"/>
                  <a:pt x="259" y="2116"/>
                </a:cubicBezTo>
                <a:cubicBezTo>
                  <a:pt x="14" y="1955"/>
                  <a:pt x="54" y="1953"/>
                  <a:pt x="0" y="1910"/>
                </a:cubicBezTo>
              </a:path>
            </a:pathLst>
          </a:custGeom>
          <a:noFill/>
          <a:ln w="38100" cmpd="sng">
            <a:solidFill>
              <a:srgbClr val="A5002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tr-TR">
              <a:latin typeface="Arial" panose="020B0604020202020204" pitchFamily="34" charset="0"/>
              <a:cs typeface="Arial" panose="020B0604020202020204" pitchFamily="34" charset="0"/>
            </a:endParaRPr>
          </a:p>
        </p:txBody>
      </p:sp>
      <p:sp>
        <p:nvSpPr>
          <p:cNvPr id="9" name="Rectangle 1032">
            <a:extLst>
              <a:ext uri="{FF2B5EF4-FFF2-40B4-BE49-F238E27FC236}">
                <a16:creationId xmlns:a16="http://schemas.microsoft.com/office/drawing/2014/main" id="{709992BF-9E4D-0DBB-5F2F-66673B3F671C}"/>
              </a:ext>
            </a:extLst>
          </p:cNvPr>
          <p:cNvSpPr>
            <a:spLocks noChangeArrowheads="1"/>
          </p:cNvSpPr>
          <p:nvPr/>
        </p:nvSpPr>
        <p:spPr bwMode="auto">
          <a:xfrm>
            <a:off x="2135188" y="2794000"/>
            <a:ext cx="214312" cy="215900"/>
          </a:xfrm>
          <a:prstGeom prst="rect">
            <a:avLst/>
          </a:prstGeom>
          <a:solidFill>
            <a:srgbClr val="A50021"/>
          </a:solidFill>
          <a:ln w="9525">
            <a:solidFill>
              <a:srgbClr val="A5002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10" name="Rectangle 1033">
            <a:extLst>
              <a:ext uri="{FF2B5EF4-FFF2-40B4-BE49-F238E27FC236}">
                <a16:creationId xmlns:a16="http://schemas.microsoft.com/office/drawing/2014/main" id="{088CC9D6-E7E7-262A-BA0B-615AF236A075}"/>
              </a:ext>
            </a:extLst>
          </p:cNvPr>
          <p:cNvSpPr>
            <a:spLocks noChangeArrowheads="1"/>
          </p:cNvSpPr>
          <p:nvPr/>
        </p:nvSpPr>
        <p:spPr bwMode="auto">
          <a:xfrm>
            <a:off x="2424113" y="3082925"/>
            <a:ext cx="214312" cy="215900"/>
          </a:xfrm>
          <a:prstGeom prst="rect">
            <a:avLst/>
          </a:prstGeom>
          <a:solidFill>
            <a:srgbClr val="A50021"/>
          </a:solidFill>
          <a:ln w="9525">
            <a:solidFill>
              <a:srgbClr val="A5002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11" name="Rectangle 1034">
            <a:extLst>
              <a:ext uri="{FF2B5EF4-FFF2-40B4-BE49-F238E27FC236}">
                <a16:creationId xmlns:a16="http://schemas.microsoft.com/office/drawing/2014/main" id="{47582029-4A37-A348-923F-01CC8718969A}"/>
              </a:ext>
            </a:extLst>
          </p:cNvPr>
          <p:cNvSpPr>
            <a:spLocks noChangeArrowheads="1"/>
          </p:cNvSpPr>
          <p:nvPr/>
        </p:nvSpPr>
        <p:spPr bwMode="auto">
          <a:xfrm>
            <a:off x="2135188" y="3514725"/>
            <a:ext cx="214312" cy="215900"/>
          </a:xfrm>
          <a:prstGeom prst="rect">
            <a:avLst/>
          </a:prstGeom>
          <a:solidFill>
            <a:srgbClr val="A50021"/>
          </a:solidFill>
          <a:ln w="9525">
            <a:solidFill>
              <a:srgbClr val="A5002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12" name="Rectangle 1035">
            <a:extLst>
              <a:ext uri="{FF2B5EF4-FFF2-40B4-BE49-F238E27FC236}">
                <a16:creationId xmlns:a16="http://schemas.microsoft.com/office/drawing/2014/main" id="{ED81529C-2BD7-88F8-5DD2-4CF6139A15E9}"/>
              </a:ext>
            </a:extLst>
          </p:cNvPr>
          <p:cNvSpPr>
            <a:spLocks noChangeArrowheads="1"/>
          </p:cNvSpPr>
          <p:nvPr/>
        </p:nvSpPr>
        <p:spPr bwMode="auto">
          <a:xfrm>
            <a:off x="2208213" y="4162425"/>
            <a:ext cx="214312" cy="215900"/>
          </a:xfrm>
          <a:prstGeom prst="rect">
            <a:avLst/>
          </a:prstGeom>
          <a:solidFill>
            <a:srgbClr val="A50021"/>
          </a:solidFill>
          <a:ln w="9525">
            <a:solidFill>
              <a:srgbClr val="A5002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13" name="Rectangle 1036">
            <a:extLst>
              <a:ext uri="{FF2B5EF4-FFF2-40B4-BE49-F238E27FC236}">
                <a16:creationId xmlns:a16="http://schemas.microsoft.com/office/drawing/2014/main" id="{D77D3B6D-CC02-AC56-66A5-92D57A3F6059}"/>
              </a:ext>
            </a:extLst>
          </p:cNvPr>
          <p:cNvSpPr>
            <a:spLocks noChangeArrowheads="1"/>
          </p:cNvSpPr>
          <p:nvPr/>
        </p:nvSpPr>
        <p:spPr bwMode="auto">
          <a:xfrm>
            <a:off x="2351088" y="4810125"/>
            <a:ext cx="214312" cy="215900"/>
          </a:xfrm>
          <a:prstGeom prst="rect">
            <a:avLst/>
          </a:prstGeom>
          <a:solidFill>
            <a:srgbClr val="A50021"/>
          </a:solidFill>
          <a:ln w="9525">
            <a:solidFill>
              <a:srgbClr val="A5002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14" name="Rectangle 1037">
            <a:extLst>
              <a:ext uri="{FF2B5EF4-FFF2-40B4-BE49-F238E27FC236}">
                <a16:creationId xmlns:a16="http://schemas.microsoft.com/office/drawing/2014/main" id="{742E7725-B10F-A825-D340-CD06C9F0268E}"/>
              </a:ext>
            </a:extLst>
          </p:cNvPr>
          <p:cNvSpPr>
            <a:spLocks noChangeArrowheads="1"/>
          </p:cNvSpPr>
          <p:nvPr/>
        </p:nvSpPr>
        <p:spPr bwMode="auto">
          <a:xfrm>
            <a:off x="2135188" y="5243513"/>
            <a:ext cx="214312" cy="215900"/>
          </a:xfrm>
          <a:prstGeom prst="rect">
            <a:avLst/>
          </a:prstGeom>
          <a:solidFill>
            <a:srgbClr val="A50021"/>
          </a:solidFill>
          <a:ln w="9525">
            <a:solidFill>
              <a:srgbClr val="A5002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15" name="Rectangle 1038">
            <a:extLst>
              <a:ext uri="{FF2B5EF4-FFF2-40B4-BE49-F238E27FC236}">
                <a16:creationId xmlns:a16="http://schemas.microsoft.com/office/drawing/2014/main" id="{A3D5E57A-46B0-CC89-0708-5B5979C68312}"/>
              </a:ext>
            </a:extLst>
          </p:cNvPr>
          <p:cNvSpPr>
            <a:spLocks noChangeArrowheads="1"/>
          </p:cNvSpPr>
          <p:nvPr/>
        </p:nvSpPr>
        <p:spPr bwMode="auto">
          <a:xfrm>
            <a:off x="2424113" y="5602288"/>
            <a:ext cx="214312" cy="215900"/>
          </a:xfrm>
          <a:prstGeom prst="rect">
            <a:avLst/>
          </a:prstGeom>
          <a:solidFill>
            <a:srgbClr val="A50021"/>
          </a:solidFill>
          <a:ln w="9525">
            <a:solidFill>
              <a:srgbClr val="A5002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16" name="Line 1039">
            <a:extLst>
              <a:ext uri="{FF2B5EF4-FFF2-40B4-BE49-F238E27FC236}">
                <a16:creationId xmlns:a16="http://schemas.microsoft.com/office/drawing/2014/main" id="{9790866A-A922-5410-B68A-5DDE15940D75}"/>
              </a:ext>
            </a:extLst>
          </p:cNvPr>
          <p:cNvSpPr>
            <a:spLocks noChangeShapeType="1"/>
          </p:cNvSpPr>
          <p:nvPr/>
        </p:nvSpPr>
        <p:spPr bwMode="auto">
          <a:xfrm>
            <a:off x="2640013" y="2435226"/>
            <a:ext cx="0" cy="1584325"/>
          </a:xfrm>
          <a:prstGeom prst="line">
            <a:avLst/>
          </a:prstGeom>
          <a:noFill/>
          <a:ln w="38100">
            <a:solidFill>
              <a:srgbClr val="660066"/>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tr-TR">
              <a:latin typeface="Arial" panose="020B0604020202020204" pitchFamily="34" charset="0"/>
              <a:cs typeface="Arial" panose="020B0604020202020204" pitchFamily="34" charset="0"/>
            </a:endParaRPr>
          </a:p>
        </p:txBody>
      </p:sp>
      <p:sp>
        <p:nvSpPr>
          <p:cNvPr id="17" name="Text Box 1040">
            <a:extLst>
              <a:ext uri="{FF2B5EF4-FFF2-40B4-BE49-F238E27FC236}">
                <a16:creationId xmlns:a16="http://schemas.microsoft.com/office/drawing/2014/main" id="{58EE8AF8-765F-41EA-8575-0B9D09C061DA}"/>
              </a:ext>
            </a:extLst>
          </p:cNvPr>
          <p:cNvSpPr txBox="1">
            <a:spLocks noChangeArrowheads="1"/>
          </p:cNvSpPr>
          <p:nvPr/>
        </p:nvSpPr>
        <p:spPr bwMode="auto">
          <a:xfrm>
            <a:off x="1449093" y="1794269"/>
            <a:ext cx="247856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tr-TR" altLang="tr-TR" sz="2000" dirty="0">
                <a:latin typeface="Arial" panose="020B0604020202020204" pitchFamily="34" charset="0"/>
                <a:ea typeface="Comic Sans MS" charset="-94"/>
                <a:cs typeface="Arial" panose="020B0604020202020204" pitchFamily="34" charset="0"/>
              </a:rPr>
              <a:t>İnsülin varken hücre</a:t>
            </a:r>
          </a:p>
        </p:txBody>
      </p:sp>
      <p:sp>
        <p:nvSpPr>
          <p:cNvPr id="18" name="Text Box 1041">
            <a:extLst>
              <a:ext uri="{FF2B5EF4-FFF2-40B4-BE49-F238E27FC236}">
                <a16:creationId xmlns:a16="http://schemas.microsoft.com/office/drawing/2014/main" id="{03495AA9-1549-4773-6177-3F95228465F9}"/>
              </a:ext>
            </a:extLst>
          </p:cNvPr>
          <p:cNvSpPr txBox="1">
            <a:spLocks noChangeArrowheads="1"/>
          </p:cNvSpPr>
          <p:nvPr/>
        </p:nvSpPr>
        <p:spPr bwMode="auto">
          <a:xfrm>
            <a:off x="1730376" y="6165851"/>
            <a:ext cx="16430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tr-TR" altLang="tr-TR" sz="2000" b="1">
                <a:latin typeface="Arial" panose="020B0604020202020204" pitchFamily="34" charset="0"/>
                <a:cs typeface="Arial" panose="020B0604020202020204" pitchFamily="34" charset="0"/>
              </a:rPr>
              <a:t>Kan damarı</a:t>
            </a:r>
          </a:p>
        </p:txBody>
      </p:sp>
      <p:sp>
        <p:nvSpPr>
          <p:cNvPr id="19" name="Text Box 1042">
            <a:extLst>
              <a:ext uri="{FF2B5EF4-FFF2-40B4-BE49-F238E27FC236}">
                <a16:creationId xmlns:a16="http://schemas.microsoft.com/office/drawing/2014/main" id="{4D70DAB0-151C-3FF3-6EDD-18C41E2E94D9}"/>
              </a:ext>
            </a:extLst>
          </p:cNvPr>
          <p:cNvSpPr txBox="1">
            <a:spLocks noChangeArrowheads="1"/>
          </p:cNvSpPr>
          <p:nvPr/>
        </p:nvSpPr>
        <p:spPr bwMode="auto">
          <a:xfrm>
            <a:off x="3835400" y="6165851"/>
            <a:ext cx="9334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tr-TR" altLang="tr-TR" sz="2000" b="1">
                <a:latin typeface="Arial" panose="020B0604020202020204" pitchFamily="34" charset="0"/>
                <a:cs typeface="Arial" panose="020B0604020202020204" pitchFamily="34" charset="0"/>
              </a:rPr>
              <a:t>Hücre</a:t>
            </a:r>
          </a:p>
        </p:txBody>
      </p:sp>
      <p:sp>
        <p:nvSpPr>
          <p:cNvPr id="20" name="Rectangle 1043">
            <a:extLst>
              <a:ext uri="{FF2B5EF4-FFF2-40B4-BE49-F238E27FC236}">
                <a16:creationId xmlns:a16="http://schemas.microsoft.com/office/drawing/2014/main" id="{D2EBCDFE-7BE2-F4B2-7E3E-B091BC581DC0}"/>
              </a:ext>
            </a:extLst>
          </p:cNvPr>
          <p:cNvSpPr>
            <a:spLocks noChangeArrowheads="1"/>
          </p:cNvSpPr>
          <p:nvPr/>
        </p:nvSpPr>
        <p:spPr bwMode="auto">
          <a:xfrm>
            <a:off x="3130551" y="4437063"/>
            <a:ext cx="214313" cy="215900"/>
          </a:xfrm>
          <a:prstGeom prst="rect">
            <a:avLst/>
          </a:prstGeom>
          <a:solidFill>
            <a:srgbClr val="A50021"/>
          </a:solidFill>
          <a:ln w="9525">
            <a:solidFill>
              <a:srgbClr val="A5002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21" name="Rectangle 1044">
            <a:extLst>
              <a:ext uri="{FF2B5EF4-FFF2-40B4-BE49-F238E27FC236}">
                <a16:creationId xmlns:a16="http://schemas.microsoft.com/office/drawing/2014/main" id="{77A119E6-67F1-2334-A3EA-5AD1662F5C7E}"/>
              </a:ext>
            </a:extLst>
          </p:cNvPr>
          <p:cNvSpPr>
            <a:spLocks noChangeArrowheads="1"/>
          </p:cNvSpPr>
          <p:nvPr/>
        </p:nvSpPr>
        <p:spPr bwMode="auto">
          <a:xfrm>
            <a:off x="3490913" y="4840288"/>
            <a:ext cx="214312" cy="215900"/>
          </a:xfrm>
          <a:prstGeom prst="rect">
            <a:avLst/>
          </a:prstGeom>
          <a:solidFill>
            <a:srgbClr val="A50021"/>
          </a:solidFill>
          <a:ln w="9525">
            <a:solidFill>
              <a:srgbClr val="A5002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22" name="Text Box 1045">
            <a:extLst>
              <a:ext uri="{FF2B5EF4-FFF2-40B4-BE49-F238E27FC236}">
                <a16:creationId xmlns:a16="http://schemas.microsoft.com/office/drawing/2014/main" id="{C16019D6-F33C-AC63-0045-0108F1D0FA76}"/>
              </a:ext>
            </a:extLst>
          </p:cNvPr>
          <p:cNvSpPr txBox="1">
            <a:spLocks noChangeArrowheads="1"/>
          </p:cNvSpPr>
          <p:nvPr/>
        </p:nvSpPr>
        <p:spPr bwMode="auto">
          <a:xfrm>
            <a:off x="3260726" y="4546600"/>
            <a:ext cx="8810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tr-TR" altLang="tr-TR" sz="1600" b="1">
                <a:latin typeface="Arial" panose="020B0604020202020204" pitchFamily="34" charset="0"/>
                <a:cs typeface="Arial" panose="020B0604020202020204" pitchFamily="34" charset="0"/>
              </a:rPr>
              <a:t>Glukoz</a:t>
            </a:r>
          </a:p>
        </p:txBody>
      </p:sp>
      <p:sp>
        <p:nvSpPr>
          <p:cNvPr id="23" name="Line 1046">
            <a:extLst>
              <a:ext uri="{FF2B5EF4-FFF2-40B4-BE49-F238E27FC236}">
                <a16:creationId xmlns:a16="http://schemas.microsoft.com/office/drawing/2014/main" id="{249946AF-C319-A6E1-F00E-A0E78A7BC6E3}"/>
              </a:ext>
            </a:extLst>
          </p:cNvPr>
          <p:cNvSpPr>
            <a:spLocks noChangeShapeType="1"/>
          </p:cNvSpPr>
          <p:nvPr/>
        </p:nvSpPr>
        <p:spPr bwMode="auto">
          <a:xfrm>
            <a:off x="3792539" y="5086350"/>
            <a:ext cx="503237" cy="0"/>
          </a:xfrm>
          <a:prstGeom prst="line">
            <a:avLst/>
          </a:prstGeom>
          <a:noFill/>
          <a:ln w="38100">
            <a:solidFill>
              <a:srgbClr val="660066"/>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tr-TR">
              <a:latin typeface="Arial" panose="020B0604020202020204" pitchFamily="34" charset="0"/>
              <a:cs typeface="Arial" panose="020B0604020202020204" pitchFamily="34" charset="0"/>
            </a:endParaRPr>
          </a:p>
        </p:txBody>
      </p:sp>
      <p:sp>
        <p:nvSpPr>
          <p:cNvPr id="24" name="Line 1047">
            <a:extLst>
              <a:ext uri="{FF2B5EF4-FFF2-40B4-BE49-F238E27FC236}">
                <a16:creationId xmlns:a16="http://schemas.microsoft.com/office/drawing/2014/main" id="{F6390CD5-83AD-FC30-7B06-27EA12FF760D}"/>
              </a:ext>
            </a:extLst>
          </p:cNvPr>
          <p:cNvSpPr>
            <a:spLocks noChangeShapeType="1"/>
          </p:cNvSpPr>
          <p:nvPr/>
        </p:nvSpPr>
        <p:spPr bwMode="auto">
          <a:xfrm flipV="1">
            <a:off x="3792539" y="4797425"/>
            <a:ext cx="503237" cy="215900"/>
          </a:xfrm>
          <a:prstGeom prst="line">
            <a:avLst/>
          </a:prstGeom>
          <a:noFill/>
          <a:ln w="38100">
            <a:solidFill>
              <a:srgbClr val="660066"/>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tr-TR">
              <a:latin typeface="Arial" panose="020B0604020202020204" pitchFamily="34" charset="0"/>
              <a:cs typeface="Arial" panose="020B0604020202020204" pitchFamily="34" charset="0"/>
            </a:endParaRPr>
          </a:p>
        </p:txBody>
      </p:sp>
      <p:sp>
        <p:nvSpPr>
          <p:cNvPr id="25" name="Line 1048">
            <a:extLst>
              <a:ext uri="{FF2B5EF4-FFF2-40B4-BE49-F238E27FC236}">
                <a16:creationId xmlns:a16="http://schemas.microsoft.com/office/drawing/2014/main" id="{91D55867-E194-EE60-8C33-084D0DE0C952}"/>
              </a:ext>
            </a:extLst>
          </p:cNvPr>
          <p:cNvSpPr>
            <a:spLocks noChangeShapeType="1"/>
          </p:cNvSpPr>
          <p:nvPr/>
        </p:nvSpPr>
        <p:spPr bwMode="auto">
          <a:xfrm>
            <a:off x="3792539" y="5186363"/>
            <a:ext cx="503237" cy="215900"/>
          </a:xfrm>
          <a:prstGeom prst="line">
            <a:avLst/>
          </a:prstGeom>
          <a:noFill/>
          <a:ln w="38100">
            <a:solidFill>
              <a:srgbClr val="660066"/>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tr-TR">
              <a:latin typeface="Arial" panose="020B0604020202020204" pitchFamily="34" charset="0"/>
              <a:cs typeface="Arial" panose="020B0604020202020204" pitchFamily="34" charset="0"/>
            </a:endParaRPr>
          </a:p>
        </p:txBody>
      </p:sp>
      <p:sp>
        <p:nvSpPr>
          <p:cNvPr id="26" name="Text Box 1049">
            <a:extLst>
              <a:ext uri="{FF2B5EF4-FFF2-40B4-BE49-F238E27FC236}">
                <a16:creationId xmlns:a16="http://schemas.microsoft.com/office/drawing/2014/main" id="{78281499-7ECF-41E0-9073-B6C491DBF18F}"/>
              </a:ext>
            </a:extLst>
          </p:cNvPr>
          <p:cNvSpPr txBox="1">
            <a:spLocks noChangeArrowheads="1"/>
          </p:cNvSpPr>
          <p:nvPr/>
        </p:nvSpPr>
        <p:spPr bwMode="auto">
          <a:xfrm>
            <a:off x="4252914" y="4552950"/>
            <a:ext cx="7842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tr-TR" altLang="tr-TR" sz="1600" b="1">
                <a:latin typeface="Arial" panose="020B0604020202020204" pitchFamily="34" charset="0"/>
                <a:cs typeface="Arial" panose="020B0604020202020204" pitchFamily="34" charset="0"/>
              </a:rPr>
              <a:t>Enerji</a:t>
            </a:r>
          </a:p>
        </p:txBody>
      </p:sp>
      <p:sp>
        <p:nvSpPr>
          <p:cNvPr id="27" name="Text Box 1050">
            <a:extLst>
              <a:ext uri="{FF2B5EF4-FFF2-40B4-BE49-F238E27FC236}">
                <a16:creationId xmlns:a16="http://schemas.microsoft.com/office/drawing/2014/main" id="{9D7121D7-862C-1747-C737-6A6FE4D0977C}"/>
              </a:ext>
            </a:extLst>
          </p:cNvPr>
          <p:cNvSpPr txBox="1">
            <a:spLocks noChangeArrowheads="1"/>
          </p:cNvSpPr>
          <p:nvPr/>
        </p:nvSpPr>
        <p:spPr bwMode="auto">
          <a:xfrm>
            <a:off x="4252913" y="4913313"/>
            <a:ext cx="147187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tr-TR" altLang="tr-TR" sz="1600" b="1">
                <a:latin typeface="Arial" panose="020B0604020202020204" pitchFamily="34" charset="0"/>
                <a:cs typeface="Arial" panose="020B0604020202020204" pitchFamily="34" charset="0"/>
              </a:rPr>
              <a:t>Karbonhidrat</a:t>
            </a:r>
          </a:p>
        </p:txBody>
      </p:sp>
      <p:sp>
        <p:nvSpPr>
          <p:cNvPr id="28" name="Text Box 1051">
            <a:extLst>
              <a:ext uri="{FF2B5EF4-FFF2-40B4-BE49-F238E27FC236}">
                <a16:creationId xmlns:a16="http://schemas.microsoft.com/office/drawing/2014/main" id="{2F018FF6-1E37-A1D9-DA77-F0EE467FD29D}"/>
              </a:ext>
            </a:extLst>
          </p:cNvPr>
          <p:cNvSpPr txBox="1">
            <a:spLocks noChangeArrowheads="1"/>
          </p:cNvSpPr>
          <p:nvPr/>
        </p:nvSpPr>
        <p:spPr bwMode="auto">
          <a:xfrm>
            <a:off x="4252913" y="5272088"/>
            <a:ext cx="4429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tr-TR" altLang="tr-TR" sz="1600" b="1">
                <a:latin typeface="Arial" panose="020B0604020202020204" pitchFamily="34" charset="0"/>
                <a:cs typeface="Arial" panose="020B0604020202020204" pitchFamily="34" charset="0"/>
              </a:rPr>
              <a:t>Su</a:t>
            </a:r>
          </a:p>
        </p:txBody>
      </p:sp>
      <p:sp>
        <p:nvSpPr>
          <p:cNvPr id="29" name="Oval 1052">
            <a:extLst>
              <a:ext uri="{FF2B5EF4-FFF2-40B4-BE49-F238E27FC236}">
                <a16:creationId xmlns:a16="http://schemas.microsoft.com/office/drawing/2014/main" id="{4EE29872-A18B-893B-6AD5-A998EF5EE8FA}"/>
              </a:ext>
            </a:extLst>
          </p:cNvPr>
          <p:cNvSpPr>
            <a:spLocks noChangeArrowheads="1"/>
          </p:cNvSpPr>
          <p:nvPr/>
        </p:nvSpPr>
        <p:spPr bwMode="auto">
          <a:xfrm>
            <a:off x="3114675" y="5257800"/>
            <a:ext cx="179388" cy="179388"/>
          </a:xfrm>
          <a:prstGeom prst="ellipse">
            <a:avLst/>
          </a:prstGeom>
          <a:solidFill>
            <a:srgbClr val="660066"/>
          </a:solidFill>
          <a:ln w="9525">
            <a:solidFill>
              <a:srgbClr val="660066"/>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30" name="Oval 1053">
            <a:extLst>
              <a:ext uri="{FF2B5EF4-FFF2-40B4-BE49-F238E27FC236}">
                <a16:creationId xmlns:a16="http://schemas.microsoft.com/office/drawing/2014/main" id="{1A8859DA-F9C7-B41D-C3EB-987E8A2ECAFC}"/>
              </a:ext>
            </a:extLst>
          </p:cNvPr>
          <p:cNvSpPr>
            <a:spLocks noChangeArrowheads="1"/>
          </p:cNvSpPr>
          <p:nvPr/>
        </p:nvSpPr>
        <p:spPr bwMode="auto">
          <a:xfrm>
            <a:off x="3216275" y="5516564"/>
            <a:ext cx="179388" cy="179387"/>
          </a:xfrm>
          <a:prstGeom prst="ellipse">
            <a:avLst/>
          </a:prstGeom>
          <a:solidFill>
            <a:srgbClr val="660066"/>
          </a:solidFill>
          <a:ln w="9525">
            <a:solidFill>
              <a:srgbClr val="660066"/>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31" name="Oval 1054">
            <a:extLst>
              <a:ext uri="{FF2B5EF4-FFF2-40B4-BE49-F238E27FC236}">
                <a16:creationId xmlns:a16="http://schemas.microsoft.com/office/drawing/2014/main" id="{DA475D0A-D32A-C5C1-7D33-9EFC6327BF5C}"/>
              </a:ext>
            </a:extLst>
          </p:cNvPr>
          <p:cNvSpPr>
            <a:spLocks noChangeArrowheads="1"/>
          </p:cNvSpPr>
          <p:nvPr/>
        </p:nvSpPr>
        <p:spPr bwMode="auto">
          <a:xfrm>
            <a:off x="3432175" y="5719764"/>
            <a:ext cx="179388" cy="179387"/>
          </a:xfrm>
          <a:prstGeom prst="ellipse">
            <a:avLst/>
          </a:prstGeom>
          <a:solidFill>
            <a:srgbClr val="660066"/>
          </a:solidFill>
          <a:ln w="9525">
            <a:solidFill>
              <a:srgbClr val="660066"/>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32" name="Oval 1055">
            <a:extLst>
              <a:ext uri="{FF2B5EF4-FFF2-40B4-BE49-F238E27FC236}">
                <a16:creationId xmlns:a16="http://schemas.microsoft.com/office/drawing/2014/main" id="{F518C302-F123-E625-0C16-5792060C06FB}"/>
              </a:ext>
            </a:extLst>
          </p:cNvPr>
          <p:cNvSpPr>
            <a:spLocks noChangeArrowheads="1"/>
          </p:cNvSpPr>
          <p:nvPr/>
        </p:nvSpPr>
        <p:spPr bwMode="auto">
          <a:xfrm>
            <a:off x="3735389" y="5776914"/>
            <a:ext cx="179387" cy="179387"/>
          </a:xfrm>
          <a:prstGeom prst="ellipse">
            <a:avLst/>
          </a:prstGeom>
          <a:solidFill>
            <a:srgbClr val="660066"/>
          </a:solidFill>
          <a:ln w="9525">
            <a:solidFill>
              <a:srgbClr val="660066"/>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33" name="Oval 1056">
            <a:extLst>
              <a:ext uri="{FF2B5EF4-FFF2-40B4-BE49-F238E27FC236}">
                <a16:creationId xmlns:a16="http://schemas.microsoft.com/office/drawing/2014/main" id="{6583E00D-63FB-671A-AAA0-D0788444CFE3}"/>
              </a:ext>
            </a:extLst>
          </p:cNvPr>
          <p:cNvSpPr>
            <a:spLocks noChangeArrowheads="1"/>
          </p:cNvSpPr>
          <p:nvPr/>
        </p:nvSpPr>
        <p:spPr bwMode="auto">
          <a:xfrm>
            <a:off x="4065589" y="5776914"/>
            <a:ext cx="179387" cy="179387"/>
          </a:xfrm>
          <a:prstGeom prst="ellipse">
            <a:avLst/>
          </a:prstGeom>
          <a:solidFill>
            <a:srgbClr val="660066"/>
          </a:solidFill>
          <a:ln w="9525">
            <a:solidFill>
              <a:srgbClr val="660066"/>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34" name="Oval 1057">
            <a:extLst>
              <a:ext uri="{FF2B5EF4-FFF2-40B4-BE49-F238E27FC236}">
                <a16:creationId xmlns:a16="http://schemas.microsoft.com/office/drawing/2014/main" id="{FE97FFAE-D43D-6A6E-E332-CABFC6EA561B}"/>
              </a:ext>
            </a:extLst>
          </p:cNvPr>
          <p:cNvSpPr>
            <a:spLocks noChangeArrowheads="1"/>
          </p:cNvSpPr>
          <p:nvPr/>
        </p:nvSpPr>
        <p:spPr bwMode="auto">
          <a:xfrm>
            <a:off x="4397375" y="5748339"/>
            <a:ext cx="179388" cy="179387"/>
          </a:xfrm>
          <a:prstGeom prst="ellipse">
            <a:avLst/>
          </a:prstGeom>
          <a:solidFill>
            <a:srgbClr val="660066"/>
          </a:solidFill>
          <a:ln w="9525">
            <a:solidFill>
              <a:srgbClr val="660066"/>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35" name="Oval 1058">
            <a:extLst>
              <a:ext uri="{FF2B5EF4-FFF2-40B4-BE49-F238E27FC236}">
                <a16:creationId xmlns:a16="http://schemas.microsoft.com/office/drawing/2014/main" id="{0D97D378-8C2C-276D-27C5-A6BCA9F7EDF1}"/>
              </a:ext>
            </a:extLst>
          </p:cNvPr>
          <p:cNvSpPr>
            <a:spLocks noChangeArrowheads="1"/>
          </p:cNvSpPr>
          <p:nvPr/>
        </p:nvSpPr>
        <p:spPr bwMode="auto">
          <a:xfrm>
            <a:off x="4741864" y="5676900"/>
            <a:ext cx="179387" cy="179388"/>
          </a:xfrm>
          <a:prstGeom prst="ellipse">
            <a:avLst/>
          </a:prstGeom>
          <a:solidFill>
            <a:srgbClr val="660066"/>
          </a:solidFill>
          <a:ln w="9525">
            <a:solidFill>
              <a:srgbClr val="660066"/>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pic>
        <p:nvPicPr>
          <p:cNvPr id="36" name="Picture 1059" descr="anahtar-kelime-optimizasyonu">
            <a:extLst>
              <a:ext uri="{FF2B5EF4-FFF2-40B4-BE49-F238E27FC236}">
                <a16:creationId xmlns:a16="http://schemas.microsoft.com/office/drawing/2014/main" id="{13F35A71-6FE8-364B-9A37-78F9971ED7CB}"/>
              </a:ext>
            </a:extLst>
          </p:cNvPr>
          <p:cNvPicPr>
            <a:picLocks noChangeAspect="1" noChangeArrowheads="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val="0"/>
              </a:ext>
            </a:extLst>
          </a:blip>
          <a:srcRect l="5650" t="26477" r="5650" b="26477"/>
          <a:stretch>
            <a:fillRect/>
          </a:stretch>
        </p:blipFill>
        <p:spPr bwMode="auto">
          <a:xfrm>
            <a:off x="2524126" y="4090988"/>
            <a:ext cx="669925" cy="360362"/>
          </a:xfrm>
          <a:prstGeom prst="rect">
            <a:avLst/>
          </a:prstGeom>
          <a:noFill/>
          <a:extLst>
            <a:ext uri="{909E8E84-426E-40DD-AFC4-6F175D3DCCD1}">
              <a14:hiddenFill xmlns:a14="http://schemas.microsoft.com/office/drawing/2010/main">
                <a:solidFill>
                  <a:srgbClr val="FFFFFF"/>
                </a:solidFill>
              </a14:hiddenFill>
            </a:ext>
          </a:extLst>
        </p:spPr>
      </p:pic>
      <p:sp>
        <p:nvSpPr>
          <p:cNvPr id="37" name="Freeform 1060">
            <a:extLst>
              <a:ext uri="{FF2B5EF4-FFF2-40B4-BE49-F238E27FC236}">
                <a16:creationId xmlns:a16="http://schemas.microsoft.com/office/drawing/2014/main" id="{C3EA44D9-0ED2-178F-03BC-A8BE2C258674}"/>
              </a:ext>
            </a:extLst>
          </p:cNvPr>
          <p:cNvSpPr>
            <a:spLocks/>
          </p:cNvSpPr>
          <p:nvPr/>
        </p:nvSpPr>
        <p:spPr bwMode="auto">
          <a:xfrm>
            <a:off x="6400801" y="2573338"/>
            <a:ext cx="1082675" cy="3598862"/>
          </a:xfrm>
          <a:custGeom>
            <a:avLst/>
            <a:gdLst>
              <a:gd name="T0" fmla="*/ 681 w 682"/>
              <a:gd name="T1" fmla="*/ 2181 h 2267"/>
              <a:gd name="T2" fmla="*/ 545 w 682"/>
              <a:gd name="T3" fmla="*/ 2181 h 2267"/>
              <a:gd name="T4" fmla="*/ 318 w 682"/>
              <a:gd name="T5" fmla="*/ 2181 h 2267"/>
              <a:gd name="T6" fmla="*/ 135 w 682"/>
              <a:gd name="T7" fmla="*/ 2163 h 2267"/>
              <a:gd name="T8" fmla="*/ 0 w 682"/>
              <a:gd name="T9" fmla="*/ 2181 h 2267"/>
              <a:gd name="T10" fmla="*/ 0 w 682"/>
              <a:gd name="T11" fmla="*/ 49 h 2267"/>
              <a:gd name="T12" fmla="*/ 135 w 682"/>
              <a:gd name="T13" fmla="*/ 38 h 2267"/>
              <a:gd name="T14" fmla="*/ 273 w 682"/>
              <a:gd name="T15" fmla="*/ 49 h 2267"/>
              <a:gd name="T16" fmla="*/ 454 w 682"/>
              <a:gd name="T17" fmla="*/ 49 h 2267"/>
              <a:gd name="T18" fmla="*/ 682 w 682"/>
              <a:gd name="T19" fmla="*/ 48 h 2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2" h="2267">
                <a:moveTo>
                  <a:pt x="681" y="2181"/>
                </a:moveTo>
                <a:cubicBezTo>
                  <a:pt x="681" y="2181"/>
                  <a:pt x="616" y="2135"/>
                  <a:pt x="545" y="2181"/>
                </a:cubicBezTo>
                <a:cubicBezTo>
                  <a:pt x="545" y="2181"/>
                  <a:pt x="409" y="2267"/>
                  <a:pt x="318" y="2181"/>
                </a:cubicBezTo>
                <a:cubicBezTo>
                  <a:pt x="250" y="2178"/>
                  <a:pt x="220" y="2125"/>
                  <a:pt x="135" y="2163"/>
                </a:cubicBezTo>
                <a:cubicBezTo>
                  <a:pt x="50" y="2229"/>
                  <a:pt x="0" y="2181"/>
                  <a:pt x="0" y="2181"/>
                </a:cubicBezTo>
                <a:lnTo>
                  <a:pt x="0" y="49"/>
                </a:lnTo>
                <a:cubicBezTo>
                  <a:pt x="0" y="49"/>
                  <a:pt x="69" y="0"/>
                  <a:pt x="135" y="38"/>
                </a:cubicBezTo>
                <a:cubicBezTo>
                  <a:pt x="210" y="114"/>
                  <a:pt x="273" y="49"/>
                  <a:pt x="273" y="49"/>
                </a:cubicBezTo>
                <a:cubicBezTo>
                  <a:pt x="326" y="51"/>
                  <a:pt x="352" y="10"/>
                  <a:pt x="454" y="49"/>
                </a:cubicBezTo>
                <a:cubicBezTo>
                  <a:pt x="560" y="95"/>
                  <a:pt x="682" y="48"/>
                  <a:pt x="682" y="48"/>
                </a:cubicBezTo>
              </a:path>
            </a:pathLst>
          </a:custGeom>
          <a:noFill/>
          <a:ln w="38100" cmpd="sng">
            <a:solidFill>
              <a:srgbClr val="A5002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tr-TR">
              <a:latin typeface="Arial" panose="020B0604020202020204" pitchFamily="34" charset="0"/>
              <a:cs typeface="Arial" panose="020B0604020202020204" pitchFamily="34" charset="0"/>
            </a:endParaRPr>
          </a:p>
        </p:txBody>
      </p:sp>
      <p:sp>
        <p:nvSpPr>
          <p:cNvPr id="38" name="Rectangle 1061">
            <a:extLst>
              <a:ext uri="{FF2B5EF4-FFF2-40B4-BE49-F238E27FC236}">
                <a16:creationId xmlns:a16="http://schemas.microsoft.com/office/drawing/2014/main" id="{B1595EE1-3772-F95E-5B17-A3E1964AD5E2}"/>
              </a:ext>
            </a:extLst>
          </p:cNvPr>
          <p:cNvSpPr>
            <a:spLocks noChangeArrowheads="1"/>
          </p:cNvSpPr>
          <p:nvPr/>
        </p:nvSpPr>
        <p:spPr bwMode="auto">
          <a:xfrm>
            <a:off x="7277101" y="2651125"/>
            <a:ext cx="187325" cy="3352800"/>
          </a:xfrm>
          <a:prstGeom prst="rect">
            <a:avLst/>
          </a:prstGeom>
          <a:solidFill>
            <a:srgbClr val="FFDDFF"/>
          </a:solidFill>
          <a:ln w="38100">
            <a:solidFill>
              <a:srgbClr val="A5002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39" name="Freeform 1062">
            <a:extLst>
              <a:ext uri="{FF2B5EF4-FFF2-40B4-BE49-F238E27FC236}">
                <a16:creationId xmlns:a16="http://schemas.microsoft.com/office/drawing/2014/main" id="{E0641BF7-5165-7388-A6EF-8833C4935400}"/>
              </a:ext>
            </a:extLst>
          </p:cNvPr>
          <p:cNvSpPr>
            <a:spLocks/>
          </p:cNvSpPr>
          <p:nvPr/>
        </p:nvSpPr>
        <p:spPr bwMode="auto">
          <a:xfrm>
            <a:off x="7461251" y="2603500"/>
            <a:ext cx="2760663" cy="3492500"/>
          </a:xfrm>
          <a:custGeom>
            <a:avLst/>
            <a:gdLst>
              <a:gd name="T0" fmla="*/ 13 w 1739"/>
              <a:gd name="T1" fmla="*/ 302 h 2200"/>
              <a:gd name="T2" fmla="*/ 651 w 1739"/>
              <a:gd name="T3" fmla="*/ 30 h 2200"/>
              <a:gd name="T4" fmla="*/ 1337 w 1739"/>
              <a:gd name="T5" fmla="*/ 30 h 2200"/>
              <a:gd name="T6" fmla="*/ 1680 w 1739"/>
              <a:gd name="T7" fmla="*/ 347 h 2200"/>
              <a:gd name="T8" fmla="*/ 1680 w 1739"/>
              <a:gd name="T9" fmla="*/ 1753 h 2200"/>
              <a:gd name="T10" fmla="*/ 1290 w 1739"/>
              <a:gd name="T11" fmla="*/ 2087 h 2200"/>
              <a:gd name="T12" fmla="*/ 259 w 1739"/>
              <a:gd name="T13" fmla="*/ 2116 h 2200"/>
              <a:gd name="T14" fmla="*/ 0 w 1739"/>
              <a:gd name="T15" fmla="*/ 1910 h 22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39" h="2200">
                <a:moveTo>
                  <a:pt x="13" y="302"/>
                </a:moveTo>
                <a:cubicBezTo>
                  <a:pt x="13" y="302"/>
                  <a:pt x="198" y="38"/>
                  <a:pt x="651" y="30"/>
                </a:cubicBezTo>
                <a:cubicBezTo>
                  <a:pt x="984" y="0"/>
                  <a:pt x="1337" y="30"/>
                  <a:pt x="1337" y="30"/>
                </a:cubicBezTo>
                <a:cubicBezTo>
                  <a:pt x="1337" y="30"/>
                  <a:pt x="1627" y="85"/>
                  <a:pt x="1680" y="347"/>
                </a:cubicBezTo>
                <a:cubicBezTo>
                  <a:pt x="1739" y="1030"/>
                  <a:pt x="1680" y="1753"/>
                  <a:pt x="1680" y="1753"/>
                </a:cubicBezTo>
                <a:cubicBezTo>
                  <a:pt x="1615" y="2043"/>
                  <a:pt x="1527" y="2026"/>
                  <a:pt x="1290" y="2087"/>
                </a:cubicBezTo>
                <a:cubicBezTo>
                  <a:pt x="763" y="2167"/>
                  <a:pt x="678" y="2200"/>
                  <a:pt x="259" y="2116"/>
                </a:cubicBezTo>
                <a:cubicBezTo>
                  <a:pt x="14" y="1955"/>
                  <a:pt x="54" y="1953"/>
                  <a:pt x="0" y="1910"/>
                </a:cubicBezTo>
              </a:path>
            </a:pathLst>
          </a:custGeom>
          <a:noFill/>
          <a:ln w="38100" cmpd="sng">
            <a:solidFill>
              <a:srgbClr val="A5002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tr-TR">
              <a:latin typeface="Arial" panose="020B0604020202020204" pitchFamily="34" charset="0"/>
              <a:cs typeface="Arial" panose="020B0604020202020204" pitchFamily="34" charset="0"/>
            </a:endParaRPr>
          </a:p>
        </p:txBody>
      </p:sp>
      <p:sp>
        <p:nvSpPr>
          <p:cNvPr id="40" name="Rectangle 1063">
            <a:extLst>
              <a:ext uri="{FF2B5EF4-FFF2-40B4-BE49-F238E27FC236}">
                <a16:creationId xmlns:a16="http://schemas.microsoft.com/office/drawing/2014/main" id="{B87C7828-BC43-74BC-B158-5C656E9065E1}"/>
              </a:ext>
            </a:extLst>
          </p:cNvPr>
          <p:cNvSpPr>
            <a:spLocks noChangeArrowheads="1"/>
          </p:cNvSpPr>
          <p:nvPr/>
        </p:nvSpPr>
        <p:spPr bwMode="auto">
          <a:xfrm>
            <a:off x="6543676" y="2794000"/>
            <a:ext cx="214313" cy="215900"/>
          </a:xfrm>
          <a:prstGeom prst="rect">
            <a:avLst/>
          </a:prstGeom>
          <a:solidFill>
            <a:srgbClr val="A50021"/>
          </a:solidFill>
          <a:ln w="9525">
            <a:solidFill>
              <a:srgbClr val="A5002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41" name="Rectangle 1064">
            <a:extLst>
              <a:ext uri="{FF2B5EF4-FFF2-40B4-BE49-F238E27FC236}">
                <a16:creationId xmlns:a16="http://schemas.microsoft.com/office/drawing/2014/main" id="{EB18A2A2-488C-8539-A46B-42709DEEB9C1}"/>
              </a:ext>
            </a:extLst>
          </p:cNvPr>
          <p:cNvSpPr>
            <a:spLocks noChangeArrowheads="1"/>
          </p:cNvSpPr>
          <p:nvPr/>
        </p:nvSpPr>
        <p:spPr bwMode="auto">
          <a:xfrm>
            <a:off x="6832601" y="3082925"/>
            <a:ext cx="214313" cy="215900"/>
          </a:xfrm>
          <a:prstGeom prst="rect">
            <a:avLst/>
          </a:prstGeom>
          <a:solidFill>
            <a:srgbClr val="A50021"/>
          </a:solidFill>
          <a:ln w="9525">
            <a:solidFill>
              <a:srgbClr val="A5002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42" name="Rectangle 1065">
            <a:extLst>
              <a:ext uri="{FF2B5EF4-FFF2-40B4-BE49-F238E27FC236}">
                <a16:creationId xmlns:a16="http://schemas.microsoft.com/office/drawing/2014/main" id="{60C93085-FD86-5DAD-88DD-A3A926D66189}"/>
              </a:ext>
            </a:extLst>
          </p:cNvPr>
          <p:cNvSpPr>
            <a:spLocks noChangeArrowheads="1"/>
          </p:cNvSpPr>
          <p:nvPr/>
        </p:nvSpPr>
        <p:spPr bwMode="auto">
          <a:xfrm>
            <a:off x="6543676" y="3514725"/>
            <a:ext cx="214313" cy="215900"/>
          </a:xfrm>
          <a:prstGeom prst="rect">
            <a:avLst/>
          </a:prstGeom>
          <a:solidFill>
            <a:srgbClr val="A50021"/>
          </a:solidFill>
          <a:ln w="9525">
            <a:solidFill>
              <a:srgbClr val="A5002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43" name="Rectangle 1066">
            <a:extLst>
              <a:ext uri="{FF2B5EF4-FFF2-40B4-BE49-F238E27FC236}">
                <a16:creationId xmlns:a16="http://schemas.microsoft.com/office/drawing/2014/main" id="{643548DA-04E4-96ED-95FF-D083E3B8954F}"/>
              </a:ext>
            </a:extLst>
          </p:cNvPr>
          <p:cNvSpPr>
            <a:spLocks noChangeArrowheads="1"/>
          </p:cNvSpPr>
          <p:nvPr/>
        </p:nvSpPr>
        <p:spPr bwMode="auto">
          <a:xfrm>
            <a:off x="6616701" y="4162425"/>
            <a:ext cx="214313" cy="215900"/>
          </a:xfrm>
          <a:prstGeom prst="rect">
            <a:avLst/>
          </a:prstGeom>
          <a:solidFill>
            <a:srgbClr val="A50021"/>
          </a:solidFill>
          <a:ln w="9525">
            <a:solidFill>
              <a:srgbClr val="A5002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44" name="Rectangle 1067">
            <a:extLst>
              <a:ext uri="{FF2B5EF4-FFF2-40B4-BE49-F238E27FC236}">
                <a16:creationId xmlns:a16="http://schemas.microsoft.com/office/drawing/2014/main" id="{1362586C-2227-3905-D837-718CC54922CA}"/>
              </a:ext>
            </a:extLst>
          </p:cNvPr>
          <p:cNvSpPr>
            <a:spLocks noChangeArrowheads="1"/>
          </p:cNvSpPr>
          <p:nvPr/>
        </p:nvSpPr>
        <p:spPr bwMode="auto">
          <a:xfrm>
            <a:off x="6959601" y="4581525"/>
            <a:ext cx="214313" cy="215900"/>
          </a:xfrm>
          <a:prstGeom prst="rect">
            <a:avLst/>
          </a:prstGeom>
          <a:solidFill>
            <a:srgbClr val="A50021"/>
          </a:solidFill>
          <a:ln w="9525">
            <a:solidFill>
              <a:srgbClr val="A5002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45" name="Rectangle 1068">
            <a:extLst>
              <a:ext uri="{FF2B5EF4-FFF2-40B4-BE49-F238E27FC236}">
                <a16:creationId xmlns:a16="http://schemas.microsoft.com/office/drawing/2014/main" id="{2DCA0BBD-278B-B180-88AF-B706A2C592D3}"/>
              </a:ext>
            </a:extLst>
          </p:cNvPr>
          <p:cNvSpPr>
            <a:spLocks noChangeArrowheads="1"/>
          </p:cNvSpPr>
          <p:nvPr/>
        </p:nvSpPr>
        <p:spPr bwMode="auto">
          <a:xfrm>
            <a:off x="6527801" y="4868863"/>
            <a:ext cx="214313" cy="215900"/>
          </a:xfrm>
          <a:prstGeom prst="rect">
            <a:avLst/>
          </a:prstGeom>
          <a:solidFill>
            <a:srgbClr val="A50021"/>
          </a:solidFill>
          <a:ln w="9525">
            <a:solidFill>
              <a:srgbClr val="A5002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46" name="Rectangle 1069">
            <a:extLst>
              <a:ext uri="{FF2B5EF4-FFF2-40B4-BE49-F238E27FC236}">
                <a16:creationId xmlns:a16="http://schemas.microsoft.com/office/drawing/2014/main" id="{DF8D6076-B692-EAF3-D2F7-E1DB95AF17CD}"/>
              </a:ext>
            </a:extLst>
          </p:cNvPr>
          <p:cNvSpPr>
            <a:spLocks noChangeArrowheads="1"/>
          </p:cNvSpPr>
          <p:nvPr/>
        </p:nvSpPr>
        <p:spPr bwMode="auto">
          <a:xfrm>
            <a:off x="6888163" y="5157788"/>
            <a:ext cx="214312" cy="215900"/>
          </a:xfrm>
          <a:prstGeom prst="rect">
            <a:avLst/>
          </a:prstGeom>
          <a:solidFill>
            <a:srgbClr val="A50021"/>
          </a:solidFill>
          <a:ln w="9525">
            <a:solidFill>
              <a:srgbClr val="A5002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47" name="Text Box 1070">
            <a:extLst>
              <a:ext uri="{FF2B5EF4-FFF2-40B4-BE49-F238E27FC236}">
                <a16:creationId xmlns:a16="http://schemas.microsoft.com/office/drawing/2014/main" id="{8D0EB697-7D24-9E10-433A-05F64801A3E0}"/>
              </a:ext>
            </a:extLst>
          </p:cNvPr>
          <p:cNvSpPr txBox="1">
            <a:spLocks noChangeArrowheads="1"/>
          </p:cNvSpPr>
          <p:nvPr/>
        </p:nvSpPr>
        <p:spPr bwMode="auto">
          <a:xfrm>
            <a:off x="6138863" y="6165851"/>
            <a:ext cx="16430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tr-TR" altLang="tr-TR" sz="2000" b="1">
                <a:latin typeface="Arial" panose="020B0604020202020204" pitchFamily="34" charset="0"/>
                <a:cs typeface="Arial" panose="020B0604020202020204" pitchFamily="34" charset="0"/>
              </a:rPr>
              <a:t>Kan damarı</a:t>
            </a:r>
          </a:p>
        </p:txBody>
      </p:sp>
      <p:sp>
        <p:nvSpPr>
          <p:cNvPr id="48" name="Text Box 1071">
            <a:extLst>
              <a:ext uri="{FF2B5EF4-FFF2-40B4-BE49-F238E27FC236}">
                <a16:creationId xmlns:a16="http://schemas.microsoft.com/office/drawing/2014/main" id="{945F2ACB-A49C-EE66-FC8C-6083BAB5B7E1}"/>
              </a:ext>
            </a:extLst>
          </p:cNvPr>
          <p:cNvSpPr txBox="1">
            <a:spLocks noChangeArrowheads="1"/>
          </p:cNvSpPr>
          <p:nvPr/>
        </p:nvSpPr>
        <p:spPr bwMode="auto">
          <a:xfrm>
            <a:off x="8243888" y="6165851"/>
            <a:ext cx="9334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tr-TR" altLang="tr-TR" sz="2000" b="1">
                <a:latin typeface="Arial" panose="020B0604020202020204" pitchFamily="34" charset="0"/>
                <a:cs typeface="Arial" panose="020B0604020202020204" pitchFamily="34" charset="0"/>
              </a:rPr>
              <a:t>Hücre</a:t>
            </a:r>
          </a:p>
        </p:txBody>
      </p:sp>
      <p:sp>
        <p:nvSpPr>
          <p:cNvPr id="49" name="Line 1072">
            <a:extLst>
              <a:ext uri="{FF2B5EF4-FFF2-40B4-BE49-F238E27FC236}">
                <a16:creationId xmlns:a16="http://schemas.microsoft.com/office/drawing/2014/main" id="{6B0E992E-9F36-CF42-779A-6A1F0AA9D4FB}"/>
              </a:ext>
            </a:extLst>
          </p:cNvPr>
          <p:cNvSpPr>
            <a:spLocks noChangeShapeType="1"/>
          </p:cNvSpPr>
          <p:nvPr/>
        </p:nvSpPr>
        <p:spPr bwMode="auto">
          <a:xfrm>
            <a:off x="8486776" y="4337050"/>
            <a:ext cx="271463" cy="0"/>
          </a:xfrm>
          <a:prstGeom prst="line">
            <a:avLst/>
          </a:prstGeom>
          <a:noFill/>
          <a:ln w="38100">
            <a:solidFill>
              <a:srgbClr val="660066"/>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tr-TR">
              <a:latin typeface="Arial" panose="020B0604020202020204" pitchFamily="34" charset="0"/>
              <a:cs typeface="Arial" panose="020B0604020202020204" pitchFamily="34" charset="0"/>
            </a:endParaRPr>
          </a:p>
        </p:txBody>
      </p:sp>
      <p:sp>
        <p:nvSpPr>
          <p:cNvPr id="50" name="Freeform 1073">
            <a:extLst>
              <a:ext uri="{FF2B5EF4-FFF2-40B4-BE49-F238E27FC236}">
                <a16:creationId xmlns:a16="http://schemas.microsoft.com/office/drawing/2014/main" id="{7E56E211-37CF-BF73-2A44-E2B307B2F190}"/>
              </a:ext>
            </a:extLst>
          </p:cNvPr>
          <p:cNvSpPr>
            <a:spLocks/>
          </p:cNvSpPr>
          <p:nvPr/>
        </p:nvSpPr>
        <p:spPr bwMode="auto">
          <a:xfrm>
            <a:off x="7651751" y="4379913"/>
            <a:ext cx="360363" cy="215900"/>
          </a:xfrm>
          <a:custGeom>
            <a:avLst/>
            <a:gdLst>
              <a:gd name="T0" fmla="*/ 0 w 227"/>
              <a:gd name="T1" fmla="*/ 136 h 136"/>
              <a:gd name="T2" fmla="*/ 227 w 227"/>
              <a:gd name="T3" fmla="*/ 0 h 136"/>
            </a:gdLst>
            <a:ahLst/>
            <a:cxnLst>
              <a:cxn ang="0">
                <a:pos x="T0" y="T1"/>
              </a:cxn>
              <a:cxn ang="0">
                <a:pos x="T2" y="T3"/>
              </a:cxn>
            </a:cxnLst>
            <a:rect l="0" t="0" r="r" b="b"/>
            <a:pathLst>
              <a:path w="227" h="136">
                <a:moveTo>
                  <a:pt x="0" y="136"/>
                </a:moveTo>
                <a:cubicBezTo>
                  <a:pt x="0" y="136"/>
                  <a:pt x="52" y="38"/>
                  <a:pt x="227" y="0"/>
                </a:cubicBezTo>
              </a:path>
            </a:pathLst>
          </a:custGeom>
          <a:noFill/>
          <a:ln w="38100" cap="flat" cmpd="sng">
            <a:solidFill>
              <a:srgbClr val="660066"/>
            </a:solidFill>
            <a:prstDash val="solid"/>
            <a:round/>
            <a:headEnd type="none" w="med" len="med"/>
            <a:tailEnd type="arrow"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lstStyle/>
          <a:p>
            <a:endParaRPr lang="tr-TR">
              <a:latin typeface="Arial" panose="020B0604020202020204" pitchFamily="34" charset="0"/>
              <a:cs typeface="Arial" panose="020B0604020202020204" pitchFamily="34" charset="0"/>
            </a:endParaRPr>
          </a:p>
        </p:txBody>
      </p:sp>
      <p:sp>
        <p:nvSpPr>
          <p:cNvPr id="51" name="Text Box 1074">
            <a:extLst>
              <a:ext uri="{FF2B5EF4-FFF2-40B4-BE49-F238E27FC236}">
                <a16:creationId xmlns:a16="http://schemas.microsoft.com/office/drawing/2014/main" id="{C0D9DA5D-4A63-98CB-E673-3EB14E66F562}"/>
              </a:ext>
            </a:extLst>
          </p:cNvPr>
          <p:cNvSpPr txBox="1">
            <a:spLocks noChangeArrowheads="1"/>
          </p:cNvSpPr>
          <p:nvPr/>
        </p:nvSpPr>
        <p:spPr bwMode="auto">
          <a:xfrm>
            <a:off x="7939088" y="4157663"/>
            <a:ext cx="54842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tr-TR" altLang="tr-TR" sz="1600" b="1">
                <a:latin typeface="Arial" panose="020B0604020202020204" pitchFamily="34" charset="0"/>
                <a:cs typeface="Arial" panose="020B0604020202020204" pitchFamily="34" charset="0"/>
              </a:rPr>
              <a:t>Yağ</a:t>
            </a:r>
          </a:p>
        </p:txBody>
      </p:sp>
      <p:sp>
        <p:nvSpPr>
          <p:cNvPr id="52" name="Text Box 1075">
            <a:extLst>
              <a:ext uri="{FF2B5EF4-FFF2-40B4-BE49-F238E27FC236}">
                <a16:creationId xmlns:a16="http://schemas.microsoft.com/office/drawing/2014/main" id="{5D185B2B-0E49-652A-91A0-D49BDD63A6F2}"/>
              </a:ext>
            </a:extLst>
          </p:cNvPr>
          <p:cNvSpPr txBox="1">
            <a:spLocks noChangeArrowheads="1"/>
          </p:cNvSpPr>
          <p:nvPr/>
        </p:nvSpPr>
        <p:spPr bwMode="auto">
          <a:xfrm>
            <a:off x="8753476" y="4149726"/>
            <a:ext cx="101662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tr-TR" altLang="tr-TR" sz="1600" b="1">
                <a:latin typeface="Arial" panose="020B0604020202020204" pitchFamily="34" charset="0"/>
                <a:cs typeface="Arial" panose="020B0604020202020204" pitchFamily="34" charset="0"/>
              </a:rPr>
              <a:t>Yağ a.</a:t>
            </a:r>
          </a:p>
          <a:p>
            <a:r>
              <a:rPr lang="tr-TR" altLang="tr-TR" sz="1600" b="1">
                <a:latin typeface="Arial" panose="020B0604020202020204" pitchFamily="34" charset="0"/>
                <a:cs typeface="Arial" panose="020B0604020202020204" pitchFamily="34" charset="0"/>
              </a:rPr>
              <a:t>Ketonlar</a:t>
            </a:r>
          </a:p>
        </p:txBody>
      </p:sp>
      <p:sp>
        <p:nvSpPr>
          <p:cNvPr id="53" name="Oval 1076">
            <a:extLst>
              <a:ext uri="{FF2B5EF4-FFF2-40B4-BE49-F238E27FC236}">
                <a16:creationId xmlns:a16="http://schemas.microsoft.com/office/drawing/2014/main" id="{9645D01E-C5D2-51C5-C37C-2BBAC310586C}"/>
              </a:ext>
            </a:extLst>
          </p:cNvPr>
          <p:cNvSpPr>
            <a:spLocks noChangeArrowheads="1"/>
          </p:cNvSpPr>
          <p:nvPr/>
        </p:nvSpPr>
        <p:spPr bwMode="auto">
          <a:xfrm>
            <a:off x="7523164" y="5257800"/>
            <a:ext cx="179387" cy="179388"/>
          </a:xfrm>
          <a:prstGeom prst="ellipse">
            <a:avLst/>
          </a:prstGeom>
          <a:solidFill>
            <a:srgbClr val="660066"/>
          </a:solidFill>
          <a:ln w="9525">
            <a:solidFill>
              <a:srgbClr val="660066"/>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54" name="Oval 1077">
            <a:extLst>
              <a:ext uri="{FF2B5EF4-FFF2-40B4-BE49-F238E27FC236}">
                <a16:creationId xmlns:a16="http://schemas.microsoft.com/office/drawing/2014/main" id="{4A5772A2-99F7-1F13-D6E3-90BCA2432ABE}"/>
              </a:ext>
            </a:extLst>
          </p:cNvPr>
          <p:cNvSpPr>
            <a:spLocks noChangeArrowheads="1"/>
          </p:cNvSpPr>
          <p:nvPr/>
        </p:nvSpPr>
        <p:spPr bwMode="auto">
          <a:xfrm>
            <a:off x="7624764" y="5516564"/>
            <a:ext cx="179387" cy="179387"/>
          </a:xfrm>
          <a:prstGeom prst="ellipse">
            <a:avLst/>
          </a:prstGeom>
          <a:solidFill>
            <a:srgbClr val="660066"/>
          </a:solidFill>
          <a:ln w="9525">
            <a:solidFill>
              <a:srgbClr val="660066"/>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55" name="Oval 1078">
            <a:extLst>
              <a:ext uri="{FF2B5EF4-FFF2-40B4-BE49-F238E27FC236}">
                <a16:creationId xmlns:a16="http://schemas.microsoft.com/office/drawing/2014/main" id="{96C71C22-9F93-AABC-C6D5-134CABD13205}"/>
              </a:ext>
            </a:extLst>
          </p:cNvPr>
          <p:cNvSpPr>
            <a:spLocks noChangeArrowheads="1"/>
          </p:cNvSpPr>
          <p:nvPr/>
        </p:nvSpPr>
        <p:spPr bwMode="auto">
          <a:xfrm>
            <a:off x="7840664" y="5719764"/>
            <a:ext cx="179387" cy="179387"/>
          </a:xfrm>
          <a:prstGeom prst="ellipse">
            <a:avLst/>
          </a:prstGeom>
          <a:solidFill>
            <a:srgbClr val="660066"/>
          </a:solidFill>
          <a:ln w="9525">
            <a:solidFill>
              <a:srgbClr val="660066"/>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56" name="Oval 1079">
            <a:extLst>
              <a:ext uri="{FF2B5EF4-FFF2-40B4-BE49-F238E27FC236}">
                <a16:creationId xmlns:a16="http://schemas.microsoft.com/office/drawing/2014/main" id="{B4D00B02-199A-BD04-1E6F-BFFDB5F61093}"/>
              </a:ext>
            </a:extLst>
          </p:cNvPr>
          <p:cNvSpPr>
            <a:spLocks noChangeArrowheads="1"/>
          </p:cNvSpPr>
          <p:nvPr/>
        </p:nvSpPr>
        <p:spPr bwMode="auto">
          <a:xfrm>
            <a:off x="8143875" y="5776914"/>
            <a:ext cx="179388" cy="179387"/>
          </a:xfrm>
          <a:prstGeom prst="ellipse">
            <a:avLst/>
          </a:prstGeom>
          <a:solidFill>
            <a:srgbClr val="660066"/>
          </a:solidFill>
          <a:ln w="9525">
            <a:solidFill>
              <a:srgbClr val="660066"/>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57" name="Oval 1080">
            <a:extLst>
              <a:ext uri="{FF2B5EF4-FFF2-40B4-BE49-F238E27FC236}">
                <a16:creationId xmlns:a16="http://schemas.microsoft.com/office/drawing/2014/main" id="{236C4138-31F7-6F1C-EFDA-F28496166E00}"/>
              </a:ext>
            </a:extLst>
          </p:cNvPr>
          <p:cNvSpPr>
            <a:spLocks noChangeArrowheads="1"/>
          </p:cNvSpPr>
          <p:nvPr/>
        </p:nvSpPr>
        <p:spPr bwMode="auto">
          <a:xfrm>
            <a:off x="8474075" y="5776914"/>
            <a:ext cx="179388" cy="179387"/>
          </a:xfrm>
          <a:prstGeom prst="ellipse">
            <a:avLst/>
          </a:prstGeom>
          <a:solidFill>
            <a:srgbClr val="660066"/>
          </a:solidFill>
          <a:ln w="9525">
            <a:solidFill>
              <a:srgbClr val="660066"/>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58" name="Oval 1081">
            <a:extLst>
              <a:ext uri="{FF2B5EF4-FFF2-40B4-BE49-F238E27FC236}">
                <a16:creationId xmlns:a16="http://schemas.microsoft.com/office/drawing/2014/main" id="{69CD8BA7-B4AF-9A87-6E0E-B75A851299D5}"/>
              </a:ext>
            </a:extLst>
          </p:cNvPr>
          <p:cNvSpPr>
            <a:spLocks noChangeArrowheads="1"/>
          </p:cNvSpPr>
          <p:nvPr/>
        </p:nvSpPr>
        <p:spPr bwMode="auto">
          <a:xfrm>
            <a:off x="8805864" y="5748339"/>
            <a:ext cx="179387" cy="179387"/>
          </a:xfrm>
          <a:prstGeom prst="ellipse">
            <a:avLst/>
          </a:prstGeom>
          <a:solidFill>
            <a:srgbClr val="660066"/>
          </a:solidFill>
          <a:ln w="9525">
            <a:solidFill>
              <a:srgbClr val="660066"/>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59" name="Oval 1082">
            <a:extLst>
              <a:ext uri="{FF2B5EF4-FFF2-40B4-BE49-F238E27FC236}">
                <a16:creationId xmlns:a16="http://schemas.microsoft.com/office/drawing/2014/main" id="{0A3CA566-D165-34BD-3C24-FC54677C0B7C}"/>
              </a:ext>
            </a:extLst>
          </p:cNvPr>
          <p:cNvSpPr>
            <a:spLocks noChangeArrowheads="1"/>
          </p:cNvSpPr>
          <p:nvPr/>
        </p:nvSpPr>
        <p:spPr bwMode="auto">
          <a:xfrm>
            <a:off x="9150350" y="5676900"/>
            <a:ext cx="179388" cy="179388"/>
          </a:xfrm>
          <a:prstGeom prst="ellipse">
            <a:avLst/>
          </a:prstGeom>
          <a:solidFill>
            <a:srgbClr val="660066"/>
          </a:solidFill>
          <a:ln w="9525">
            <a:solidFill>
              <a:srgbClr val="660066"/>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60" name="AutoShape 1083" descr="Geniş yukarı köşegen">
            <a:extLst>
              <a:ext uri="{FF2B5EF4-FFF2-40B4-BE49-F238E27FC236}">
                <a16:creationId xmlns:a16="http://schemas.microsoft.com/office/drawing/2014/main" id="{FD5407C8-A6D1-7642-89A2-2399A1A1669A}"/>
              </a:ext>
            </a:extLst>
          </p:cNvPr>
          <p:cNvSpPr>
            <a:spLocks noChangeArrowheads="1"/>
          </p:cNvSpPr>
          <p:nvPr/>
        </p:nvSpPr>
        <p:spPr bwMode="auto">
          <a:xfrm rot="5400000">
            <a:off x="7127082" y="4098132"/>
            <a:ext cx="487362" cy="187325"/>
          </a:xfrm>
          <a:prstGeom prst="parallelogram">
            <a:avLst>
              <a:gd name="adj" fmla="val 65042"/>
            </a:avLst>
          </a:prstGeom>
          <a:pattFill prst="wdUpDiag">
            <a:fgClr>
              <a:srgbClr val="A50021"/>
            </a:fgClr>
            <a:bgClr>
              <a:srgbClr val="FFDDFF"/>
            </a:bgClr>
          </a:pattFill>
          <a:ln w="38100">
            <a:solidFill>
              <a:srgbClr val="A5002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61" name="Rectangle 1084">
            <a:extLst>
              <a:ext uri="{FF2B5EF4-FFF2-40B4-BE49-F238E27FC236}">
                <a16:creationId xmlns:a16="http://schemas.microsoft.com/office/drawing/2014/main" id="{DADC2104-6BA5-A8F9-946E-256EF3B8D4F4}"/>
              </a:ext>
            </a:extLst>
          </p:cNvPr>
          <p:cNvSpPr>
            <a:spLocks noChangeArrowheads="1"/>
          </p:cNvSpPr>
          <p:nvPr/>
        </p:nvSpPr>
        <p:spPr bwMode="auto">
          <a:xfrm>
            <a:off x="6888163" y="3860800"/>
            <a:ext cx="214312" cy="215900"/>
          </a:xfrm>
          <a:prstGeom prst="rect">
            <a:avLst/>
          </a:prstGeom>
          <a:solidFill>
            <a:srgbClr val="A50021"/>
          </a:solidFill>
          <a:ln w="9525">
            <a:solidFill>
              <a:srgbClr val="A5002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62" name="Rectangle 1085">
            <a:extLst>
              <a:ext uri="{FF2B5EF4-FFF2-40B4-BE49-F238E27FC236}">
                <a16:creationId xmlns:a16="http://schemas.microsoft.com/office/drawing/2014/main" id="{70D702CC-740D-F728-B9EA-E4178FDA43A4}"/>
              </a:ext>
            </a:extLst>
          </p:cNvPr>
          <p:cNvSpPr>
            <a:spLocks noChangeArrowheads="1"/>
          </p:cNvSpPr>
          <p:nvPr/>
        </p:nvSpPr>
        <p:spPr bwMode="auto">
          <a:xfrm>
            <a:off x="6672263" y="5589588"/>
            <a:ext cx="214312" cy="215900"/>
          </a:xfrm>
          <a:prstGeom prst="rect">
            <a:avLst/>
          </a:prstGeom>
          <a:solidFill>
            <a:srgbClr val="A50021"/>
          </a:solidFill>
          <a:ln w="9525">
            <a:solidFill>
              <a:srgbClr val="A5002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63" name="Oval 1086">
            <a:extLst>
              <a:ext uri="{FF2B5EF4-FFF2-40B4-BE49-F238E27FC236}">
                <a16:creationId xmlns:a16="http://schemas.microsoft.com/office/drawing/2014/main" id="{B2ECAF92-B2E6-4083-525E-891559F02EC6}"/>
              </a:ext>
            </a:extLst>
          </p:cNvPr>
          <p:cNvSpPr>
            <a:spLocks noChangeArrowheads="1"/>
          </p:cNvSpPr>
          <p:nvPr/>
        </p:nvSpPr>
        <p:spPr bwMode="auto">
          <a:xfrm>
            <a:off x="7523164" y="4941889"/>
            <a:ext cx="179387" cy="179387"/>
          </a:xfrm>
          <a:prstGeom prst="ellipse">
            <a:avLst/>
          </a:prstGeom>
          <a:solidFill>
            <a:srgbClr val="660066"/>
          </a:solidFill>
          <a:ln w="9525">
            <a:solidFill>
              <a:srgbClr val="660066"/>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sp>
        <p:nvSpPr>
          <p:cNvPr id="64" name="Oval 1087">
            <a:extLst>
              <a:ext uri="{FF2B5EF4-FFF2-40B4-BE49-F238E27FC236}">
                <a16:creationId xmlns:a16="http://schemas.microsoft.com/office/drawing/2014/main" id="{6BD73CED-4B75-709C-8A94-0F3D0D21C0DC}"/>
              </a:ext>
            </a:extLst>
          </p:cNvPr>
          <p:cNvSpPr>
            <a:spLocks noChangeArrowheads="1"/>
          </p:cNvSpPr>
          <p:nvPr/>
        </p:nvSpPr>
        <p:spPr bwMode="auto">
          <a:xfrm>
            <a:off x="7523164" y="4652964"/>
            <a:ext cx="179387" cy="179387"/>
          </a:xfrm>
          <a:prstGeom prst="ellipse">
            <a:avLst/>
          </a:prstGeom>
          <a:solidFill>
            <a:srgbClr val="660066"/>
          </a:solidFill>
          <a:ln w="9525">
            <a:solidFill>
              <a:srgbClr val="660066"/>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tr-TR">
              <a:latin typeface="Arial" panose="020B0604020202020204" pitchFamily="34" charset="0"/>
              <a:cs typeface="Arial" panose="020B0604020202020204" pitchFamily="34" charset="0"/>
            </a:endParaRPr>
          </a:p>
        </p:txBody>
      </p:sp>
      <p:pic>
        <p:nvPicPr>
          <p:cNvPr id="65" name="Picture 1088" descr="iyi">
            <a:extLst>
              <a:ext uri="{FF2B5EF4-FFF2-40B4-BE49-F238E27FC236}">
                <a16:creationId xmlns:a16="http://schemas.microsoft.com/office/drawing/2014/main" id="{E08E5AE6-1354-5EB8-3861-A782646D77AA}"/>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00613" y="2751138"/>
            <a:ext cx="533400" cy="533400"/>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1089" descr="kotu2">
            <a:extLst>
              <a:ext uri="{FF2B5EF4-FFF2-40B4-BE49-F238E27FC236}">
                <a16:creationId xmlns:a16="http://schemas.microsoft.com/office/drawing/2014/main" id="{1E34FDEB-0C40-0B99-D5D9-94E5D74DEAEE}"/>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307513" y="2736850"/>
            <a:ext cx="533400" cy="533400"/>
          </a:xfrm>
          <a:prstGeom prst="rect">
            <a:avLst/>
          </a:prstGeom>
          <a:noFill/>
          <a:extLst>
            <a:ext uri="{909E8E84-426E-40DD-AFC4-6F175D3DCCD1}">
              <a14:hiddenFill xmlns:a14="http://schemas.microsoft.com/office/drawing/2010/main">
                <a:solidFill>
                  <a:srgbClr val="FFFFFF"/>
                </a:solidFill>
              </a14:hiddenFill>
            </a:ext>
          </a:extLst>
        </p:spPr>
      </p:pic>
      <p:sp>
        <p:nvSpPr>
          <p:cNvPr id="67" name="Slayt Numarası Yer Tutucusu 66">
            <a:extLst>
              <a:ext uri="{FF2B5EF4-FFF2-40B4-BE49-F238E27FC236}">
                <a16:creationId xmlns:a16="http://schemas.microsoft.com/office/drawing/2014/main" id="{8FC4A997-492C-D5A3-FE01-CB61E70B510A}"/>
              </a:ext>
            </a:extLst>
          </p:cNvPr>
          <p:cNvSpPr>
            <a:spLocks noGrp="1"/>
          </p:cNvSpPr>
          <p:nvPr>
            <p:ph type="sldNum" sz="quarter" idx="12"/>
          </p:nvPr>
        </p:nvSpPr>
        <p:spPr/>
        <p:txBody>
          <a:bodyPr/>
          <a:lstStyle/>
          <a:p>
            <a:fld id="{6D22F896-40B5-4ADD-8801-0D06FADFA095}" type="slidenum">
              <a:rPr lang="en-US" smtClean="0"/>
              <a:t>7</a:t>
            </a:fld>
            <a:endParaRPr lang="en-US" dirty="0"/>
          </a:p>
        </p:txBody>
      </p:sp>
    </p:spTree>
    <p:extLst>
      <p:ext uri="{BB962C8B-B14F-4D97-AF65-F5344CB8AC3E}">
        <p14:creationId xmlns:p14="http://schemas.microsoft.com/office/powerpoint/2010/main" val="5798088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928B127-0F02-1DD0-4D2A-EE8F5326FDB9}"/>
              </a:ext>
            </a:extLst>
          </p:cNvPr>
          <p:cNvSpPr>
            <a:spLocks noGrp="1"/>
          </p:cNvSpPr>
          <p:nvPr>
            <p:ph type="title"/>
          </p:nvPr>
        </p:nvSpPr>
        <p:spPr>
          <a:xfrm>
            <a:off x="913149" y="360099"/>
            <a:ext cx="10364451" cy="1596177"/>
          </a:xfrm>
        </p:spPr>
        <p:txBody>
          <a:bodyPr/>
          <a:lstStyle/>
          <a:p>
            <a:r>
              <a:rPr lang="tr-TR" dirty="0">
                <a:latin typeface="Arial" panose="020B0604020202020204" pitchFamily="34" charset="0"/>
                <a:ea typeface="Comic Sans MS" charset="-94"/>
                <a:cs typeface="Arial" panose="020B0604020202020204" pitchFamily="34" charset="0"/>
              </a:rPr>
              <a:t>Peki Sonra...</a:t>
            </a:r>
            <a:endParaRPr lang="tr-TR" dirty="0">
              <a:latin typeface="Arial" panose="020B0604020202020204" pitchFamily="34" charset="0"/>
              <a:cs typeface="Arial" panose="020B0604020202020204" pitchFamily="34" charset="0"/>
            </a:endParaRPr>
          </a:p>
        </p:txBody>
      </p:sp>
      <p:sp>
        <p:nvSpPr>
          <p:cNvPr id="3" name="İçerik Yer Tutucusu 2">
            <a:extLst>
              <a:ext uri="{FF2B5EF4-FFF2-40B4-BE49-F238E27FC236}">
                <a16:creationId xmlns:a16="http://schemas.microsoft.com/office/drawing/2014/main" id="{14AA45C0-6331-7ADE-0B89-1B31A558E56A}"/>
              </a:ext>
            </a:extLst>
          </p:cNvPr>
          <p:cNvSpPr>
            <a:spLocks noGrp="1"/>
          </p:cNvSpPr>
          <p:nvPr>
            <p:ph sz="quarter" idx="13"/>
          </p:nvPr>
        </p:nvSpPr>
        <p:spPr>
          <a:xfrm>
            <a:off x="913774" y="1759876"/>
            <a:ext cx="10363826" cy="3424107"/>
          </a:xfrm>
        </p:spPr>
        <p:txBody>
          <a:bodyPr/>
          <a:lstStyle/>
          <a:p>
            <a:pPr marL="0" indent="0" algn="ctr">
              <a:buNone/>
            </a:pPr>
            <a:r>
              <a:rPr lang="tr-TR" sz="2400" dirty="0">
                <a:latin typeface="Arial" panose="020B0604020202020204" pitchFamily="34" charset="0"/>
                <a:ea typeface="Comic Sans MS" charset="-94"/>
                <a:cs typeface="Arial" panose="020B0604020202020204" pitchFamily="34" charset="0"/>
              </a:rPr>
              <a:t>H</a:t>
            </a:r>
            <a:r>
              <a:rPr lang="tr-TR" sz="2400" cap="none" dirty="0">
                <a:latin typeface="Arial" panose="020B0604020202020204" pitchFamily="34" charset="0"/>
                <a:ea typeface="Comic Sans MS" charset="-94"/>
                <a:cs typeface="Arial" panose="020B0604020202020204" pitchFamily="34" charset="0"/>
              </a:rPr>
              <a:t>ücre şekeri bulamayıp aç kaldığı zaman enerjisini yağlardan sağlar ve </a:t>
            </a:r>
          </a:p>
          <a:p>
            <a:pPr marL="0" indent="0" algn="ctr">
              <a:buNone/>
            </a:pPr>
            <a:r>
              <a:rPr lang="tr-TR" sz="2400" dirty="0">
                <a:latin typeface="Arial" panose="020B0604020202020204" pitchFamily="34" charset="0"/>
                <a:ea typeface="Comic Sans MS" charset="-94"/>
                <a:cs typeface="Arial" panose="020B0604020202020204" pitchFamily="34" charset="0"/>
              </a:rPr>
              <a:t>      KETON </a:t>
            </a:r>
            <a:r>
              <a:rPr lang="tr-TR" sz="2400" cap="none" dirty="0">
                <a:latin typeface="Arial" panose="020B0604020202020204" pitchFamily="34" charset="0"/>
                <a:ea typeface="Comic Sans MS" charset="-94"/>
                <a:cs typeface="Arial" panose="020B0604020202020204" pitchFamily="34" charset="0"/>
              </a:rPr>
              <a:t>oluşur. Keton varlığında nefes de farklı bir koku oluşur(çürümüş elma, aseton kokusu). </a:t>
            </a:r>
            <a:endParaRPr lang="tr-TR" sz="2400" dirty="0">
              <a:latin typeface="Arial" panose="020B0604020202020204" pitchFamily="34" charset="0"/>
              <a:ea typeface="Comic Sans MS" charset="-94"/>
              <a:cs typeface="Arial" panose="020B0604020202020204" pitchFamily="34" charset="0"/>
            </a:endParaRPr>
          </a:p>
          <a:p>
            <a:endParaRPr lang="tr-TR" dirty="0"/>
          </a:p>
        </p:txBody>
      </p:sp>
      <p:sp>
        <p:nvSpPr>
          <p:cNvPr id="6" name="Bulut 5">
            <a:extLst>
              <a:ext uri="{FF2B5EF4-FFF2-40B4-BE49-F238E27FC236}">
                <a16:creationId xmlns:a16="http://schemas.microsoft.com/office/drawing/2014/main" id="{F71B14A8-B5D6-970F-46B8-B23A1951D41A}"/>
              </a:ext>
            </a:extLst>
          </p:cNvPr>
          <p:cNvSpPr/>
          <p:nvPr/>
        </p:nvSpPr>
        <p:spPr>
          <a:xfrm>
            <a:off x="2599699" y="3837307"/>
            <a:ext cx="6991350" cy="2128836"/>
          </a:xfrm>
          <a:prstGeom prst="cloud">
            <a:avLst/>
          </a:prstGeom>
          <a:solidFill>
            <a:srgbClr val="D77B9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dirty="0">
                <a:solidFill>
                  <a:schemeClr val="tx1"/>
                </a:solidFill>
                <a:latin typeface="Comic Sans MS" charset="-94"/>
                <a:ea typeface="Comic Sans MS" charset="-94"/>
                <a:cs typeface="Comic Sans MS" charset="-94"/>
              </a:rPr>
              <a:t>ŞEKER KOMASI OLUR...</a:t>
            </a:r>
          </a:p>
        </p:txBody>
      </p:sp>
      <p:sp>
        <p:nvSpPr>
          <p:cNvPr id="7" name="Slayt Numarası Yer Tutucusu 6">
            <a:extLst>
              <a:ext uri="{FF2B5EF4-FFF2-40B4-BE49-F238E27FC236}">
                <a16:creationId xmlns:a16="http://schemas.microsoft.com/office/drawing/2014/main" id="{049E856F-4681-BAAA-5038-1E59B54DF0DB}"/>
              </a:ext>
            </a:extLst>
          </p:cNvPr>
          <p:cNvSpPr>
            <a:spLocks noGrp="1"/>
          </p:cNvSpPr>
          <p:nvPr>
            <p:ph type="sldNum" sz="quarter" idx="12"/>
          </p:nvPr>
        </p:nvSpPr>
        <p:spPr/>
        <p:txBody>
          <a:bodyPr/>
          <a:lstStyle/>
          <a:p>
            <a:fld id="{6D22F896-40B5-4ADD-8801-0D06FADFA095}" type="slidenum">
              <a:rPr lang="en-US" smtClean="0"/>
              <a:t>8</a:t>
            </a:fld>
            <a:endParaRPr lang="en-US" dirty="0"/>
          </a:p>
        </p:txBody>
      </p:sp>
    </p:spTree>
    <p:extLst>
      <p:ext uri="{BB962C8B-B14F-4D97-AF65-F5344CB8AC3E}">
        <p14:creationId xmlns:p14="http://schemas.microsoft.com/office/powerpoint/2010/main" val="1919892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7D16E92-EE33-BEEC-97DF-FB670E4A238B}"/>
              </a:ext>
            </a:extLst>
          </p:cNvPr>
          <p:cNvSpPr>
            <a:spLocks noGrp="1"/>
          </p:cNvSpPr>
          <p:nvPr>
            <p:ph type="title"/>
          </p:nvPr>
        </p:nvSpPr>
        <p:spPr/>
        <p:txBody>
          <a:bodyPr/>
          <a:lstStyle/>
          <a:p>
            <a:r>
              <a:rPr lang="tr-TR" dirty="0">
                <a:latin typeface="Arial" panose="020B0604020202020204" pitchFamily="34" charset="0"/>
                <a:cs typeface="Arial" panose="020B0604020202020204" pitchFamily="34" charset="0"/>
              </a:rPr>
              <a:t>KAÇ TİP DİYABET VARDIR?</a:t>
            </a:r>
          </a:p>
        </p:txBody>
      </p:sp>
      <p:sp>
        <p:nvSpPr>
          <p:cNvPr id="3" name="İçerik Yer Tutucusu 2">
            <a:extLst>
              <a:ext uri="{FF2B5EF4-FFF2-40B4-BE49-F238E27FC236}">
                <a16:creationId xmlns:a16="http://schemas.microsoft.com/office/drawing/2014/main" id="{4109C48F-29D1-E71F-69CA-9400C7E4F35E}"/>
              </a:ext>
            </a:extLst>
          </p:cNvPr>
          <p:cNvSpPr>
            <a:spLocks noGrp="1"/>
          </p:cNvSpPr>
          <p:nvPr>
            <p:ph sz="quarter" idx="13"/>
          </p:nvPr>
        </p:nvSpPr>
        <p:spPr/>
        <p:txBody>
          <a:bodyPr>
            <a:normAutofit/>
          </a:bodyPr>
          <a:lstStyle/>
          <a:p>
            <a:r>
              <a:rPr lang="tr-TR" sz="2400" cap="none" dirty="0">
                <a:latin typeface="Arial" panose="020B0604020202020204" pitchFamily="34" charset="0"/>
                <a:cs typeface="Arial" panose="020B0604020202020204" pitchFamily="34" charset="0"/>
              </a:rPr>
              <a:t>Tip 1 diyabet (insülin eksikliği)</a:t>
            </a:r>
          </a:p>
          <a:p>
            <a:r>
              <a:rPr lang="tr-TR" sz="2400" cap="none" dirty="0">
                <a:latin typeface="Arial" panose="020B0604020202020204" pitchFamily="34" charset="0"/>
                <a:cs typeface="Arial" panose="020B0604020202020204" pitchFamily="34" charset="0"/>
              </a:rPr>
              <a:t>Tip 2 diyabet (insülin yetersizliği veya etkisizliği)</a:t>
            </a:r>
          </a:p>
          <a:p>
            <a:r>
              <a:rPr lang="tr-TR" sz="2400" cap="none" dirty="0">
                <a:latin typeface="Arial" panose="020B0604020202020204" pitchFamily="34" charset="0"/>
                <a:cs typeface="Arial" panose="020B0604020202020204" pitchFamily="34" charset="0"/>
              </a:rPr>
              <a:t>Gestasyonel diyabet (gebelikte görülen geçici diyabet)</a:t>
            </a:r>
          </a:p>
          <a:p>
            <a:pPr marL="0" indent="0">
              <a:buNone/>
            </a:pPr>
            <a:endParaRPr lang="tr-TR" sz="2400" cap="none" dirty="0">
              <a:latin typeface="Arial" panose="020B0604020202020204" pitchFamily="34" charset="0"/>
              <a:cs typeface="Arial" panose="020B0604020202020204" pitchFamily="34" charset="0"/>
            </a:endParaRPr>
          </a:p>
        </p:txBody>
      </p:sp>
      <p:sp>
        <p:nvSpPr>
          <p:cNvPr id="4" name="Slayt Numarası Yer Tutucusu 3">
            <a:extLst>
              <a:ext uri="{FF2B5EF4-FFF2-40B4-BE49-F238E27FC236}">
                <a16:creationId xmlns:a16="http://schemas.microsoft.com/office/drawing/2014/main" id="{6442E825-B4D2-5770-D2B4-9B8893997618}"/>
              </a:ext>
            </a:extLst>
          </p:cNvPr>
          <p:cNvSpPr>
            <a:spLocks noGrp="1"/>
          </p:cNvSpPr>
          <p:nvPr>
            <p:ph type="sldNum" sz="quarter" idx="12"/>
          </p:nvPr>
        </p:nvSpPr>
        <p:spPr/>
        <p:txBody>
          <a:bodyPr/>
          <a:lstStyle/>
          <a:p>
            <a:fld id="{6D22F896-40B5-4ADD-8801-0D06FADFA095}" type="slidenum">
              <a:rPr lang="en-US" smtClean="0"/>
              <a:t>9</a:t>
            </a:fld>
            <a:endParaRPr lang="en-US" dirty="0"/>
          </a:p>
        </p:txBody>
      </p:sp>
    </p:spTree>
    <p:extLst>
      <p:ext uri="{BB962C8B-B14F-4D97-AF65-F5344CB8AC3E}">
        <p14:creationId xmlns:p14="http://schemas.microsoft.com/office/powerpoint/2010/main" val="13955902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E6D79AC-B4CF-A46D-3BC9-C4EBCBC19ABA}"/>
              </a:ext>
            </a:extLst>
          </p:cNvPr>
          <p:cNvSpPr>
            <a:spLocks noGrp="1"/>
          </p:cNvSpPr>
          <p:nvPr>
            <p:ph type="title"/>
          </p:nvPr>
        </p:nvSpPr>
        <p:spPr/>
        <p:txBody>
          <a:bodyPr/>
          <a:lstStyle/>
          <a:p>
            <a:r>
              <a:rPr lang="en-US" altLang="zh-CN" dirty="0">
                <a:latin typeface="Arial" panose="020B0604020202020204" pitchFamily="34" charset="0"/>
                <a:cs typeface="Arial" panose="020B0604020202020204" pitchFamily="34" charset="0"/>
              </a:rPr>
              <a:t>HİPOGLİSEMİ NEDİR?</a:t>
            </a:r>
            <a:br>
              <a:rPr lang="en-US" altLang="zh-CN" dirty="0">
                <a:latin typeface="Arial" panose="020B0604020202020204" pitchFamily="34" charset="0"/>
                <a:cs typeface="Arial" panose="020B0604020202020204" pitchFamily="34" charset="0"/>
              </a:rPr>
            </a:br>
            <a:endParaRPr lang="tr-TR" dirty="0">
              <a:latin typeface="Arial" panose="020B0604020202020204" pitchFamily="34" charset="0"/>
              <a:cs typeface="Arial" panose="020B0604020202020204" pitchFamily="34" charset="0"/>
            </a:endParaRPr>
          </a:p>
        </p:txBody>
      </p:sp>
      <p:sp>
        <p:nvSpPr>
          <p:cNvPr id="3" name="İçerik Yer Tutucusu 2">
            <a:extLst>
              <a:ext uri="{FF2B5EF4-FFF2-40B4-BE49-F238E27FC236}">
                <a16:creationId xmlns:a16="http://schemas.microsoft.com/office/drawing/2014/main" id="{91E123F6-8867-711B-DC78-485CFF686D8D}"/>
              </a:ext>
            </a:extLst>
          </p:cNvPr>
          <p:cNvSpPr>
            <a:spLocks noGrp="1"/>
          </p:cNvSpPr>
          <p:nvPr>
            <p:ph sz="quarter" idx="13"/>
          </p:nvPr>
        </p:nvSpPr>
        <p:spPr/>
        <p:txBody>
          <a:bodyPr/>
          <a:lstStyle/>
          <a:p>
            <a:pPr>
              <a:lnSpc>
                <a:spcPts val="778"/>
              </a:lnSpc>
            </a:pPr>
            <a:endParaRPr lang="en-US" sz="1600" dirty="0"/>
          </a:p>
          <a:p>
            <a:pPr>
              <a:lnSpc>
                <a:spcPts val="778"/>
              </a:lnSpc>
            </a:pPr>
            <a:endParaRPr lang="en-US" sz="1600" dirty="0"/>
          </a:p>
          <a:p>
            <a:pPr>
              <a:lnSpc>
                <a:spcPts val="778"/>
              </a:lnSpc>
            </a:pPr>
            <a:endParaRPr lang="en-US" sz="1600" dirty="0"/>
          </a:p>
          <a:p>
            <a:pPr>
              <a:lnSpc>
                <a:spcPts val="2811"/>
              </a:lnSpc>
            </a:pPr>
            <a:r>
              <a:rPr lang="en-US" altLang="zh-CN" sz="2400" cap="none" dirty="0" err="1">
                <a:solidFill>
                  <a:srgbClr val="221E1F"/>
                </a:solidFill>
                <a:latin typeface="Arial" panose="020B0604020202020204" pitchFamily="34" charset="0"/>
                <a:cs typeface="Arial" panose="020B0604020202020204" pitchFamily="34" charset="0"/>
              </a:rPr>
              <a:t>Diyabetli</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bireylerde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kan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şekeri</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seviyesinin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aniden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a:solidFill>
                  <a:srgbClr val="D01E26"/>
                </a:solidFill>
                <a:latin typeface="Arial" panose="020B0604020202020204" pitchFamily="34" charset="0"/>
                <a:cs typeface="Arial" panose="020B0604020202020204" pitchFamily="34" charset="0"/>
              </a:rPr>
              <a:t>70 mg/</a:t>
            </a:r>
            <a:r>
              <a:rPr lang="en-US" altLang="zh-CN" sz="2400" cap="none" dirty="0" err="1">
                <a:solidFill>
                  <a:srgbClr val="D01E26"/>
                </a:solidFill>
                <a:latin typeface="Arial" panose="020B0604020202020204" pitchFamily="34" charset="0"/>
                <a:cs typeface="Arial" panose="020B0604020202020204" pitchFamily="34" charset="0"/>
              </a:rPr>
              <a:t>dl’nin</a:t>
            </a:r>
            <a:r>
              <a:rPr lang="en-US" altLang="zh-CN" sz="2400" cap="none" dirty="0">
                <a:solidFill>
                  <a:srgbClr val="D01E26"/>
                </a:solidFill>
                <a:latin typeface="Arial" panose="020B0604020202020204" pitchFamily="34" charset="0"/>
                <a:cs typeface="Arial" panose="020B0604020202020204" pitchFamily="34" charset="0"/>
              </a:rPr>
              <a:t> </a:t>
            </a:r>
            <a:r>
              <a:rPr lang="en-US" altLang="zh-CN" sz="2400" cap="none" dirty="0" err="1">
                <a:solidFill>
                  <a:srgbClr val="D01E26"/>
                </a:solidFill>
                <a:latin typeface="Arial" panose="020B0604020202020204" pitchFamily="34" charset="0"/>
                <a:cs typeface="Arial" panose="020B0604020202020204" pitchFamily="34" charset="0"/>
              </a:rPr>
              <a:t>altına</a:t>
            </a:r>
            <a:r>
              <a:rPr lang="en-US" altLang="zh-CN" sz="2400" cap="none" dirty="0">
                <a:solidFill>
                  <a:srgbClr val="D01E26"/>
                </a:solidFill>
                <a:latin typeface="Arial" panose="020B0604020202020204" pitchFamily="34" charset="0"/>
                <a:cs typeface="Arial" panose="020B0604020202020204" pitchFamily="34" charset="0"/>
              </a:rPr>
              <a:t> </a:t>
            </a:r>
            <a:r>
              <a:rPr lang="en-US" altLang="zh-CN" sz="2400" cap="none" dirty="0" err="1">
                <a:solidFill>
                  <a:srgbClr val="D01E26"/>
                </a:solidFill>
                <a:latin typeface="Arial" panose="020B0604020202020204" pitchFamily="34" charset="0"/>
                <a:cs typeface="Arial" panose="020B0604020202020204" pitchFamily="34" charset="0"/>
              </a:rPr>
              <a:t>düşmesi</a:t>
            </a:r>
            <a:r>
              <a:rPr lang="en-US" altLang="zh-CN" sz="2400" cap="none" dirty="0">
                <a:solidFill>
                  <a:srgbClr val="D01E26"/>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ve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ilgili</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belirtilerin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görülmesidir</a:t>
            </a:r>
            <a:r>
              <a:rPr lang="en-US" altLang="zh-CN" sz="2400" cap="none" dirty="0">
                <a:solidFill>
                  <a:srgbClr val="221E1F"/>
                </a:solidFill>
                <a:latin typeface="Arial" panose="020B0604020202020204" pitchFamily="34" charset="0"/>
                <a:cs typeface="Arial" panose="020B0604020202020204" pitchFamily="34" charset="0"/>
              </a:rPr>
              <a:t>.</a:t>
            </a:r>
          </a:p>
          <a:p>
            <a:endParaRPr lang="tr-TR" dirty="0"/>
          </a:p>
        </p:txBody>
      </p:sp>
      <p:sp>
        <p:nvSpPr>
          <p:cNvPr id="4" name="Slayt Numarası Yer Tutucusu 3">
            <a:extLst>
              <a:ext uri="{FF2B5EF4-FFF2-40B4-BE49-F238E27FC236}">
                <a16:creationId xmlns:a16="http://schemas.microsoft.com/office/drawing/2014/main" id="{A795D23C-E06C-A78C-5A27-57BCBF190AB2}"/>
              </a:ext>
            </a:extLst>
          </p:cNvPr>
          <p:cNvSpPr>
            <a:spLocks noGrp="1"/>
          </p:cNvSpPr>
          <p:nvPr>
            <p:ph type="sldNum" sz="quarter" idx="12"/>
          </p:nvPr>
        </p:nvSpPr>
        <p:spPr/>
        <p:txBody>
          <a:bodyPr/>
          <a:lstStyle/>
          <a:p>
            <a:fld id="{6D22F896-40B5-4ADD-8801-0D06FADFA095}" type="slidenum">
              <a:rPr lang="en-US" smtClean="0"/>
              <a:t>10</a:t>
            </a:fld>
            <a:endParaRPr lang="en-US" dirty="0"/>
          </a:p>
        </p:txBody>
      </p:sp>
    </p:spTree>
    <p:extLst>
      <p:ext uri="{BB962C8B-B14F-4D97-AF65-F5344CB8AC3E}">
        <p14:creationId xmlns:p14="http://schemas.microsoft.com/office/powerpoint/2010/main" val="3391078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701BD36-7E83-BE40-083E-C5B1738D87E6}"/>
              </a:ext>
            </a:extLst>
          </p:cNvPr>
          <p:cNvSpPr>
            <a:spLocks noGrp="1"/>
          </p:cNvSpPr>
          <p:nvPr>
            <p:ph type="title"/>
          </p:nvPr>
        </p:nvSpPr>
        <p:spPr/>
        <p:txBody>
          <a:bodyPr/>
          <a:lstStyle/>
          <a:p>
            <a:r>
              <a:rPr lang="tr-TR" dirty="0" err="1"/>
              <a:t>HİPoGLİSEMİ</a:t>
            </a:r>
            <a:r>
              <a:rPr lang="tr-TR" dirty="0"/>
              <a:t> NEDENLERİ</a:t>
            </a:r>
          </a:p>
        </p:txBody>
      </p:sp>
      <p:sp>
        <p:nvSpPr>
          <p:cNvPr id="3" name="İçerik Yer Tutucusu 2">
            <a:extLst>
              <a:ext uri="{FF2B5EF4-FFF2-40B4-BE49-F238E27FC236}">
                <a16:creationId xmlns:a16="http://schemas.microsoft.com/office/drawing/2014/main" id="{82BCF071-F0BD-7F78-4A87-F1538130CA16}"/>
              </a:ext>
            </a:extLst>
          </p:cNvPr>
          <p:cNvSpPr>
            <a:spLocks noGrp="1"/>
          </p:cNvSpPr>
          <p:nvPr>
            <p:ph sz="quarter" idx="13"/>
          </p:nvPr>
        </p:nvSpPr>
        <p:spPr/>
        <p:txBody>
          <a:bodyPr>
            <a:normAutofit fontScale="92500" lnSpcReduction="10000"/>
          </a:bodyPr>
          <a:lstStyle/>
          <a:p>
            <a:r>
              <a:rPr lang="en-US" altLang="zh-CN" sz="2400" cap="none" dirty="0">
                <a:solidFill>
                  <a:srgbClr val="221E1F"/>
                </a:solidFill>
                <a:latin typeface="Arial" panose="020B0604020202020204" pitchFamily="34" charset="0"/>
                <a:cs typeface="Arial" panose="020B0604020202020204" pitchFamily="34" charset="0"/>
              </a:rPr>
              <a:t>Kan </a:t>
            </a:r>
            <a:r>
              <a:rPr lang="en-US" altLang="zh-CN" sz="2400" cap="none" dirty="0" err="1">
                <a:solidFill>
                  <a:srgbClr val="221E1F"/>
                </a:solidFill>
                <a:latin typeface="Arial" panose="020B0604020202020204" pitchFamily="34" charset="0"/>
                <a:cs typeface="Arial" panose="020B0604020202020204" pitchFamily="34" charset="0"/>
              </a:rPr>
              <a:t>şekerini</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düzenleyici</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ilaçlar</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ve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insülinin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yüksek</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dozda</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alınması</a:t>
            </a:r>
            <a:endParaRPr lang="en-US" altLang="zh-CN" sz="2400" cap="none" dirty="0">
              <a:solidFill>
                <a:srgbClr val="221E1F"/>
              </a:solidFill>
              <a:latin typeface="Arial" panose="020B0604020202020204" pitchFamily="34" charset="0"/>
              <a:cs typeface="Arial" panose="020B0604020202020204" pitchFamily="34" charset="0"/>
            </a:endParaRPr>
          </a:p>
          <a:p>
            <a:r>
              <a:rPr lang="en-US" altLang="zh-CN" sz="2400" cap="none" dirty="0" err="1">
                <a:solidFill>
                  <a:srgbClr val="221E1F"/>
                </a:solidFill>
                <a:latin typeface="Arial" panose="020B0604020202020204" pitchFamily="34" charset="0"/>
                <a:cs typeface="Arial" panose="020B0604020202020204" pitchFamily="34" charset="0"/>
              </a:rPr>
              <a:t>İnsülin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enjeksiyonunun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derialtı</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yerine</a:t>
            </a:r>
            <a:r>
              <a:rPr lang="en-US" altLang="zh-CN" sz="2400" cap="none" dirty="0">
                <a:solidFill>
                  <a:srgbClr val="221E1F"/>
                </a:solidFill>
                <a:latin typeface="Arial" panose="020B0604020202020204" pitchFamily="34" charset="0"/>
                <a:cs typeface="Arial" panose="020B0604020202020204" pitchFamily="34" charset="0"/>
              </a:rPr>
              <a:t> kas </a:t>
            </a:r>
            <a:r>
              <a:rPr lang="en-US" altLang="zh-CN" sz="2400" cap="none" dirty="0" err="1">
                <a:solidFill>
                  <a:srgbClr val="221E1F"/>
                </a:solidFill>
                <a:latin typeface="Arial" panose="020B0604020202020204" pitchFamily="34" charset="0"/>
                <a:cs typeface="Arial" panose="020B0604020202020204" pitchFamily="34" charset="0"/>
              </a:rPr>
              <a:t>içine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yapılması</a:t>
            </a:r>
            <a:endParaRPr lang="en-US" altLang="zh-CN" sz="2400" cap="none" dirty="0">
              <a:solidFill>
                <a:srgbClr val="221E1F"/>
              </a:solidFill>
              <a:latin typeface="Arial" panose="020B0604020202020204" pitchFamily="34" charset="0"/>
              <a:cs typeface="Arial" panose="020B0604020202020204" pitchFamily="34" charset="0"/>
            </a:endParaRPr>
          </a:p>
          <a:p>
            <a:r>
              <a:rPr lang="tr-TR" sz="2400" cap="none" dirty="0">
                <a:latin typeface="Arial" panose="020B0604020202020204" pitchFamily="34" charset="0"/>
                <a:cs typeface="Arial" panose="020B0604020202020204" pitchFamily="34" charset="0"/>
              </a:rPr>
              <a:t>Öğün atlanması, gecikmesi ya da az yemek yenmesi</a:t>
            </a:r>
          </a:p>
          <a:p>
            <a:r>
              <a:rPr lang="tr-TR" sz="2400" cap="none" dirty="0">
                <a:latin typeface="Arial" panose="020B0604020202020204" pitchFamily="34" charset="0"/>
                <a:cs typeface="Arial" panose="020B0604020202020204" pitchFamily="34" charset="0"/>
              </a:rPr>
              <a:t>İnsülin uygulaması ile yemek arasındaki zamanın uzun olması</a:t>
            </a:r>
          </a:p>
          <a:p>
            <a:r>
              <a:rPr lang="en-US" altLang="zh-CN" sz="2400" cap="none" dirty="0" err="1">
                <a:solidFill>
                  <a:srgbClr val="221E1F"/>
                </a:solidFill>
                <a:latin typeface="Arial" panose="020B0604020202020204" pitchFamily="34" charset="0"/>
                <a:cs typeface="Arial" panose="020B0604020202020204" pitchFamily="34" charset="0"/>
              </a:rPr>
              <a:t>Aşırı</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egzersiz</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yapılması</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egzersizde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kullanılacak</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bölgeye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insülin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yapılması</a:t>
            </a:r>
            <a:endParaRPr lang="en-US" altLang="zh-CN" sz="2400" cap="none" dirty="0">
              <a:solidFill>
                <a:srgbClr val="221E1F"/>
              </a:solidFill>
              <a:latin typeface="Arial" panose="020B0604020202020204" pitchFamily="34" charset="0"/>
              <a:cs typeface="Arial" panose="020B0604020202020204" pitchFamily="34" charset="0"/>
            </a:endParaRPr>
          </a:p>
          <a:p>
            <a:r>
              <a:rPr lang="tr-TR" sz="2400" cap="none" dirty="0">
                <a:latin typeface="Arial" panose="020B0604020202020204" pitchFamily="34" charset="0"/>
                <a:cs typeface="Arial" panose="020B0604020202020204" pitchFamily="34" charset="0"/>
              </a:rPr>
              <a:t>Kusma veya ishal nedeniyle ağızdan beslenmenin bozulması ve gıda kaybının alması</a:t>
            </a:r>
          </a:p>
        </p:txBody>
      </p:sp>
      <p:sp>
        <p:nvSpPr>
          <p:cNvPr id="4" name="Slayt Numarası Yer Tutucusu 3">
            <a:extLst>
              <a:ext uri="{FF2B5EF4-FFF2-40B4-BE49-F238E27FC236}">
                <a16:creationId xmlns:a16="http://schemas.microsoft.com/office/drawing/2014/main" id="{E992D268-5A13-ED13-E7B9-4A6818E0A1A7}"/>
              </a:ext>
            </a:extLst>
          </p:cNvPr>
          <p:cNvSpPr>
            <a:spLocks noGrp="1"/>
          </p:cNvSpPr>
          <p:nvPr>
            <p:ph type="sldNum" sz="quarter" idx="12"/>
          </p:nvPr>
        </p:nvSpPr>
        <p:spPr/>
        <p:txBody>
          <a:bodyPr/>
          <a:lstStyle/>
          <a:p>
            <a:fld id="{6D22F896-40B5-4ADD-8801-0D06FADFA095}" type="slidenum">
              <a:rPr lang="en-US" smtClean="0"/>
              <a:t>11</a:t>
            </a:fld>
            <a:endParaRPr lang="en-US" dirty="0"/>
          </a:p>
        </p:txBody>
      </p:sp>
    </p:spTree>
    <p:extLst>
      <p:ext uri="{BB962C8B-B14F-4D97-AF65-F5344CB8AC3E}">
        <p14:creationId xmlns:p14="http://schemas.microsoft.com/office/powerpoint/2010/main" val="3505824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6D35117-CE8B-BDE7-42CF-989E4D7079D3}"/>
              </a:ext>
            </a:extLst>
          </p:cNvPr>
          <p:cNvSpPr>
            <a:spLocks noGrp="1"/>
          </p:cNvSpPr>
          <p:nvPr>
            <p:ph type="title"/>
          </p:nvPr>
        </p:nvSpPr>
        <p:spPr/>
        <p:txBody>
          <a:bodyPr/>
          <a:lstStyle/>
          <a:p>
            <a:r>
              <a:rPr lang="en-US" altLang="zh-CN" dirty="0">
                <a:latin typeface="Arial" panose="020B0604020202020204" pitchFamily="34" charset="0"/>
                <a:cs typeface="Arial" panose="020B0604020202020204" pitchFamily="34" charset="0"/>
              </a:rPr>
              <a:t>HİPOGLİSEMİ BELİRTİLERİ</a:t>
            </a:r>
            <a:br>
              <a:rPr lang="en-US" altLang="zh-CN" dirty="0">
                <a:solidFill>
                  <a:srgbClr val="D01E26"/>
                </a:solidFill>
                <a:latin typeface="Comic Sans MS" charset="0"/>
                <a:cs typeface="Comic Sans MS" charset="0"/>
              </a:rPr>
            </a:br>
            <a:endParaRPr lang="tr-TR" dirty="0"/>
          </a:p>
        </p:txBody>
      </p:sp>
      <p:sp>
        <p:nvSpPr>
          <p:cNvPr id="10" name="Metin kutusu 9">
            <a:extLst>
              <a:ext uri="{FF2B5EF4-FFF2-40B4-BE49-F238E27FC236}">
                <a16:creationId xmlns:a16="http://schemas.microsoft.com/office/drawing/2014/main" id="{2A591D61-3BE8-E628-1003-5D54F3681B7E}"/>
              </a:ext>
            </a:extLst>
          </p:cNvPr>
          <p:cNvSpPr txBox="1"/>
          <p:nvPr/>
        </p:nvSpPr>
        <p:spPr>
          <a:xfrm>
            <a:off x="1300285" y="1777879"/>
            <a:ext cx="6102626" cy="3676840"/>
          </a:xfrm>
          <a:prstGeom prst="rect">
            <a:avLst/>
          </a:prstGeom>
          <a:noFill/>
        </p:spPr>
        <p:txBody>
          <a:bodyPr wrap="square">
            <a:spAutoFit/>
          </a:bodyPr>
          <a:lstStyle/>
          <a:p>
            <a:pPr indent="934983">
              <a:lnSpc>
                <a:spcPts val="2519"/>
              </a:lnSpc>
            </a:pPr>
            <a:r>
              <a:rPr lang="en-US" altLang="zh-CN" sz="2400" dirty="0" err="1">
                <a:solidFill>
                  <a:srgbClr val="293C90"/>
                </a:solidFill>
                <a:latin typeface="Arial" panose="020B0604020202020204" pitchFamily="34" charset="0"/>
                <a:cs typeface="Arial" panose="020B0604020202020204" pitchFamily="34" charset="0"/>
              </a:rPr>
              <a:t>Terleme</a:t>
            </a:r>
            <a:endParaRPr lang="en-US" altLang="zh-CN" sz="2400" dirty="0">
              <a:solidFill>
                <a:srgbClr val="293C90"/>
              </a:solidFill>
              <a:latin typeface="Arial" panose="020B0604020202020204" pitchFamily="34" charset="0"/>
              <a:cs typeface="Arial" panose="020B0604020202020204" pitchFamily="34" charset="0"/>
            </a:endParaRPr>
          </a:p>
          <a:p>
            <a:pPr>
              <a:lnSpc>
                <a:spcPts val="778"/>
              </a:lnSpc>
            </a:pPr>
            <a:endParaRPr lang="en-US" sz="2400" dirty="0">
              <a:latin typeface="Arial" panose="020B0604020202020204" pitchFamily="34" charset="0"/>
              <a:cs typeface="Arial" panose="020B0604020202020204" pitchFamily="34" charset="0"/>
            </a:endParaRPr>
          </a:p>
          <a:p>
            <a:pPr indent="943485">
              <a:lnSpc>
                <a:spcPts val="2359"/>
              </a:lnSpc>
            </a:pPr>
            <a:r>
              <a:rPr lang="en-US" altLang="zh-CN" sz="2400" dirty="0" err="1">
                <a:solidFill>
                  <a:srgbClr val="293C90"/>
                </a:solidFill>
                <a:latin typeface="Arial" panose="020B0604020202020204" pitchFamily="34" charset="0"/>
                <a:cs typeface="Arial" panose="020B0604020202020204" pitchFamily="34" charset="0"/>
              </a:rPr>
              <a:t>Titreme</a:t>
            </a:r>
            <a:endParaRPr lang="en-US" altLang="zh-CN" sz="2400" dirty="0">
              <a:solidFill>
                <a:srgbClr val="293C90"/>
              </a:solidFill>
              <a:latin typeface="Arial" panose="020B0604020202020204" pitchFamily="34" charset="0"/>
              <a:cs typeface="Arial" panose="020B0604020202020204" pitchFamily="34" charset="0"/>
            </a:endParaRPr>
          </a:p>
          <a:p>
            <a:pPr>
              <a:lnSpc>
                <a:spcPts val="778"/>
              </a:lnSpc>
            </a:pPr>
            <a:endParaRPr lang="en-US" sz="2400" dirty="0">
              <a:latin typeface="Arial" panose="020B0604020202020204" pitchFamily="34" charset="0"/>
              <a:cs typeface="Arial" panose="020B0604020202020204" pitchFamily="34" charset="0"/>
            </a:endParaRPr>
          </a:p>
          <a:p>
            <a:pPr indent="934775">
              <a:lnSpc>
                <a:spcPts val="2359"/>
              </a:lnSpc>
            </a:pPr>
            <a:r>
              <a:rPr lang="en-US" altLang="zh-CN" sz="2400" dirty="0" err="1">
                <a:solidFill>
                  <a:srgbClr val="293C90"/>
                </a:solidFill>
                <a:latin typeface="Arial" panose="020B0604020202020204" pitchFamily="34" charset="0"/>
                <a:cs typeface="Arial" panose="020B0604020202020204" pitchFamily="34" charset="0"/>
              </a:rPr>
              <a:t>Sinirlilik</a:t>
            </a:r>
            <a:endParaRPr lang="en-US" altLang="zh-CN" sz="2400" dirty="0">
              <a:solidFill>
                <a:srgbClr val="293C90"/>
              </a:solidFill>
              <a:latin typeface="Arial" panose="020B0604020202020204" pitchFamily="34" charset="0"/>
              <a:cs typeface="Arial" panose="020B0604020202020204" pitchFamily="34" charset="0"/>
            </a:endParaRPr>
          </a:p>
          <a:p>
            <a:pPr>
              <a:lnSpc>
                <a:spcPts val="778"/>
              </a:lnSpc>
            </a:pPr>
            <a:endParaRPr lang="en-US" sz="2400" dirty="0">
              <a:latin typeface="Arial" panose="020B0604020202020204" pitchFamily="34" charset="0"/>
              <a:cs typeface="Arial" panose="020B0604020202020204" pitchFamily="34" charset="0"/>
            </a:endParaRPr>
          </a:p>
          <a:p>
            <a:pPr>
              <a:lnSpc>
                <a:spcPts val="2359"/>
              </a:lnSpc>
            </a:pPr>
            <a:r>
              <a:rPr lang="en-US" altLang="zh-CN" sz="2400" dirty="0" err="1">
                <a:solidFill>
                  <a:srgbClr val="293C90"/>
                </a:solidFill>
                <a:latin typeface="Arial" panose="020B0604020202020204" pitchFamily="34" charset="0"/>
                <a:cs typeface="Arial" panose="020B0604020202020204" pitchFamily="34" charset="0"/>
              </a:rPr>
              <a:t>Halsizlik</a:t>
            </a:r>
            <a:r>
              <a:rPr lang="en-US" altLang="zh-CN" sz="2400" dirty="0">
                <a:solidFill>
                  <a:srgbClr val="293C90"/>
                </a:solidFill>
                <a:latin typeface="Arial" panose="020B0604020202020204" pitchFamily="34" charset="0"/>
                <a:cs typeface="Arial" panose="020B0604020202020204" pitchFamily="34" charset="0"/>
              </a:rPr>
              <a:t> </a:t>
            </a:r>
            <a:r>
              <a:rPr lang="en-US" altLang="zh-CN" sz="2400" dirty="0" err="1">
                <a:solidFill>
                  <a:srgbClr val="293C90"/>
                </a:solidFill>
                <a:latin typeface="Arial" panose="020B0604020202020204" pitchFamily="34" charset="0"/>
                <a:cs typeface="Arial" panose="020B0604020202020204" pitchFamily="34" charset="0"/>
              </a:rPr>
              <a:t>ve</a:t>
            </a:r>
            <a:r>
              <a:rPr lang="en-US" altLang="zh-CN" sz="2400" dirty="0">
                <a:solidFill>
                  <a:srgbClr val="293C90"/>
                </a:solidFill>
                <a:latin typeface="Arial" panose="020B0604020202020204" pitchFamily="34" charset="0"/>
                <a:cs typeface="Arial" panose="020B0604020202020204" pitchFamily="34" charset="0"/>
              </a:rPr>
              <a:t> </a:t>
            </a:r>
            <a:r>
              <a:rPr lang="en-US" altLang="zh-CN" sz="2400" dirty="0" err="1">
                <a:solidFill>
                  <a:srgbClr val="293C90"/>
                </a:solidFill>
                <a:latin typeface="Arial" panose="020B0604020202020204" pitchFamily="34" charset="0"/>
                <a:cs typeface="Arial" panose="020B0604020202020204" pitchFamily="34" charset="0"/>
              </a:rPr>
              <a:t>yorgunluk</a:t>
            </a:r>
            <a:r>
              <a:rPr lang="en-US" altLang="zh-CN" sz="2400" dirty="0">
                <a:solidFill>
                  <a:srgbClr val="293C90"/>
                </a:solidFill>
                <a:latin typeface="Arial" panose="020B0604020202020204" pitchFamily="34" charset="0"/>
                <a:cs typeface="Arial" panose="020B0604020202020204" pitchFamily="34" charset="0"/>
              </a:rPr>
              <a:t> </a:t>
            </a:r>
            <a:r>
              <a:rPr lang="en-US" altLang="zh-CN" sz="2400" dirty="0" err="1">
                <a:solidFill>
                  <a:srgbClr val="293C90"/>
                </a:solidFill>
                <a:latin typeface="Arial" panose="020B0604020202020204" pitchFamily="34" charset="0"/>
                <a:cs typeface="Arial" panose="020B0604020202020204" pitchFamily="34" charset="0"/>
              </a:rPr>
              <a:t>hissi</a:t>
            </a:r>
            <a:endParaRPr lang="en-US" altLang="zh-CN" sz="2400" dirty="0">
              <a:solidFill>
                <a:srgbClr val="293C90"/>
              </a:solidFill>
              <a:latin typeface="Arial" panose="020B0604020202020204" pitchFamily="34" charset="0"/>
              <a:cs typeface="Arial" panose="020B0604020202020204" pitchFamily="34" charset="0"/>
            </a:endParaRPr>
          </a:p>
          <a:p>
            <a:pPr>
              <a:lnSpc>
                <a:spcPts val="778"/>
              </a:lnSpc>
            </a:pPr>
            <a:endParaRPr lang="en-US" sz="2400" dirty="0">
              <a:latin typeface="Arial" panose="020B0604020202020204" pitchFamily="34" charset="0"/>
              <a:cs typeface="Arial" panose="020B0604020202020204" pitchFamily="34" charset="0"/>
            </a:endParaRPr>
          </a:p>
          <a:p>
            <a:pPr indent="748152">
              <a:lnSpc>
                <a:spcPts val="2359"/>
              </a:lnSpc>
            </a:pPr>
            <a:r>
              <a:rPr lang="en-US" altLang="zh-CN" sz="2400" dirty="0" err="1">
                <a:solidFill>
                  <a:srgbClr val="293C90"/>
                </a:solidFill>
                <a:latin typeface="Arial" panose="020B0604020202020204" pitchFamily="34" charset="0"/>
                <a:cs typeface="Arial" panose="020B0604020202020204" pitchFamily="34" charset="0"/>
              </a:rPr>
              <a:t>Huzursuzluk</a:t>
            </a:r>
            <a:endParaRPr lang="en-US" altLang="zh-CN" sz="2400" dirty="0">
              <a:solidFill>
                <a:srgbClr val="293C90"/>
              </a:solidFill>
              <a:latin typeface="Arial" panose="020B0604020202020204" pitchFamily="34" charset="0"/>
              <a:cs typeface="Arial" panose="020B0604020202020204" pitchFamily="34" charset="0"/>
            </a:endParaRPr>
          </a:p>
          <a:p>
            <a:pPr>
              <a:lnSpc>
                <a:spcPts val="778"/>
              </a:lnSpc>
            </a:pPr>
            <a:endParaRPr lang="en-US" sz="2400" dirty="0">
              <a:latin typeface="Arial" panose="020B0604020202020204" pitchFamily="34" charset="0"/>
              <a:cs typeface="Arial" panose="020B0604020202020204" pitchFamily="34" charset="0"/>
            </a:endParaRPr>
          </a:p>
          <a:p>
            <a:pPr indent="182891">
              <a:lnSpc>
                <a:spcPts val="2359"/>
              </a:lnSpc>
            </a:pPr>
            <a:r>
              <a:rPr lang="en-US" altLang="zh-CN" sz="2400" dirty="0">
                <a:solidFill>
                  <a:srgbClr val="293C90"/>
                </a:solidFill>
                <a:latin typeface="Arial" panose="020B0604020202020204" pitchFamily="34" charset="0"/>
                <a:cs typeface="Arial" panose="020B0604020202020204" pitchFamily="34" charset="0"/>
              </a:rPr>
              <a:t>Baş </a:t>
            </a:r>
            <a:r>
              <a:rPr lang="en-US" altLang="zh-CN" sz="2400" dirty="0" err="1">
                <a:solidFill>
                  <a:srgbClr val="293C90"/>
                </a:solidFill>
                <a:latin typeface="Arial" panose="020B0604020202020204" pitchFamily="34" charset="0"/>
                <a:cs typeface="Arial" panose="020B0604020202020204" pitchFamily="34" charset="0"/>
              </a:rPr>
              <a:t>dönmesi</a:t>
            </a:r>
            <a:r>
              <a:rPr lang="en-US" altLang="zh-CN" sz="2400" dirty="0">
                <a:solidFill>
                  <a:srgbClr val="293C90"/>
                </a:solidFill>
                <a:latin typeface="Arial" panose="020B0604020202020204" pitchFamily="34" charset="0"/>
                <a:cs typeface="Arial" panose="020B0604020202020204" pitchFamily="34" charset="0"/>
              </a:rPr>
              <a:t>, </a:t>
            </a:r>
            <a:r>
              <a:rPr lang="en-US" altLang="zh-CN" sz="2400" dirty="0" err="1">
                <a:solidFill>
                  <a:srgbClr val="293C90"/>
                </a:solidFill>
                <a:latin typeface="Arial" panose="020B0604020202020204" pitchFamily="34" charset="0"/>
                <a:cs typeface="Arial" panose="020B0604020202020204" pitchFamily="34" charset="0"/>
              </a:rPr>
              <a:t>sersemlik</a:t>
            </a:r>
            <a:endParaRPr lang="en-US" altLang="zh-CN" sz="2400" dirty="0">
              <a:solidFill>
                <a:srgbClr val="293C90"/>
              </a:solidFill>
              <a:latin typeface="Arial" panose="020B0604020202020204" pitchFamily="34" charset="0"/>
              <a:cs typeface="Arial" panose="020B0604020202020204" pitchFamily="34" charset="0"/>
            </a:endParaRPr>
          </a:p>
          <a:p>
            <a:pPr>
              <a:lnSpc>
                <a:spcPts val="778"/>
              </a:lnSpc>
            </a:pPr>
            <a:endParaRPr lang="en-US" sz="2400" dirty="0">
              <a:latin typeface="Arial" panose="020B0604020202020204" pitchFamily="34" charset="0"/>
              <a:cs typeface="Arial" panose="020B0604020202020204" pitchFamily="34" charset="0"/>
            </a:endParaRPr>
          </a:p>
          <a:p>
            <a:pPr indent="572104">
              <a:lnSpc>
                <a:spcPts val="2359"/>
              </a:lnSpc>
            </a:pPr>
            <a:r>
              <a:rPr lang="en-US" altLang="zh-CN" sz="2400" dirty="0" err="1">
                <a:solidFill>
                  <a:srgbClr val="293C90"/>
                </a:solidFill>
                <a:latin typeface="Arial" panose="020B0604020202020204" pitchFamily="34" charset="0"/>
                <a:cs typeface="Arial" panose="020B0604020202020204" pitchFamily="34" charset="0"/>
              </a:rPr>
              <a:t>Aşırı</a:t>
            </a:r>
            <a:r>
              <a:rPr lang="en-US" altLang="zh-CN" sz="2400" dirty="0">
                <a:solidFill>
                  <a:srgbClr val="293C90"/>
                </a:solidFill>
                <a:latin typeface="Arial" panose="020B0604020202020204" pitchFamily="34" charset="0"/>
                <a:cs typeface="Arial" panose="020B0604020202020204" pitchFamily="34" charset="0"/>
              </a:rPr>
              <a:t> </a:t>
            </a:r>
            <a:r>
              <a:rPr lang="en-US" altLang="zh-CN" sz="2400" dirty="0" err="1">
                <a:solidFill>
                  <a:srgbClr val="293C90"/>
                </a:solidFill>
                <a:latin typeface="Arial" panose="020B0604020202020204" pitchFamily="34" charset="0"/>
                <a:cs typeface="Arial" panose="020B0604020202020204" pitchFamily="34" charset="0"/>
              </a:rPr>
              <a:t>açlık</a:t>
            </a:r>
            <a:r>
              <a:rPr lang="en-US" altLang="zh-CN" sz="2400" dirty="0">
                <a:solidFill>
                  <a:srgbClr val="293C90"/>
                </a:solidFill>
                <a:latin typeface="Arial" panose="020B0604020202020204" pitchFamily="34" charset="0"/>
                <a:cs typeface="Arial" panose="020B0604020202020204" pitchFamily="34" charset="0"/>
              </a:rPr>
              <a:t> </a:t>
            </a:r>
            <a:r>
              <a:rPr lang="en-US" altLang="zh-CN" sz="2400" dirty="0" err="1">
                <a:solidFill>
                  <a:srgbClr val="293C90"/>
                </a:solidFill>
                <a:latin typeface="Arial" panose="020B0604020202020204" pitchFamily="34" charset="0"/>
                <a:cs typeface="Arial" panose="020B0604020202020204" pitchFamily="34" charset="0"/>
              </a:rPr>
              <a:t>hissi</a:t>
            </a:r>
            <a:endParaRPr lang="en-US" altLang="zh-CN" sz="2400" dirty="0">
              <a:solidFill>
                <a:srgbClr val="293C90"/>
              </a:solidFill>
              <a:latin typeface="Arial" panose="020B0604020202020204" pitchFamily="34" charset="0"/>
              <a:cs typeface="Arial" panose="020B0604020202020204" pitchFamily="34" charset="0"/>
            </a:endParaRPr>
          </a:p>
          <a:p>
            <a:pPr>
              <a:lnSpc>
                <a:spcPts val="778"/>
              </a:lnSpc>
            </a:pPr>
            <a:endParaRPr lang="en-US" sz="2400" dirty="0">
              <a:latin typeface="Arial" panose="020B0604020202020204" pitchFamily="34" charset="0"/>
              <a:cs typeface="Arial" panose="020B0604020202020204" pitchFamily="34" charset="0"/>
            </a:endParaRPr>
          </a:p>
          <a:p>
            <a:pPr indent="951364">
              <a:lnSpc>
                <a:spcPts val="2359"/>
              </a:lnSpc>
            </a:pPr>
            <a:r>
              <a:rPr lang="en-US" altLang="zh-CN" sz="2400" dirty="0" err="1">
                <a:solidFill>
                  <a:srgbClr val="293C90"/>
                </a:solidFill>
                <a:latin typeface="Arial" panose="020B0604020202020204" pitchFamily="34" charset="0"/>
                <a:cs typeface="Arial" panose="020B0604020202020204" pitchFamily="34" charset="0"/>
              </a:rPr>
              <a:t>Çarpıntı</a:t>
            </a:r>
            <a:endParaRPr lang="en-US" altLang="zh-CN" sz="2400" dirty="0">
              <a:solidFill>
                <a:srgbClr val="293C90"/>
              </a:solidFill>
              <a:latin typeface="Arial" panose="020B0604020202020204" pitchFamily="34" charset="0"/>
              <a:cs typeface="Arial" panose="020B0604020202020204" pitchFamily="34" charset="0"/>
            </a:endParaRPr>
          </a:p>
          <a:p>
            <a:pPr>
              <a:lnSpc>
                <a:spcPts val="778"/>
              </a:lnSpc>
            </a:pPr>
            <a:endParaRPr lang="en-US" sz="2400" dirty="0">
              <a:latin typeface="Arial" panose="020B0604020202020204" pitchFamily="34" charset="0"/>
              <a:cs typeface="Arial" panose="020B0604020202020204" pitchFamily="34" charset="0"/>
            </a:endParaRPr>
          </a:p>
          <a:p>
            <a:pPr indent="275165">
              <a:lnSpc>
                <a:spcPts val="2359"/>
              </a:lnSpc>
            </a:pPr>
            <a:r>
              <a:rPr lang="en-US" altLang="zh-CN" sz="2400" dirty="0" err="1">
                <a:solidFill>
                  <a:srgbClr val="293C90"/>
                </a:solidFill>
                <a:latin typeface="Arial" panose="020B0604020202020204" pitchFamily="34" charset="0"/>
                <a:cs typeface="Arial" panose="020B0604020202020204" pitchFamily="34" charset="0"/>
              </a:rPr>
              <a:t>Duygusal</a:t>
            </a:r>
            <a:r>
              <a:rPr lang="en-US" altLang="zh-CN" sz="2400" dirty="0">
                <a:solidFill>
                  <a:srgbClr val="293C90"/>
                </a:solidFill>
                <a:latin typeface="Arial" panose="020B0604020202020204" pitchFamily="34" charset="0"/>
                <a:cs typeface="Arial" panose="020B0604020202020204" pitchFamily="34" charset="0"/>
              </a:rPr>
              <a:t> </a:t>
            </a:r>
            <a:r>
              <a:rPr lang="en-US" altLang="zh-CN" sz="2400" dirty="0" err="1">
                <a:solidFill>
                  <a:srgbClr val="293C90"/>
                </a:solidFill>
                <a:latin typeface="Arial" panose="020B0604020202020204" pitchFamily="34" charset="0"/>
                <a:cs typeface="Arial" panose="020B0604020202020204" pitchFamily="34" charset="0"/>
              </a:rPr>
              <a:t>değişiklikler</a:t>
            </a:r>
            <a:endParaRPr lang="en-US" altLang="zh-CN" sz="2400" dirty="0">
              <a:solidFill>
                <a:srgbClr val="293C90"/>
              </a:solidFill>
              <a:latin typeface="Arial" panose="020B0604020202020204" pitchFamily="34" charset="0"/>
              <a:cs typeface="Arial" panose="020B0604020202020204" pitchFamily="34" charset="0"/>
            </a:endParaRPr>
          </a:p>
        </p:txBody>
      </p:sp>
      <p:sp>
        <p:nvSpPr>
          <p:cNvPr id="12" name="İçerik Yer Tutucusu 11">
            <a:extLst>
              <a:ext uri="{FF2B5EF4-FFF2-40B4-BE49-F238E27FC236}">
                <a16:creationId xmlns:a16="http://schemas.microsoft.com/office/drawing/2014/main" id="{2432CD6A-E86B-9D29-F5A4-CA5D49EE769D}"/>
              </a:ext>
            </a:extLst>
          </p:cNvPr>
          <p:cNvSpPr>
            <a:spLocks noGrp="1"/>
          </p:cNvSpPr>
          <p:nvPr>
            <p:ph sz="quarter" idx="13"/>
          </p:nvPr>
        </p:nvSpPr>
        <p:spPr>
          <a:xfrm>
            <a:off x="5857461" y="1783461"/>
            <a:ext cx="5181600" cy="3424107"/>
          </a:xfrm>
        </p:spPr>
        <p:txBody>
          <a:bodyPr/>
          <a:lstStyle/>
          <a:p>
            <a:pPr marL="0" indent="0">
              <a:lnSpc>
                <a:spcPts val="2275"/>
              </a:lnSpc>
              <a:buNone/>
            </a:pPr>
            <a:r>
              <a:rPr lang="en-US" altLang="zh-CN" sz="2400" u="sng" dirty="0" err="1">
                <a:solidFill>
                  <a:srgbClr val="EB008A"/>
                </a:solidFill>
                <a:latin typeface="Arial" panose="020B0604020202020204" pitchFamily="34" charset="0"/>
                <a:cs typeface="Arial" panose="020B0604020202020204" pitchFamily="34" charset="0"/>
              </a:rPr>
              <a:t>Ağır</a:t>
            </a:r>
            <a:r>
              <a:rPr lang="en-US" altLang="zh-CN" sz="2400" u="sng" dirty="0">
                <a:solidFill>
                  <a:srgbClr val="EB008A"/>
                </a:solidFill>
                <a:latin typeface="Arial" panose="020B0604020202020204" pitchFamily="34" charset="0"/>
                <a:cs typeface="Arial" panose="020B0604020202020204" pitchFamily="34" charset="0"/>
              </a:rPr>
              <a:t> </a:t>
            </a:r>
            <a:r>
              <a:rPr lang="en-US" altLang="zh-CN" sz="2400" u="sng" dirty="0" err="1">
                <a:solidFill>
                  <a:srgbClr val="EB008A"/>
                </a:solidFill>
                <a:latin typeface="Arial" panose="020B0604020202020204" pitchFamily="34" charset="0"/>
                <a:cs typeface="Arial" panose="020B0604020202020204" pitchFamily="34" charset="0"/>
              </a:rPr>
              <a:t>Hipoglisemi</a:t>
            </a:r>
            <a:r>
              <a:rPr lang="en-US" altLang="zh-CN" sz="2400" u="sng" dirty="0">
                <a:solidFill>
                  <a:srgbClr val="EB008A"/>
                </a:solidFill>
                <a:latin typeface="Arial" panose="020B0604020202020204" pitchFamily="34" charset="0"/>
                <a:cs typeface="Arial" panose="020B0604020202020204" pitchFamily="34" charset="0"/>
              </a:rPr>
              <a:t> </a:t>
            </a:r>
            <a:r>
              <a:rPr lang="en-US" altLang="zh-CN" sz="2400" u="sng" dirty="0" err="1">
                <a:solidFill>
                  <a:srgbClr val="EB008A"/>
                </a:solidFill>
                <a:latin typeface="Arial" panose="020B0604020202020204" pitchFamily="34" charset="0"/>
                <a:cs typeface="Arial" panose="020B0604020202020204" pitchFamily="34" charset="0"/>
              </a:rPr>
              <a:t>Belirtileri</a:t>
            </a:r>
            <a:r>
              <a:rPr lang="en-US" altLang="zh-CN" sz="2400" u="sng" dirty="0">
                <a:solidFill>
                  <a:srgbClr val="EB008A"/>
                </a:solidFill>
                <a:latin typeface="Arial" panose="020B0604020202020204" pitchFamily="34" charset="0"/>
                <a:cs typeface="Arial" panose="020B0604020202020204" pitchFamily="34" charset="0"/>
              </a:rPr>
              <a:t>:</a:t>
            </a:r>
          </a:p>
          <a:p>
            <a:pPr indent="251319">
              <a:lnSpc>
                <a:spcPts val="2255"/>
              </a:lnSpc>
            </a:pPr>
            <a:r>
              <a:rPr lang="en-US" altLang="zh-CN" sz="2400" dirty="0" err="1">
                <a:solidFill>
                  <a:srgbClr val="EB008A"/>
                </a:solidFill>
                <a:latin typeface="Arial" panose="020B0604020202020204" pitchFamily="34" charset="0"/>
                <a:cs typeface="Arial" panose="020B0604020202020204" pitchFamily="34" charset="0"/>
              </a:rPr>
              <a:t>Şuur</a:t>
            </a:r>
            <a:r>
              <a:rPr lang="en-US" altLang="zh-CN" sz="2400" dirty="0">
                <a:solidFill>
                  <a:srgbClr val="EB008A"/>
                </a:solidFill>
                <a:latin typeface="Arial" panose="020B0604020202020204" pitchFamily="34" charset="0"/>
                <a:cs typeface="Arial" panose="020B0604020202020204" pitchFamily="34" charset="0"/>
              </a:rPr>
              <a:t> </a:t>
            </a:r>
            <a:r>
              <a:rPr lang="en-US" altLang="zh-CN" sz="2400" dirty="0" err="1">
                <a:solidFill>
                  <a:srgbClr val="EB008A"/>
                </a:solidFill>
                <a:latin typeface="Arial" panose="020B0604020202020204" pitchFamily="34" charset="0"/>
                <a:cs typeface="Arial" panose="020B0604020202020204" pitchFamily="34" charset="0"/>
              </a:rPr>
              <a:t>bulanıklığı</a:t>
            </a:r>
            <a:r>
              <a:rPr lang="en-US" altLang="zh-CN" sz="2400" dirty="0">
                <a:solidFill>
                  <a:srgbClr val="EB008A"/>
                </a:solidFill>
                <a:latin typeface="Arial" panose="020B0604020202020204" pitchFamily="34" charset="0"/>
                <a:cs typeface="Arial" panose="020B0604020202020204" pitchFamily="34" charset="0"/>
              </a:rPr>
              <a:t>/</a:t>
            </a:r>
            <a:r>
              <a:rPr lang="en-US" altLang="zh-CN" sz="2400" dirty="0" err="1">
                <a:solidFill>
                  <a:srgbClr val="EB008A"/>
                </a:solidFill>
                <a:latin typeface="Arial" panose="020B0604020202020204" pitchFamily="34" charset="0"/>
                <a:cs typeface="Arial" panose="020B0604020202020204" pitchFamily="34" charset="0"/>
              </a:rPr>
              <a:t>kaybı</a:t>
            </a:r>
            <a:r>
              <a:rPr lang="en-US" altLang="zh-CN" sz="2400" dirty="0">
                <a:solidFill>
                  <a:srgbClr val="EB008A"/>
                </a:solidFill>
                <a:latin typeface="Arial" panose="020B0604020202020204" pitchFamily="34" charset="0"/>
                <a:cs typeface="Arial" panose="020B0604020202020204" pitchFamily="34" charset="0"/>
              </a:rPr>
              <a:t>,</a:t>
            </a:r>
          </a:p>
          <a:p>
            <a:pPr indent="488538">
              <a:lnSpc>
                <a:spcPts val="2255"/>
              </a:lnSpc>
            </a:pPr>
            <a:r>
              <a:rPr lang="en-US" altLang="zh-CN" sz="2400" dirty="0" err="1">
                <a:solidFill>
                  <a:srgbClr val="EB008A"/>
                </a:solidFill>
                <a:latin typeface="Arial" panose="020B0604020202020204" pitchFamily="34" charset="0"/>
                <a:cs typeface="Arial" panose="020B0604020202020204" pitchFamily="34" charset="0"/>
              </a:rPr>
              <a:t>kasılmalar</a:t>
            </a:r>
            <a:r>
              <a:rPr lang="en-US" altLang="zh-CN" sz="2400" dirty="0">
                <a:solidFill>
                  <a:srgbClr val="EB008A"/>
                </a:solidFill>
                <a:latin typeface="Arial" panose="020B0604020202020204" pitchFamily="34" charset="0"/>
                <a:cs typeface="Arial" panose="020B0604020202020204" pitchFamily="34" charset="0"/>
              </a:rPr>
              <a:t>, </a:t>
            </a:r>
            <a:r>
              <a:rPr lang="en-US" altLang="zh-CN" sz="2400" dirty="0" err="1">
                <a:solidFill>
                  <a:srgbClr val="EB008A"/>
                </a:solidFill>
                <a:latin typeface="Arial" panose="020B0604020202020204" pitchFamily="34" charset="0"/>
                <a:cs typeface="Arial" panose="020B0604020202020204" pitchFamily="34" charset="0"/>
              </a:rPr>
              <a:t>koma</a:t>
            </a:r>
            <a:r>
              <a:rPr lang="en-US" altLang="zh-CN" sz="2400" dirty="0">
                <a:solidFill>
                  <a:srgbClr val="EB008A"/>
                </a:solidFill>
                <a:latin typeface="Arial" panose="020B0604020202020204" pitchFamily="34" charset="0"/>
                <a:cs typeface="Arial" panose="020B0604020202020204" pitchFamily="34" charset="0"/>
              </a:rPr>
              <a:t>.</a:t>
            </a:r>
          </a:p>
          <a:p>
            <a:endParaRPr lang="tr-TR" dirty="0"/>
          </a:p>
        </p:txBody>
      </p:sp>
      <p:sp>
        <p:nvSpPr>
          <p:cNvPr id="13" name="Slayt Numarası Yer Tutucusu 12">
            <a:extLst>
              <a:ext uri="{FF2B5EF4-FFF2-40B4-BE49-F238E27FC236}">
                <a16:creationId xmlns:a16="http://schemas.microsoft.com/office/drawing/2014/main" id="{4E0D651A-0A17-04CF-9F52-7DF3EBC6C59A}"/>
              </a:ext>
            </a:extLst>
          </p:cNvPr>
          <p:cNvSpPr>
            <a:spLocks noGrp="1"/>
          </p:cNvSpPr>
          <p:nvPr>
            <p:ph type="sldNum" sz="quarter" idx="12"/>
          </p:nvPr>
        </p:nvSpPr>
        <p:spPr/>
        <p:txBody>
          <a:bodyPr/>
          <a:lstStyle/>
          <a:p>
            <a:fld id="{6D22F896-40B5-4ADD-8801-0D06FADFA095}" type="slidenum">
              <a:rPr lang="en-US" smtClean="0"/>
              <a:t>12</a:t>
            </a:fld>
            <a:endParaRPr lang="en-US" dirty="0"/>
          </a:p>
        </p:txBody>
      </p:sp>
    </p:spTree>
    <p:extLst>
      <p:ext uri="{BB962C8B-B14F-4D97-AF65-F5344CB8AC3E}">
        <p14:creationId xmlns:p14="http://schemas.microsoft.com/office/powerpoint/2010/main" val="4165597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7F33C80-860F-22F6-FCFC-ABF316BFEAA4}"/>
              </a:ext>
            </a:extLst>
          </p:cNvPr>
          <p:cNvSpPr>
            <a:spLocks noGrp="1"/>
          </p:cNvSpPr>
          <p:nvPr>
            <p:ph type="title"/>
          </p:nvPr>
        </p:nvSpPr>
        <p:spPr/>
        <p:txBody>
          <a:bodyPr/>
          <a:lstStyle/>
          <a:p>
            <a:r>
              <a:rPr lang="en-US" altLang="zh-CN" dirty="0">
                <a:latin typeface="Arial" panose="020B0604020202020204" pitchFamily="34" charset="0"/>
                <a:cs typeface="Arial" panose="020B0604020202020204" pitchFamily="34" charset="0"/>
              </a:rPr>
              <a:t>HİPOGLİSEMİYİ FARKETMEME</a:t>
            </a:r>
            <a:br>
              <a:rPr lang="en-US" altLang="zh-CN" dirty="0">
                <a:solidFill>
                  <a:srgbClr val="D01E26"/>
                </a:solidFill>
                <a:latin typeface="Comic Sans MS" charset="0"/>
                <a:cs typeface="Comic Sans MS" charset="0"/>
              </a:rPr>
            </a:br>
            <a:endParaRPr lang="tr-TR" dirty="0"/>
          </a:p>
        </p:txBody>
      </p:sp>
      <p:sp>
        <p:nvSpPr>
          <p:cNvPr id="3" name="İçerik Yer Tutucusu 2">
            <a:extLst>
              <a:ext uri="{FF2B5EF4-FFF2-40B4-BE49-F238E27FC236}">
                <a16:creationId xmlns:a16="http://schemas.microsoft.com/office/drawing/2014/main" id="{CE864D37-9286-C18A-BE42-AF68DFD73525}"/>
              </a:ext>
            </a:extLst>
          </p:cNvPr>
          <p:cNvSpPr>
            <a:spLocks noGrp="1"/>
          </p:cNvSpPr>
          <p:nvPr>
            <p:ph sz="quarter" idx="13"/>
          </p:nvPr>
        </p:nvSpPr>
        <p:spPr/>
        <p:txBody>
          <a:bodyPr/>
          <a:lstStyle/>
          <a:p>
            <a:pPr indent="0" algn="ctr">
              <a:lnSpc>
                <a:spcPts val="2385"/>
              </a:lnSpc>
              <a:buNone/>
            </a:pPr>
            <a:r>
              <a:rPr lang="en-US" altLang="zh-CN" sz="2400" dirty="0">
                <a:solidFill>
                  <a:srgbClr val="221E1F"/>
                </a:solidFill>
                <a:latin typeface="Arial" panose="020B0604020202020204" pitchFamily="34" charset="0"/>
                <a:cs typeface="Arial" panose="020B0604020202020204" pitchFamily="34" charset="0"/>
              </a:rPr>
              <a:t>K</a:t>
            </a:r>
            <a:r>
              <a:rPr lang="en-US" altLang="zh-CN" sz="2400" cap="none" dirty="0">
                <a:solidFill>
                  <a:srgbClr val="221E1F"/>
                </a:solidFill>
                <a:latin typeface="Arial" panose="020B0604020202020204" pitchFamily="34" charset="0"/>
                <a:cs typeface="Arial" panose="020B0604020202020204" pitchFamily="34" charset="0"/>
              </a:rPr>
              <a:t>an </a:t>
            </a:r>
            <a:r>
              <a:rPr lang="en-US" altLang="zh-CN" sz="2400" cap="none" dirty="0" err="1">
                <a:solidFill>
                  <a:srgbClr val="221E1F"/>
                </a:solidFill>
                <a:latin typeface="Arial" panose="020B0604020202020204" pitchFamily="34" charset="0"/>
                <a:cs typeface="Arial" panose="020B0604020202020204" pitchFamily="34" charset="0"/>
              </a:rPr>
              <a:t>şekeriniz</a:t>
            </a:r>
            <a:r>
              <a:rPr lang="en-US" altLang="zh-CN" sz="2400" cap="none" dirty="0">
                <a:solidFill>
                  <a:srgbClr val="221E1F"/>
                </a:solidFill>
                <a:latin typeface="Arial" panose="020B0604020202020204" pitchFamily="34" charset="0"/>
                <a:cs typeface="Arial" panose="020B0604020202020204" pitchFamily="34" charset="0"/>
              </a:rPr>
              <a:t> 55-60 mg/</a:t>
            </a:r>
            <a:r>
              <a:rPr lang="en-US" altLang="zh-CN" sz="2400" cap="none" dirty="0" err="1">
                <a:solidFill>
                  <a:srgbClr val="221E1F"/>
                </a:solidFill>
                <a:latin typeface="Arial" panose="020B0604020202020204" pitchFamily="34" charset="0"/>
                <a:cs typeface="Arial" panose="020B0604020202020204" pitchFamily="34" charset="0"/>
              </a:rPr>
              <a:t>dl’nin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altına</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düştüğünde</a:t>
            </a:r>
            <a:endParaRPr lang="en-US" altLang="zh-CN" sz="2400" cap="none" dirty="0">
              <a:solidFill>
                <a:srgbClr val="221E1F"/>
              </a:solidFill>
              <a:latin typeface="Arial" panose="020B0604020202020204" pitchFamily="34" charset="0"/>
              <a:cs typeface="Arial" panose="020B0604020202020204" pitchFamily="34" charset="0"/>
            </a:endParaRPr>
          </a:p>
          <a:p>
            <a:pPr indent="0" algn="ctr">
              <a:lnSpc>
                <a:spcPts val="2333"/>
              </a:lnSpc>
              <a:buNone/>
            </a:pPr>
            <a:r>
              <a:rPr lang="en-US" altLang="zh-CN" sz="2400" cap="none" dirty="0" err="1">
                <a:solidFill>
                  <a:srgbClr val="221E1F"/>
                </a:solidFill>
                <a:latin typeface="Arial" panose="020B0604020202020204" pitchFamily="34" charset="0"/>
                <a:cs typeface="Arial" panose="020B0604020202020204" pitchFamily="34" charset="0"/>
              </a:rPr>
              <a:t>belirtileri</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hisseder</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misiniz</a:t>
            </a:r>
            <a:r>
              <a:rPr lang="en-US" altLang="zh-CN" sz="2400" cap="none" dirty="0">
                <a:solidFill>
                  <a:srgbClr val="221E1F"/>
                </a:solidFill>
                <a:latin typeface="Arial" panose="020B0604020202020204" pitchFamily="34" charset="0"/>
                <a:cs typeface="Arial" panose="020B0604020202020204" pitchFamily="34" charset="0"/>
              </a:rPr>
              <a:t>?</a:t>
            </a:r>
          </a:p>
          <a:p>
            <a:pPr algn="ctr">
              <a:lnSpc>
                <a:spcPts val="778"/>
              </a:lnSpc>
            </a:pPr>
            <a:endParaRPr lang="en-US" sz="2400" dirty="0">
              <a:latin typeface="Arial" panose="020B0604020202020204" pitchFamily="34" charset="0"/>
              <a:cs typeface="Arial" panose="020B0604020202020204" pitchFamily="34" charset="0"/>
            </a:endParaRPr>
          </a:p>
          <a:p>
            <a:pPr marL="0" indent="0" algn="ctr">
              <a:lnSpc>
                <a:spcPts val="2437"/>
              </a:lnSpc>
              <a:buNone/>
            </a:pPr>
            <a:r>
              <a:rPr lang="en-US" altLang="zh-CN" sz="2400" dirty="0">
                <a:solidFill>
                  <a:srgbClr val="221E1F"/>
                </a:solidFill>
                <a:latin typeface="Arial" panose="020B0604020202020204" pitchFamily="34" charset="0"/>
                <a:cs typeface="Arial" panose="020B0604020202020204" pitchFamily="34" charset="0"/>
              </a:rPr>
              <a:t>H</a:t>
            </a:r>
            <a:r>
              <a:rPr lang="en-US" altLang="zh-CN" sz="2400" cap="none" dirty="0">
                <a:solidFill>
                  <a:srgbClr val="221E1F"/>
                </a:solidFill>
                <a:latin typeface="Arial" panose="020B0604020202020204" pitchFamily="34" charset="0"/>
                <a:cs typeface="Arial" panose="020B0604020202020204" pitchFamily="34" charset="0"/>
              </a:rPr>
              <a:t>er zaman </a:t>
            </a:r>
            <a:r>
              <a:rPr lang="en-US" altLang="zh-CN" sz="2400" cap="none" dirty="0" err="1">
                <a:solidFill>
                  <a:srgbClr val="221E1F"/>
                </a:solidFill>
                <a:latin typeface="Arial" panose="020B0604020202020204" pitchFamily="34" charset="0"/>
                <a:cs typeface="Arial" panose="020B0604020202020204" pitchFamily="34" charset="0"/>
              </a:rPr>
              <a:t>hissederim</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veya</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çoğunlukla</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hissederim</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demiyorsanız</a:t>
            </a:r>
            <a:endParaRPr lang="en-US" altLang="zh-CN" sz="2400" cap="none" dirty="0">
              <a:solidFill>
                <a:srgbClr val="221E1F"/>
              </a:solidFill>
              <a:latin typeface="Arial" panose="020B0604020202020204" pitchFamily="34" charset="0"/>
              <a:cs typeface="Arial" panose="020B0604020202020204" pitchFamily="34" charset="0"/>
            </a:endParaRPr>
          </a:p>
          <a:p>
            <a:pPr indent="0" algn="ctr">
              <a:lnSpc>
                <a:spcPts val="2333"/>
              </a:lnSpc>
              <a:buNone/>
            </a:pPr>
            <a:r>
              <a:rPr lang="en-US" altLang="zh-CN" sz="2400" cap="none" dirty="0" err="1">
                <a:solidFill>
                  <a:srgbClr val="221E1F"/>
                </a:solidFill>
                <a:latin typeface="Arial" panose="020B0604020202020204" pitchFamily="34" charset="0"/>
                <a:cs typeface="Arial" panose="020B0604020202020204" pitchFamily="34" charset="0"/>
              </a:rPr>
              <a:t>hipoglisemiyi</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algılamanız</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azalmıştır</a:t>
            </a:r>
            <a:r>
              <a:rPr lang="en-US" altLang="zh-CN" sz="2400" cap="none" dirty="0">
                <a:solidFill>
                  <a:srgbClr val="221E1F"/>
                </a:solidFill>
                <a:latin typeface="Arial" panose="020B0604020202020204" pitchFamily="34" charset="0"/>
                <a:cs typeface="Arial" panose="020B0604020202020204" pitchFamily="34" charset="0"/>
              </a:rPr>
              <a:t>!</a:t>
            </a:r>
          </a:p>
          <a:p>
            <a:endParaRPr lang="tr-TR" dirty="0"/>
          </a:p>
        </p:txBody>
      </p:sp>
      <p:sp>
        <p:nvSpPr>
          <p:cNvPr id="5" name="Slayt Numarası Yer Tutucusu 4">
            <a:extLst>
              <a:ext uri="{FF2B5EF4-FFF2-40B4-BE49-F238E27FC236}">
                <a16:creationId xmlns:a16="http://schemas.microsoft.com/office/drawing/2014/main" id="{D77CBB13-0715-711F-52BB-14189F7CF052}"/>
              </a:ext>
            </a:extLst>
          </p:cNvPr>
          <p:cNvSpPr>
            <a:spLocks noGrp="1"/>
          </p:cNvSpPr>
          <p:nvPr>
            <p:ph type="sldNum" sz="quarter" idx="12"/>
          </p:nvPr>
        </p:nvSpPr>
        <p:spPr/>
        <p:txBody>
          <a:bodyPr/>
          <a:lstStyle/>
          <a:p>
            <a:fld id="{6D22F896-40B5-4ADD-8801-0D06FADFA095}" type="slidenum">
              <a:rPr lang="en-US" smtClean="0"/>
              <a:t>13</a:t>
            </a:fld>
            <a:endParaRPr lang="en-US" dirty="0"/>
          </a:p>
        </p:txBody>
      </p:sp>
    </p:spTree>
    <p:extLst>
      <p:ext uri="{BB962C8B-B14F-4D97-AF65-F5344CB8AC3E}">
        <p14:creationId xmlns:p14="http://schemas.microsoft.com/office/powerpoint/2010/main" val="18196963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4C953BB-FEEE-4A81-788F-F920F5029643}"/>
              </a:ext>
            </a:extLst>
          </p:cNvPr>
          <p:cNvSpPr>
            <a:spLocks noGrp="1"/>
          </p:cNvSpPr>
          <p:nvPr>
            <p:ph type="title"/>
          </p:nvPr>
        </p:nvSpPr>
        <p:spPr/>
        <p:txBody>
          <a:bodyPr/>
          <a:lstStyle/>
          <a:p>
            <a:r>
              <a:rPr lang="tr-TR" dirty="0">
                <a:latin typeface="Arial" panose="020B0604020202020204" pitchFamily="34" charset="0"/>
                <a:cs typeface="Arial" panose="020B0604020202020204" pitchFamily="34" charset="0"/>
              </a:rPr>
              <a:t>HİPOGLİSEMİDE YAPILACAK İLK GİRİŞİM NEDİR?</a:t>
            </a:r>
          </a:p>
        </p:txBody>
      </p:sp>
      <p:sp>
        <p:nvSpPr>
          <p:cNvPr id="3" name="İçerik Yer Tutucusu 2">
            <a:extLst>
              <a:ext uri="{FF2B5EF4-FFF2-40B4-BE49-F238E27FC236}">
                <a16:creationId xmlns:a16="http://schemas.microsoft.com/office/drawing/2014/main" id="{8B41C203-5DA9-AD53-EC0D-B0436B792F85}"/>
              </a:ext>
            </a:extLst>
          </p:cNvPr>
          <p:cNvSpPr>
            <a:spLocks noGrp="1"/>
          </p:cNvSpPr>
          <p:nvPr>
            <p:ph sz="quarter" idx="13"/>
          </p:nvPr>
        </p:nvSpPr>
        <p:spPr/>
        <p:txBody>
          <a:bodyPr/>
          <a:lstStyle/>
          <a:p>
            <a:pPr marL="0" indent="0">
              <a:buNone/>
            </a:pPr>
            <a:r>
              <a:rPr lang="tr-TR" sz="2400" b="1" u="sng" cap="none" dirty="0">
                <a:latin typeface="Arial" panose="020B0604020202020204" pitchFamily="34" charset="0"/>
                <a:cs typeface="Arial" panose="020B0604020202020204" pitchFamily="34" charset="0"/>
              </a:rPr>
              <a:t>Eğer bilinç açık ve yutabiliyorsa:</a:t>
            </a:r>
          </a:p>
          <a:p>
            <a:pPr marL="0" indent="0" algn="ctr">
              <a:buNone/>
            </a:pPr>
            <a:r>
              <a:rPr lang="tr-TR" b="1" cap="none" dirty="0">
                <a:latin typeface="Arial" panose="020B0604020202020204" pitchFamily="34" charset="0"/>
                <a:cs typeface="Arial" panose="020B0604020202020204" pitchFamily="34" charset="0"/>
              </a:rPr>
              <a:t>----1----</a:t>
            </a:r>
          </a:p>
          <a:p>
            <a:pPr>
              <a:lnSpc>
                <a:spcPts val="2721"/>
              </a:lnSpc>
            </a:pPr>
            <a:r>
              <a:rPr lang="en-US" altLang="zh-CN" cap="none" dirty="0">
                <a:latin typeface="Arial" panose="020B0604020202020204" pitchFamily="34" charset="0"/>
                <a:cs typeface="Arial" panose="020B0604020202020204" pitchFamily="34" charset="0"/>
              </a:rPr>
              <a:t>15-20 g </a:t>
            </a:r>
            <a:r>
              <a:rPr lang="en-US" altLang="zh-CN" cap="none" dirty="0" err="1">
                <a:latin typeface="Arial" panose="020B0604020202020204" pitchFamily="34" charset="0"/>
                <a:cs typeface="Arial" panose="020B0604020202020204" pitchFamily="34" charset="0"/>
              </a:rPr>
              <a:t>glukoz</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alınır</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ve</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mümkünse</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aynı</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anda</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kan</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şekeri</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ölçülür</a:t>
            </a:r>
            <a:r>
              <a:rPr lang="en-US" altLang="zh-CN" cap="none" dirty="0">
                <a:latin typeface="Arial" panose="020B0604020202020204" pitchFamily="34" charset="0"/>
                <a:cs typeface="Arial" panose="020B0604020202020204" pitchFamily="34" charset="0"/>
              </a:rPr>
              <a:t>.</a:t>
            </a:r>
          </a:p>
          <a:p>
            <a:pPr marL="0" indent="0">
              <a:lnSpc>
                <a:spcPts val="2721"/>
              </a:lnSpc>
              <a:buNone/>
            </a:pPr>
            <a:r>
              <a:rPr lang="en-US" altLang="zh-CN" cap="none" dirty="0" err="1">
                <a:latin typeface="Arial" panose="020B0604020202020204" pitchFamily="34" charset="0"/>
                <a:cs typeface="Arial" panose="020B0604020202020204" pitchFamily="34" charset="0"/>
              </a:rPr>
              <a:t>veya</a:t>
            </a:r>
            <a:endParaRPr lang="en-US" altLang="zh-CN" cap="none" dirty="0">
              <a:latin typeface="Arial" panose="020B0604020202020204" pitchFamily="34" charset="0"/>
              <a:cs typeface="Arial" panose="020B0604020202020204" pitchFamily="34" charset="0"/>
            </a:endParaRPr>
          </a:p>
          <a:p>
            <a:pPr>
              <a:lnSpc>
                <a:spcPts val="2275"/>
              </a:lnSpc>
            </a:pPr>
            <a:r>
              <a:rPr lang="en-US" altLang="zh-CN" cap="none" dirty="0">
                <a:latin typeface="Arial" panose="020B0604020202020204" pitchFamily="34" charset="0"/>
                <a:cs typeface="Arial" panose="020B0604020202020204" pitchFamily="34" charset="0"/>
              </a:rPr>
              <a:t>3-4 </a:t>
            </a:r>
            <a:r>
              <a:rPr lang="en-US" altLang="zh-CN" cap="none" dirty="0" err="1">
                <a:latin typeface="Arial" panose="020B0604020202020204" pitchFamily="34" charset="0"/>
                <a:cs typeface="Arial" panose="020B0604020202020204" pitchFamily="34" charset="0"/>
              </a:rPr>
              <a:t>glukoz</a:t>
            </a:r>
            <a:r>
              <a:rPr lang="en-US" altLang="zh-CN" cap="none" dirty="0">
                <a:latin typeface="Arial" panose="020B0604020202020204" pitchFamily="34" charset="0"/>
                <a:cs typeface="Arial" panose="020B0604020202020204" pitchFamily="34" charset="0"/>
              </a:rPr>
              <a:t> tablet/</a:t>
            </a:r>
            <a:r>
              <a:rPr lang="en-US" altLang="zh-CN" cap="none" dirty="0" err="1">
                <a:latin typeface="Arial" panose="020B0604020202020204" pitchFamily="34" charset="0"/>
                <a:cs typeface="Arial" panose="020B0604020202020204" pitchFamily="34" charset="0"/>
              </a:rPr>
              <a:t>jel</a:t>
            </a:r>
            <a:r>
              <a:rPr lang="en-US" altLang="zh-CN" cap="none" dirty="0">
                <a:latin typeface="Arial" panose="020B0604020202020204" pitchFamily="34" charset="0"/>
                <a:cs typeface="Arial" panose="020B0604020202020204" pitchFamily="34" charset="0"/>
              </a:rPr>
              <a:t>, </a:t>
            </a:r>
            <a:r>
              <a:rPr lang="tr-TR" altLang="zh-CN" cap="none" dirty="0">
                <a:latin typeface="Arial" panose="020B0604020202020204" pitchFamily="34" charset="0"/>
                <a:cs typeface="Arial" panose="020B0604020202020204" pitchFamily="34" charset="0"/>
              </a:rPr>
              <a:t>4</a:t>
            </a:r>
            <a:r>
              <a:rPr lang="en-US" altLang="zh-CN" cap="none" dirty="0">
                <a:latin typeface="Arial" panose="020B0604020202020204" pitchFamily="34" charset="0"/>
                <a:cs typeface="Arial" panose="020B0604020202020204" pitchFamily="34" charset="0"/>
              </a:rPr>
              <a:t>-6 </a:t>
            </a:r>
            <a:r>
              <a:rPr lang="en-US" altLang="zh-CN" cap="none" dirty="0" err="1">
                <a:latin typeface="Arial" panose="020B0604020202020204" pitchFamily="34" charset="0"/>
                <a:cs typeface="Arial" panose="020B0604020202020204" pitchFamily="34" charset="0"/>
              </a:rPr>
              <a:t>kesme</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şeker</a:t>
            </a:r>
            <a:endParaRPr lang="en-US" altLang="zh-CN" cap="none" dirty="0">
              <a:latin typeface="Arial" panose="020B0604020202020204" pitchFamily="34" charset="0"/>
              <a:cs typeface="Arial" panose="020B0604020202020204" pitchFamily="34" charset="0"/>
            </a:endParaRPr>
          </a:p>
          <a:p>
            <a:pPr marL="0" indent="0">
              <a:lnSpc>
                <a:spcPts val="2275"/>
              </a:lnSpc>
              <a:buNone/>
            </a:pPr>
            <a:r>
              <a:rPr lang="en-US" altLang="zh-CN" cap="none" dirty="0" err="1">
                <a:latin typeface="Arial" panose="020B0604020202020204" pitchFamily="34" charset="0"/>
                <a:cs typeface="Arial" panose="020B0604020202020204" pitchFamily="34" charset="0"/>
              </a:rPr>
              <a:t>veya</a:t>
            </a:r>
            <a:endParaRPr lang="en-US" altLang="zh-CN" cap="none" dirty="0">
              <a:latin typeface="Arial" panose="020B0604020202020204" pitchFamily="34" charset="0"/>
              <a:cs typeface="Arial" panose="020B0604020202020204" pitchFamily="34" charset="0"/>
            </a:endParaRPr>
          </a:p>
          <a:p>
            <a:pPr>
              <a:lnSpc>
                <a:spcPts val="2275"/>
              </a:lnSpc>
            </a:pPr>
            <a:r>
              <a:rPr lang="en-US" altLang="zh-CN" cap="none" dirty="0">
                <a:latin typeface="Arial" panose="020B0604020202020204" pitchFamily="34" charset="0"/>
                <a:cs typeface="Arial" panose="020B0604020202020204" pitchFamily="34" charset="0"/>
              </a:rPr>
              <a:t>150-200 ml </a:t>
            </a:r>
            <a:r>
              <a:rPr lang="en-US" altLang="zh-CN" cap="none" dirty="0" err="1">
                <a:latin typeface="Arial" panose="020B0604020202020204" pitchFamily="34" charset="0"/>
                <a:cs typeface="Arial" panose="020B0604020202020204" pitchFamily="34" charset="0"/>
              </a:rPr>
              <a:t>meyve</a:t>
            </a:r>
            <a:r>
              <a:rPr lang="tr-TR"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suyu</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üzüm</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vişne</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veya</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elma</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ya</a:t>
            </a:r>
            <a:r>
              <a:rPr lang="en-US" altLang="zh-CN" cap="none" dirty="0">
                <a:latin typeface="Arial" panose="020B0604020202020204" pitchFamily="34" charset="0"/>
                <a:cs typeface="Arial" panose="020B0604020202020204" pitchFamily="34" charset="0"/>
              </a:rPr>
              <a:t> da </a:t>
            </a:r>
            <a:r>
              <a:rPr lang="en-US" altLang="zh-CN" cap="none" dirty="0" err="1">
                <a:latin typeface="Arial" panose="020B0604020202020204" pitchFamily="34" charset="0"/>
                <a:cs typeface="Arial" panose="020B0604020202020204" pitchFamily="34" charset="0"/>
              </a:rPr>
              <a:t>limonata</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alınır</a:t>
            </a:r>
            <a:r>
              <a:rPr lang="en-US" altLang="zh-CN" cap="none" dirty="0">
                <a:latin typeface="Arial" panose="020B0604020202020204" pitchFamily="34" charset="0"/>
                <a:cs typeface="Arial" panose="020B0604020202020204" pitchFamily="34" charset="0"/>
              </a:rPr>
              <a:t>.</a:t>
            </a:r>
          </a:p>
          <a:p>
            <a:pPr>
              <a:lnSpc>
                <a:spcPts val="2275"/>
              </a:lnSpc>
            </a:pPr>
            <a:endParaRPr lang="en-US" altLang="zh-CN" dirty="0">
              <a:solidFill>
                <a:srgbClr val="221E1F"/>
              </a:solidFill>
              <a:latin typeface="Comic Sans MS" charset="0"/>
              <a:cs typeface="Comic Sans MS" charset="0"/>
            </a:endParaRPr>
          </a:p>
          <a:p>
            <a:pPr>
              <a:lnSpc>
                <a:spcPts val="2721"/>
              </a:lnSpc>
            </a:pPr>
            <a:endParaRPr lang="en-US" altLang="zh-CN" dirty="0">
              <a:solidFill>
                <a:srgbClr val="221E1F"/>
              </a:solidFill>
              <a:latin typeface="Comic Sans MS" charset="0"/>
              <a:cs typeface="Comic Sans MS" charset="0"/>
            </a:endParaRPr>
          </a:p>
          <a:p>
            <a:pPr marL="0" indent="0">
              <a:buNone/>
            </a:pPr>
            <a:endParaRPr lang="tr-TR" dirty="0"/>
          </a:p>
        </p:txBody>
      </p:sp>
      <p:sp>
        <p:nvSpPr>
          <p:cNvPr id="4" name="Slayt Numarası Yer Tutucusu 3">
            <a:extLst>
              <a:ext uri="{FF2B5EF4-FFF2-40B4-BE49-F238E27FC236}">
                <a16:creationId xmlns:a16="http://schemas.microsoft.com/office/drawing/2014/main" id="{02EAFFD5-E48B-F22F-3F3E-A9A411553F67}"/>
              </a:ext>
            </a:extLst>
          </p:cNvPr>
          <p:cNvSpPr>
            <a:spLocks noGrp="1"/>
          </p:cNvSpPr>
          <p:nvPr>
            <p:ph type="sldNum" sz="quarter" idx="12"/>
          </p:nvPr>
        </p:nvSpPr>
        <p:spPr/>
        <p:txBody>
          <a:bodyPr/>
          <a:lstStyle/>
          <a:p>
            <a:fld id="{6D22F896-40B5-4ADD-8801-0D06FADFA095}" type="slidenum">
              <a:rPr lang="en-US" smtClean="0"/>
              <a:t>14</a:t>
            </a:fld>
            <a:endParaRPr lang="en-US" dirty="0"/>
          </a:p>
        </p:txBody>
      </p:sp>
    </p:spTree>
    <p:extLst>
      <p:ext uri="{BB962C8B-B14F-4D97-AF65-F5344CB8AC3E}">
        <p14:creationId xmlns:p14="http://schemas.microsoft.com/office/powerpoint/2010/main" val="30703183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E39ED03-2A03-D2C4-63A2-ABE2C0669762}"/>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20240788-60CB-6D61-FE2C-B8F4E1BAF26B}"/>
              </a:ext>
            </a:extLst>
          </p:cNvPr>
          <p:cNvSpPr>
            <a:spLocks noGrp="1"/>
          </p:cNvSpPr>
          <p:nvPr>
            <p:ph sz="quarter" idx="13"/>
          </p:nvPr>
        </p:nvSpPr>
        <p:spPr/>
        <p:txBody>
          <a:bodyPr>
            <a:normAutofit/>
          </a:bodyPr>
          <a:lstStyle/>
          <a:p>
            <a:pPr marL="0" indent="0" algn="ctr">
              <a:buNone/>
            </a:pPr>
            <a:r>
              <a:rPr lang="tr-TR" sz="2400" b="1" dirty="0">
                <a:latin typeface="Arial" panose="020B0604020202020204" pitchFamily="34" charset="0"/>
                <a:cs typeface="Arial" panose="020B0604020202020204" pitchFamily="34" charset="0"/>
              </a:rPr>
              <a:t>---2----</a:t>
            </a:r>
          </a:p>
          <a:p>
            <a:pPr marL="0" indent="0">
              <a:buNone/>
            </a:pPr>
            <a:r>
              <a:rPr lang="tr-TR" sz="2400" dirty="0">
                <a:latin typeface="Arial" panose="020B0604020202020204" pitchFamily="34" charset="0"/>
                <a:cs typeface="Arial" panose="020B0604020202020204" pitchFamily="34" charset="0"/>
              </a:rPr>
              <a:t>10-15 </a:t>
            </a:r>
            <a:r>
              <a:rPr lang="tr-TR" sz="2400" cap="none" dirty="0">
                <a:latin typeface="Arial" panose="020B0604020202020204" pitchFamily="34" charset="0"/>
                <a:cs typeface="Arial" panose="020B0604020202020204" pitchFamily="34" charset="0"/>
              </a:rPr>
              <a:t>dakika sonra, kan şekeri tekrar ölçülür.</a:t>
            </a:r>
          </a:p>
          <a:p>
            <a:pPr marL="0" indent="0">
              <a:buNone/>
            </a:pPr>
            <a:r>
              <a:rPr lang="tr-TR" sz="2400" dirty="0">
                <a:latin typeface="Arial" panose="020B0604020202020204" pitchFamily="34" charset="0"/>
                <a:cs typeface="Arial" panose="020B0604020202020204" pitchFamily="34" charset="0"/>
              </a:rPr>
              <a:t>H</a:t>
            </a:r>
            <a:r>
              <a:rPr lang="tr-TR" sz="2400" cap="none" dirty="0">
                <a:latin typeface="Arial" panose="020B0604020202020204" pitchFamily="34" charset="0"/>
                <a:cs typeface="Arial" panose="020B0604020202020204" pitchFamily="34" charset="0"/>
              </a:rPr>
              <a:t>ala 70 mg/dl’den azsa yeniden 15-20 g karbonhidrat içeren besin tüketilir.</a:t>
            </a:r>
            <a:endParaRPr lang="tr-TR" sz="2400" dirty="0">
              <a:latin typeface="Arial" panose="020B0604020202020204" pitchFamily="34" charset="0"/>
              <a:cs typeface="Arial" panose="020B0604020202020204" pitchFamily="34" charset="0"/>
            </a:endParaRPr>
          </a:p>
        </p:txBody>
      </p:sp>
      <p:sp>
        <p:nvSpPr>
          <p:cNvPr id="4" name="Slayt Numarası Yer Tutucusu 3">
            <a:extLst>
              <a:ext uri="{FF2B5EF4-FFF2-40B4-BE49-F238E27FC236}">
                <a16:creationId xmlns:a16="http://schemas.microsoft.com/office/drawing/2014/main" id="{7838B4DF-F082-783F-B43F-3113EFDD13EF}"/>
              </a:ext>
            </a:extLst>
          </p:cNvPr>
          <p:cNvSpPr>
            <a:spLocks noGrp="1"/>
          </p:cNvSpPr>
          <p:nvPr>
            <p:ph type="sldNum" sz="quarter" idx="12"/>
          </p:nvPr>
        </p:nvSpPr>
        <p:spPr/>
        <p:txBody>
          <a:bodyPr/>
          <a:lstStyle/>
          <a:p>
            <a:fld id="{6D22F896-40B5-4ADD-8801-0D06FADFA095}" type="slidenum">
              <a:rPr lang="en-US" smtClean="0"/>
              <a:t>15</a:t>
            </a:fld>
            <a:endParaRPr lang="en-US" dirty="0"/>
          </a:p>
        </p:txBody>
      </p:sp>
    </p:spTree>
    <p:extLst>
      <p:ext uri="{BB962C8B-B14F-4D97-AF65-F5344CB8AC3E}">
        <p14:creationId xmlns:p14="http://schemas.microsoft.com/office/powerpoint/2010/main" val="14895958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8D1484B-54ED-2A7B-DE23-8FA985F669E6}"/>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77148F65-CD42-06DD-D785-2033BF9034A8}"/>
              </a:ext>
            </a:extLst>
          </p:cNvPr>
          <p:cNvSpPr>
            <a:spLocks noGrp="1"/>
          </p:cNvSpPr>
          <p:nvPr>
            <p:ph sz="quarter" idx="13"/>
          </p:nvPr>
        </p:nvSpPr>
        <p:spPr/>
        <p:txBody>
          <a:bodyPr/>
          <a:lstStyle/>
          <a:p>
            <a:pPr marL="0" indent="0" algn="ctr">
              <a:buNone/>
            </a:pPr>
            <a:r>
              <a:rPr lang="tr-TR" b="1" dirty="0">
                <a:latin typeface="Arial" panose="020B0604020202020204" pitchFamily="34" charset="0"/>
                <a:cs typeface="Arial" panose="020B0604020202020204" pitchFamily="34" charset="0"/>
              </a:rPr>
              <a:t>---3---</a:t>
            </a:r>
          </a:p>
          <a:p>
            <a:pPr indent="0">
              <a:lnSpc>
                <a:spcPts val="3028"/>
              </a:lnSpc>
              <a:buNone/>
            </a:pPr>
            <a:r>
              <a:rPr lang="en-US" altLang="zh-CN" sz="2400" cap="none" dirty="0">
                <a:solidFill>
                  <a:srgbClr val="293C90"/>
                </a:solidFill>
                <a:latin typeface="Arial" panose="020B0604020202020204" pitchFamily="34" charset="0"/>
                <a:cs typeface="Arial" panose="020B0604020202020204" pitchFamily="34" charset="0"/>
              </a:rPr>
              <a:t>Kan </a:t>
            </a:r>
            <a:r>
              <a:rPr lang="en-US" altLang="zh-CN" sz="2400" cap="none" dirty="0" err="1">
                <a:solidFill>
                  <a:srgbClr val="293C90"/>
                </a:solidFill>
                <a:latin typeface="Arial" panose="020B0604020202020204" pitchFamily="34" charset="0"/>
                <a:cs typeface="Arial" panose="020B0604020202020204" pitchFamily="34" charset="0"/>
              </a:rPr>
              <a:t>şekeri</a:t>
            </a:r>
            <a:r>
              <a:rPr lang="en-US" altLang="zh-CN" sz="2400" cap="none" dirty="0">
                <a:solidFill>
                  <a:srgbClr val="293C90"/>
                </a:solidFill>
                <a:latin typeface="Arial" panose="020B0604020202020204" pitchFamily="34" charset="0"/>
                <a:cs typeface="Arial" panose="020B0604020202020204" pitchFamily="34" charset="0"/>
              </a:rPr>
              <a:t> 70 mg/dl </a:t>
            </a:r>
            <a:r>
              <a:rPr lang="en-US" altLang="zh-CN" sz="2400" cap="none" dirty="0" err="1">
                <a:solidFill>
                  <a:srgbClr val="293C90"/>
                </a:solidFill>
                <a:latin typeface="Arial" panose="020B0604020202020204" pitchFamily="34" charset="0"/>
                <a:cs typeface="Arial" panose="020B0604020202020204" pitchFamily="34" charset="0"/>
              </a:rPr>
              <a:t>üzerine</a:t>
            </a:r>
            <a:r>
              <a:rPr lang="en-US" altLang="zh-CN" sz="2400" cap="none" dirty="0">
                <a:solidFill>
                  <a:srgbClr val="293C90"/>
                </a:solidFill>
                <a:latin typeface="Arial" panose="020B0604020202020204" pitchFamily="34" charset="0"/>
                <a:cs typeface="Arial" panose="020B0604020202020204" pitchFamily="34" charset="0"/>
              </a:rPr>
              <a:t> </a:t>
            </a:r>
            <a:r>
              <a:rPr lang="en-US" altLang="zh-CN" sz="2400" cap="none" dirty="0" err="1">
                <a:solidFill>
                  <a:srgbClr val="293C90"/>
                </a:solidFill>
                <a:latin typeface="Arial" panose="020B0604020202020204" pitchFamily="34" charset="0"/>
                <a:cs typeface="Arial" panose="020B0604020202020204" pitchFamily="34" charset="0"/>
              </a:rPr>
              <a:t>çıktığında</a:t>
            </a:r>
            <a:r>
              <a:rPr lang="en-US" altLang="zh-CN" sz="2400" cap="none" dirty="0">
                <a:solidFill>
                  <a:srgbClr val="293C90"/>
                </a:solidFill>
                <a:latin typeface="Arial" panose="020B0604020202020204" pitchFamily="34" charset="0"/>
                <a:cs typeface="Arial" panose="020B0604020202020204" pitchFamily="34" charset="0"/>
              </a:rPr>
              <a:t>;</a:t>
            </a:r>
          </a:p>
          <a:p>
            <a:pPr indent="151579">
              <a:lnSpc>
                <a:spcPts val="2617"/>
              </a:lnSpc>
            </a:pPr>
            <a:r>
              <a:rPr lang="en-US" altLang="zh-CN" sz="2400" cap="none" dirty="0">
                <a:solidFill>
                  <a:srgbClr val="221E1F"/>
                </a:solidFill>
                <a:latin typeface="Arial" panose="020B0604020202020204" pitchFamily="34" charset="0"/>
                <a:cs typeface="Arial" panose="020B0604020202020204" pitchFamily="34" charset="0"/>
              </a:rPr>
              <a:t>Ara </a:t>
            </a:r>
            <a:r>
              <a:rPr lang="en-US" altLang="zh-CN" sz="2400" cap="none" dirty="0" err="1">
                <a:solidFill>
                  <a:srgbClr val="221E1F"/>
                </a:solidFill>
                <a:latin typeface="Arial" panose="020B0604020202020204" pitchFamily="34" charset="0"/>
                <a:cs typeface="Arial" panose="020B0604020202020204" pitchFamily="34" charset="0"/>
              </a:rPr>
              <a:t>öğün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zamanı</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ise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ara</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öğün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alınır</a:t>
            </a:r>
            <a:r>
              <a:rPr lang="en-US" altLang="zh-CN" sz="2400" cap="none" dirty="0">
                <a:solidFill>
                  <a:srgbClr val="221E1F"/>
                </a:solidFill>
                <a:latin typeface="Arial" panose="020B0604020202020204" pitchFamily="34" charset="0"/>
                <a:cs typeface="Arial" panose="020B0604020202020204" pitchFamily="34" charset="0"/>
              </a:rPr>
              <a:t>.</a:t>
            </a:r>
          </a:p>
          <a:p>
            <a:pPr>
              <a:lnSpc>
                <a:spcPts val="778"/>
              </a:lnSpc>
            </a:pPr>
            <a:endParaRPr lang="en-US" sz="2400" cap="none" dirty="0">
              <a:latin typeface="Arial" panose="020B0604020202020204" pitchFamily="34" charset="0"/>
              <a:cs typeface="Arial" panose="020B0604020202020204" pitchFamily="34" charset="0"/>
            </a:endParaRPr>
          </a:p>
          <a:p>
            <a:pPr indent="151579">
              <a:lnSpc>
                <a:spcPts val="2941"/>
              </a:lnSpc>
            </a:pPr>
            <a:r>
              <a:rPr lang="en-US" altLang="zh-CN" sz="2400" cap="none" dirty="0">
                <a:solidFill>
                  <a:srgbClr val="221E1F"/>
                </a:solidFill>
                <a:latin typeface="Arial" panose="020B0604020202020204" pitchFamily="34" charset="0"/>
                <a:cs typeface="Arial" panose="020B0604020202020204" pitchFamily="34" charset="0"/>
              </a:rPr>
              <a:t>Ana </a:t>
            </a:r>
            <a:r>
              <a:rPr lang="en-US" altLang="zh-CN" sz="2400" cap="none" dirty="0" err="1">
                <a:solidFill>
                  <a:srgbClr val="221E1F"/>
                </a:solidFill>
                <a:latin typeface="Arial" panose="020B0604020202020204" pitchFamily="34" charset="0"/>
                <a:cs typeface="Arial" panose="020B0604020202020204" pitchFamily="34" charset="0"/>
              </a:rPr>
              <a:t>öğün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zamanı</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ise</a:t>
            </a:r>
            <a:r>
              <a:rPr lang="en-US" altLang="zh-CN" sz="2400" cap="none" dirty="0">
                <a:solidFill>
                  <a:srgbClr val="221E1F"/>
                </a:solidFill>
                <a:latin typeface="Arial" panose="020B0604020202020204" pitchFamily="34" charset="0"/>
                <a:cs typeface="Arial" panose="020B0604020202020204" pitchFamily="34" charset="0"/>
              </a:rPr>
              <a:t> ana </a:t>
            </a:r>
            <a:r>
              <a:rPr lang="en-US" altLang="zh-CN" sz="2400" cap="none" dirty="0" err="1">
                <a:solidFill>
                  <a:srgbClr val="221E1F"/>
                </a:solidFill>
                <a:latin typeface="Arial" panose="020B0604020202020204" pitchFamily="34" charset="0"/>
                <a:cs typeface="Arial" panose="020B0604020202020204" pitchFamily="34" charset="0"/>
              </a:rPr>
              <a:t>öğün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alınır</a:t>
            </a:r>
            <a:r>
              <a:rPr lang="en-US" altLang="zh-CN" sz="2400" cap="none" dirty="0">
                <a:solidFill>
                  <a:srgbClr val="221E1F"/>
                </a:solidFill>
                <a:latin typeface="Arial" panose="020B0604020202020204" pitchFamily="34" charset="0"/>
                <a:cs typeface="Arial" panose="020B0604020202020204" pitchFamily="34" charset="0"/>
              </a:rPr>
              <a:t>.</a:t>
            </a:r>
          </a:p>
          <a:p>
            <a:pPr>
              <a:lnSpc>
                <a:spcPts val="778"/>
              </a:lnSpc>
            </a:pPr>
            <a:endParaRPr lang="en-US" sz="2400" cap="none" dirty="0">
              <a:latin typeface="Arial" panose="020B0604020202020204" pitchFamily="34" charset="0"/>
              <a:cs typeface="Arial" panose="020B0604020202020204" pitchFamily="34" charset="0"/>
            </a:endParaRPr>
          </a:p>
          <a:p>
            <a:pPr indent="151579">
              <a:lnSpc>
                <a:spcPts val="2825"/>
              </a:lnSpc>
            </a:pPr>
            <a:r>
              <a:rPr lang="en-US" altLang="zh-CN" sz="2400" cap="none" dirty="0" err="1">
                <a:solidFill>
                  <a:srgbClr val="221E1F"/>
                </a:solidFill>
                <a:latin typeface="Arial" panose="020B0604020202020204" pitchFamily="34" charset="0"/>
                <a:cs typeface="Arial" panose="020B0604020202020204" pitchFamily="34" charset="0"/>
              </a:rPr>
              <a:t>Hipoglisemik</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atak</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sonrası</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bir</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saat</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içinde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yemek</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yenmeyecekse</a:t>
            </a:r>
            <a:endParaRPr lang="tr-TR" altLang="zh-CN" sz="2400" cap="none" dirty="0">
              <a:solidFill>
                <a:srgbClr val="221E1F"/>
              </a:solidFill>
              <a:latin typeface="Arial" panose="020B0604020202020204" pitchFamily="34" charset="0"/>
              <a:cs typeface="Arial" panose="020B0604020202020204" pitchFamily="34" charset="0"/>
            </a:endParaRPr>
          </a:p>
          <a:p>
            <a:pPr indent="0">
              <a:lnSpc>
                <a:spcPts val="2825"/>
              </a:lnSpc>
              <a:buNone/>
            </a:pPr>
            <a:r>
              <a:rPr lang="en-US" altLang="zh-CN" sz="2400" cap="none" dirty="0">
                <a:solidFill>
                  <a:srgbClr val="221E1F"/>
                </a:solidFill>
                <a:latin typeface="Arial" panose="020B0604020202020204" pitchFamily="34" charset="0"/>
                <a:cs typeface="Arial" panose="020B0604020202020204" pitchFamily="34" charset="0"/>
              </a:rPr>
              <a:t>15 g</a:t>
            </a:r>
            <a:r>
              <a:rPr lang="tr-TR"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karbonhidrat</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içeren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bir</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ara</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öğün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alınmalıdır</a:t>
            </a:r>
            <a:r>
              <a:rPr lang="en-US" altLang="zh-CN" sz="2400" cap="none" dirty="0">
                <a:solidFill>
                  <a:srgbClr val="221E1F"/>
                </a:solidFill>
                <a:latin typeface="Arial" panose="020B0604020202020204" pitchFamily="34" charset="0"/>
                <a:cs typeface="Arial" panose="020B0604020202020204" pitchFamily="34" charset="0"/>
              </a:rPr>
              <a:t>.</a:t>
            </a:r>
            <a:endParaRPr lang="tr-TR" sz="2400" cap="none" dirty="0">
              <a:latin typeface="Arial" panose="020B0604020202020204" pitchFamily="34" charset="0"/>
              <a:cs typeface="Arial" panose="020B0604020202020204" pitchFamily="34" charset="0"/>
            </a:endParaRPr>
          </a:p>
        </p:txBody>
      </p:sp>
      <p:sp>
        <p:nvSpPr>
          <p:cNvPr id="4" name="Slayt Numarası Yer Tutucusu 3">
            <a:extLst>
              <a:ext uri="{FF2B5EF4-FFF2-40B4-BE49-F238E27FC236}">
                <a16:creationId xmlns:a16="http://schemas.microsoft.com/office/drawing/2014/main" id="{3330C363-65E2-C4B2-FE5D-752E605FD4E2}"/>
              </a:ext>
            </a:extLst>
          </p:cNvPr>
          <p:cNvSpPr>
            <a:spLocks noGrp="1"/>
          </p:cNvSpPr>
          <p:nvPr>
            <p:ph type="sldNum" sz="quarter" idx="12"/>
          </p:nvPr>
        </p:nvSpPr>
        <p:spPr/>
        <p:txBody>
          <a:bodyPr/>
          <a:lstStyle/>
          <a:p>
            <a:fld id="{6D22F896-40B5-4ADD-8801-0D06FADFA095}" type="slidenum">
              <a:rPr lang="en-US" smtClean="0"/>
              <a:t>16</a:t>
            </a:fld>
            <a:endParaRPr lang="en-US" dirty="0"/>
          </a:p>
        </p:txBody>
      </p:sp>
    </p:spTree>
    <p:extLst>
      <p:ext uri="{BB962C8B-B14F-4D97-AF65-F5344CB8AC3E}">
        <p14:creationId xmlns:p14="http://schemas.microsoft.com/office/powerpoint/2010/main" val="3459506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BFA8925-C5D9-1C12-2865-56B085507B3C}"/>
              </a:ext>
            </a:extLst>
          </p:cNvPr>
          <p:cNvSpPr>
            <a:spLocks noGrp="1"/>
          </p:cNvSpPr>
          <p:nvPr>
            <p:ph type="title"/>
          </p:nvPr>
        </p:nvSpPr>
        <p:spPr>
          <a:xfrm>
            <a:off x="1981200" y="274638"/>
            <a:ext cx="8229600" cy="994122"/>
          </a:xfrm>
        </p:spPr>
        <p:style>
          <a:lnRef idx="2">
            <a:schemeClr val="accent1"/>
          </a:lnRef>
          <a:fillRef idx="1">
            <a:schemeClr val="lt1"/>
          </a:fillRef>
          <a:effectRef idx="0">
            <a:schemeClr val="accent1"/>
          </a:effectRef>
          <a:fontRef idx="minor">
            <a:schemeClr val="dk1"/>
          </a:fontRef>
        </p:style>
        <p:txBody>
          <a:bodyPr>
            <a:noAutofit/>
          </a:bodyPr>
          <a:lstStyle/>
          <a:p>
            <a:r>
              <a:rPr lang="tr-TR" sz="3200" dirty="0"/>
              <a:t>15 g karbonhidrat içeren besin miktarları </a:t>
            </a:r>
          </a:p>
        </p:txBody>
      </p:sp>
      <p:graphicFrame>
        <p:nvGraphicFramePr>
          <p:cNvPr id="4" name="Tablo 4">
            <a:extLst>
              <a:ext uri="{FF2B5EF4-FFF2-40B4-BE49-F238E27FC236}">
                <a16:creationId xmlns:a16="http://schemas.microsoft.com/office/drawing/2014/main" id="{F85E2767-A52B-E765-EE6F-3BEBA23A4B64}"/>
              </a:ext>
            </a:extLst>
          </p:cNvPr>
          <p:cNvGraphicFramePr>
            <a:graphicFrameLocks noGrp="1"/>
          </p:cNvGraphicFramePr>
          <p:nvPr>
            <p:ph idx="1"/>
          </p:nvPr>
        </p:nvGraphicFramePr>
        <p:xfrm>
          <a:off x="2063552" y="1556792"/>
          <a:ext cx="8229600" cy="3850640"/>
        </p:xfrm>
        <a:graphic>
          <a:graphicData uri="http://schemas.openxmlformats.org/drawingml/2006/table">
            <a:tbl>
              <a:tblPr firstRow="1" bandRow="1">
                <a:tableStyleId>{5C22544A-7EE6-4342-B048-85BDC9FD1C3A}</a:tableStyleId>
              </a:tblPr>
              <a:tblGrid>
                <a:gridCol w="1584176">
                  <a:extLst>
                    <a:ext uri="{9D8B030D-6E8A-4147-A177-3AD203B41FA5}">
                      <a16:colId xmlns:a16="http://schemas.microsoft.com/office/drawing/2014/main" val="587880521"/>
                    </a:ext>
                  </a:extLst>
                </a:gridCol>
                <a:gridCol w="1440160">
                  <a:extLst>
                    <a:ext uri="{9D8B030D-6E8A-4147-A177-3AD203B41FA5}">
                      <a16:colId xmlns:a16="http://schemas.microsoft.com/office/drawing/2014/main" val="2956331618"/>
                    </a:ext>
                  </a:extLst>
                </a:gridCol>
                <a:gridCol w="1090464">
                  <a:extLst>
                    <a:ext uri="{9D8B030D-6E8A-4147-A177-3AD203B41FA5}">
                      <a16:colId xmlns:a16="http://schemas.microsoft.com/office/drawing/2014/main" val="3179643174"/>
                    </a:ext>
                  </a:extLst>
                </a:gridCol>
                <a:gridCol w="1371600">
                  <a:extLst>
                    <a:ext uri="{9D8B030D-6E8A-4147-A177-3AD203B41FA5}">
                      <a16:colId xmlns:a16="http://schemas.microsoft.com/office/drawing/2014/main" val="3075504515"/>
                    </a:ext>
                  </a:extLst>
                </a:gridCol>
                <a:gridCol w="1371600">
                  <a:extLst>
                    <a:ext uri="{9D8B030D-6E8A-4147-A177-3AD203B41FA5}">
                      <a16:colId xmlns:a16="http://schemas.microsoft.com/office/drawing/2014/main" val="1302383347"/>
                    </a:ext>
                  </a:extLst>
                </a:gridCol>
                <a:gridCol w="1371600">
                  <a:extLst>
                    <a:ext uri="{9D8B030D-6E8A-4147-A177-3AD203B41FA5}">
                      <a16:colId xmlns:a16="http://schemas.microsoft.com/office/drawing/2014/main" val="637855713"/>
                    </a:ext>
                  </a:extLst>
                </a:gridCol>
              </a:tblGrid>
              <a:tr h="370840">
                <a:tc>
                  <a:txBody>
                    <a:bodyPr/>
                    <a:lstStyle/>
                    <a:p>
                      <a:r>
                        <a:rPr lang="tr-TR" dirty="0"/>
                        <a:t>Besin </a:t>
                      </a:r>
                    </a:p>
                  </a:txBody>
                  <a:tcPr/>
                </a:tc>
                <a:tc>
                  <a:txBody>
                    <a:bodyPr/>
                    <a:lstStyle/>
                    <a:p>
                      <a:r>
                        <a:rPr lang="tr-TR" dirty="0"/>
                        <a:t>Ölçü </a:t>
                      </a:r>
                    </a:p>
                  </a:txBody>
                  <a:tcPr/>
                </a:tc>
                <a:tc>
                  <a:txBody>
                    <a:bodyPr/>
                    <a:lstStyle/>
                    <a:p>
                      <a:r>
                        <a:rPr lang="tr-TR" dirty="0"/>
                        <a:t>Miktar </a:t>
                      </a:r>
                    </a:p>
                  </a:txBody>
                  <a:tcPr/>
                </a:tc>
                <a:tc>
                  <a:txBody>
                    <a:bodyPr/>
                    <a:lstStyle/>
                    <a:p>
                      <a:r>
                        <a:rPr lang="tr-TR" dirty="0"/>
                        <a:t>Besin </a:t>
                      </a:r>
                    </a:p>
                  </a:txBody>
                  <a:tcPr/>
                </a:tc>
                <a:tc>
                  <a:txBody>
                    <a:bodyPr/>
                    <a:lstStyle/>
                    <a:p>
                      <a:r>
                        <a:rPr lang="tr-TR" dirty="0"/>
                        <a:t>Ölçü </a:t>
                      </a:r>
                    </a:p>
                  </a:txBody>
                  <a:tcPr/>
                </a:tc>
                <a:tc>
                  <a:txBody>
                    <a:bodyPr/>
                    <a:lstStyle/>
                    <a:p>
                      <a:r>
                        <a:rPr lang="tr-TR" dirty="0"/>
                        <a:t>Miktar </a:t>
                      </a:r>
                    </a:p>
                  </a:txBody>
                  <a:tcPr/>
                </a:tc>
                <a:extLst>
                  <a:ext uri="{0D108BD9-81ED-4DB2-BD59-A6C34878D82A}">
                    <a16:rowId xmlns:a16="http://schemas.microsoft.com/office/drawing/2014/main" val="4161334428"/>
                  </a:ext>
                </a:extLst>
              </a:tr>
              <a:tr h="370840">
                <a:tc>
                  <a:txBody>
                    <a:bodyPr/>
                    <a:lstStyle/>
                    <a:p>
                      <a:r>
                        <a:rPr lang="tr-TR" dirty="0"/>
                        <a:t>Ekmek (beyaz)</a:t>
                      </a:r>
                    </a:p>
                  </a:txBody>
                  <a:tcPr/>
                </a:tc>
                <a:tc>
                  <a:txBody>
                    <a:bodyPr/>
                    <a:lstStyle/>
                    <a:p>
                      <a:r>
                        <a:rPr lang="tr-TR" dirty="0"/>
                        <a:t>1 ince dilim </a:t>
                      </a:r>
                    </a:p>
                  </a:txBody>
                  <a:tcPr/>
                </a:tc>
                <a:tc>
                  <a:txBody>
                    <a:bodyPr/>
                    <a:lstStyle/>
                    <a:p>
                      <a:r>
                        <a:rPr lang="tr-TR" dirty="0"/>
                        <a:t>25 g</a:t>
                      </a:r>
                    </a:p>
                  </a:txBody>
                  <a:tcPr/>
                </a:tc>
                <a:tc>
                  <a:txBody>
                    <a:bodyPr/>
                    <a:lstStyle/>
                    <a:p>
                      <a:r>
                        <a:rPr lang="tr-TR" dirty="0"/>
                        <a:t>Elma </a:t>
                      </a:r>
                    </a:p>
                  </a:txBody>
                  <a:tcPr/>
                </a:tc>
                <a:tc>
                  <a:txBody>
                    <a:bodyPr/>
                    <a:lstStyle/>
                    <a:p>
                      <a:r>
                        <a:rPr lang="tr-TR" dirty="0"/>
                        <a:t>1 küçük boy </a:t>
                      </a:r>
                    </a:p>
                  </a:txBody>
                  <a:tcPr/>
                </a:tc>
                <a:tc>
                  <a:txBody>
                    <a:bodyPr/>
                    <a:lstStyle/>
                    <a:p>
                      <a:r>
                        <a:rPr lang="tr-TR" dirty="0"/>
                        <a:t>100 g</a:t>
                      </a:r>
                    </a:p>
                  </a:txBody>
                  <a:tcPr/>
                </a:tc>
                <a:extLst>
                  <a:ext uri="{0D108BD9-81ED-4DB2-BD59-A6C34878D82A}">
                    <a16:rowId xmlns:a16="http://schemas.microsoft.com/office/drawing/2014/main" val="402543792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Pilav/makarna </a:t>
                      </a:r>
                    </a:p>
                    <a:p>
                      <a:endParaRPr lang="tr-T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3 yemek kaşığı </a:t>
                      </a:r>
                    </a:p>
                    <a:p>
                      <a:endParaRPr lang="tr-T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20 g çiğ</a:t>
                      </a:r>
                    </a:p>
                    <a:p>
                      <a:endParaRPr lang="tr-TR" dirty="0"/>
                    </a:p>
                  </a:txBody>
                  <a:tcPr/>
                </a:tc>
                <a:tc>
                  <a:txBody>
                    <a:bodyPr/>
                    <a:lstStyle/>
                    <a:p>
                      <a:r>
                        <a:rPr lang="tr-TR" dirty="0"/>
                        <a:t>Muz  </a:t>
                      </a:r>
                    </a:p>
                  </a:txBody>
                  <a:tcPr/>
                </a:tc>
                <a:tc>
                  <a:txBody>
                    <a:bodyPr/>
                    <a:lstStyle/>
                    <a:p>
                      <a:r>
                        <a:rPr lang="tr-TR" dirty="0"/>
                        <a:t>1 küçük boy </a:t>
                      </a:r>
                    </a:p>
                  </a:txBody>
                  <a:tcPr/>
                </a:tc>
                <a:tc>
                  <a:txBody>
                    <a:bodyPr/>
                    <a:lstStyle/>
                    <a:p>
                      <a:r>
                        <a:rPr lang="tr-TR" dirty="0"/>
                        <a:t>70 g</a:t>
                      </a:r>
                    </a:p>
                  </a:txBody>
                  <a:tcPr/>
                </a:tc>
                <a:extLst>
                  <a:ext uri="{0D108BD9-81ED-4DB2-BD59-A6C34878D82A}">
                    <a16:rowId xmlns:a16="http://schemas.microsoft.com/office/drawing/2014/main" val="174209863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Çorba </a:t>
                      </a:r>
                    </a:p>
                    <a:p>
                      <a:endParaRPr lang="tr-T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1 orta kepçe </a:t>
                      </a:r>
                    </a:p>
                    <a:p>
                      <a:endParaRPr lang="tr-T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200 </a:t>
                      </a:r>
                      <a:r>
                        <a:rPr lang="tr-TR" dirty="0" err="1"/>
                        <a:t>mL</a:t>
                      </a:r>
                      <a:endParaRPr lang="tr-TR" dirty="0"/>
                    </a:p>
                    <a:p>
                      <a:endParaRPr lang="tr-TR" dirty="0"/>
                    </a:p>
                  </a:txBody>
                  <a:tcPr/>
                </a:tc>
                <a:tc>
                  <a:txBody>
                    <a:bodyPr/>
                    <a:lstStyle/>
                    <a:p>
                      <a:r>
                        <a:rPr lang="tr-TR" dirty="0"/>
                        <a:t>Şeftali </a:t>
                      </a:r>
                    </a:p>
                  </a:txBody>
                  <a:tcPr/>
                </a:tc>
                <a:tc>
                  <a:txBody>
                    <a:bodyPr/>
                    <a:lstStyle/>
                    <a:p>
                      <a:r>
                        <a:rPr lang="tr-TR" dirty="0"/>
                        <a:t>1 orta boy </a:t>
                      </a:r>
                    </a:p>
                  </a:txBody>
                  <a:tcPr/>
                </a:tc>
                <a:tc>
                  <a:txBody>
                    <a:bodyPr/>
                    <a:lstStyle/>
                    <a:p>
                      <a:r>
                        <a:rPr lang="tr-TR" dirty="0"/>
                        <a:t>150 g</a:t>
                      </a:r>
                    </a:p>
                  </a:txBody>
                  <a:tcPr/>
                </a:tc>
                <a:extLst>
                  <a:ext uri="{0D108BD9-81ED-4DB2-BD59-A6C34878D82A}">
                    <a16:rowId xmlns:a16="http://schemas.microsoft.com/office/drawing/2014/main" val="395000168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Patates </a:t>
                      </a:r>
                    </a:p>
                    <a:p>
                      <a:endParaRPr lang="tr-T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1 küçük boy </a:t>
                      </a:r>
                    </a:p>
                    <a:p>
                      <a:endParaRPr lang="tr-T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90 g</a:t>
                      </a:r>
                    </a:p>
                    <a:p>
                      <a:endParaRPr lang="tr-TR" dirty="0"/>
                    </a:p>
                  </a:txBody>
                  <a:tcPr/>
                </a:tc>
                <a:tc>
                  <a:txBody>
                    <a:bodyPr/>
                    <a:lstStyle/>
                    <a:p>
                      <a:r>
                        <a:rPr lang="tr-TR" dirty="0"/>
                        <a:t>Süt </a:t>
                      </a:r>
                    </a:p>
                  </a:txBody>
                  <a:tcPr/>
                </a:tc>
                <a:tc>
                  <a:txBody>
                    <a:bodyPr/>
                    <a:lstStyle/>
                    <a:p>
                      <a:r>
                        <a:rPr lang="tr-TR" dirty="0"/>
                        <a:t>1,5 su bardağı </a:t>
                      </a:r>
                    </a:p>
                  </a:txBody>
                  <a:tcPr/>
                </a:tc>
                <a:tc>
                  <a:txBody>
                    <a:bodyPr/>
                    <a:lstStyle/>
                    <a:p>
                      <a:r>
                        <a:rPr lang="tr-TR" dirty="0"/>
                        <a:t>300 </a:t>
                      </a:r>
                      <a:r>
                        <a:rPr lang="tr-TR" dirty="0" err="1"/>
                        <a:t>mL</a:t>
                      </a:r>
                      <a:endParaRPr lang="tr-TR" dirty="0"/>
                    </a:p>
                  </a:txBody>
                  <a:tcPr/>
                </a:tc>
                <a:extLst>
                  <a:ext uri="{0D108BD9-81ED-4DB2-BD59-A6C34878D82A}">
                    <a16:rowId xmlns:a16="http://schemas.microsoft.com/office/drawing/2014/main" val="184599818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Kuru baklagiller </a:t>
                      </a:r>
                    </a:p>
                    <a:p>
                      <a:endParaRPr lang="tr-T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4 yemek kaşığı </a:t>
                      </a:r>
                    </a:p>
                    <a:p>
                      <a:endParaRPr lang="tr-T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100 g</a:t>
                      </a:r>
                    </a:p>
                    <a:p>
                      <a:endParaRPr lang="tr-TR" dirty="0"/>
                    </a:p>
                  </a:txBody>
                  <a:tcPr/>
                </a:tc>
                <a:tc>
                  <a:txBody>
                    <a:bodyPr/>
                    <a:lstStyle/>
                    <a:p>
                      <a:r>
                        <a:rPr lang="tr-TR" dirty="0"/>
                        <a:t>Yoğurt </a:t>
                      </a:r>
                    </a:p>
                  </a:txBody>
                  <a:tcPr/>
                </a:tc>
                <a:tc>
                  <a:txBody>
                    <a:bodyPr/>
                    <a:lstStyle/>
                    <a:p>
                      <a:r>
                        <a:rPr lang="tr-TR" dirty="0"/>
                        <a:t>1,5 su bardağı </a:t>
                      </a:r>
                    </a:p>
                  </a:txBody>
                  <a:tcPr/>
                </a:tc>
                <a:tc>
                  <a:txBody>
                    <a:bodyPr/>
                    <a:lstStyle/>
                    <a:p>
                      <a:r>
                        <a:rPr lang="tr-TR" dirty="0"/>
                        <a:t>300 </a:t>
                      </a:r>
                      <a:r>
                        <a:rPr lang="tr-TR" dirty="0" err="1"/>
                        <a:t>mL</a:t>
                      </a:r>
                      <a:endParaRPr lang="tr-TR" dirty="0"/>
                    </a:p>
                  </a:txBody>
                  <a:tcPr/>
                </a:tc>
                <a:extLst>
                  <a:ext uri="{0D108BD9-81ED-4DB2-BD59-A6C34878D82A}">
                    <a16:rowId xmlns:a16="http://schemas.microsoft.com/office/drawing/2014/main" val="1302088218"/>
                  </a:ext>
                </a:extLst>
              </a:tr>
            </a:tbl>
          </a:graphicData>
        </a:graphic>
      </p:graphicFrame>
      <p:sp>
        <p:nvSpPr>
          <p:cNvPr id="3" name="Slayt Numarası Yer Tutucusu 2">
            <a:extLst>
              <a:ext uri="{FF2B5EF4-FFF2-40B4-BE49-F238E27FC236}">
                <a16:creationId xmlns:a16="http://schemas.microsoft.com/office/drawing/2014/main" id="{F7CD6748-41D9-9E46-4646-D9135AAD37A9}"/>
              </a:ext>
            </a:extLst>
          </p:cNvPr>
          <p:cNvSpPr>
            <a:spLocks noGrp="1"/>
          </p:cNvSpPr>
          <p:nvPr>
            <p:ph type="sldNum" sz="quarter" idx="12"/>
          </p:nvPr>
        </p:nvSpPr>
        <p:spPr/>
        <p:txBody>
          <a:bodyPr/>
          <a:lstStyle/>
          <a:p>
            <a:fld id="{020B8D2C-B1BB-8C41-B5CF-847A8796FBEC}" type="slidenum">
              <a:rPr lang="tr-TR" smtClean="0"/>
              <a:t>17</a:t>
            </a:fld>
            <a:endParaRPr lang="tr-TR"/>
          </a:p>
        </p:txBody>
      </p:sp>
    </p:spTree>
    <p:extLst>
      <p:ext uri="{BB962C8B-B14F-4D97-AF65-F5344CB8AC3E}">
        <p14:creationId xmlns:p14="http://schemas.microsoft.com/office/powerpoint/2010/main" val="30220430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A21D9EF-1BDC-F70D-7717-E11757870C5D}"/>
              </a:ext>
            </a:extLst>
          </p:cNvPr>
          <p:cNvSpPr>
            <a:spLocks noGrp="1"/>
          </p:cNvSpPr>
          <p:nvPr>
            <p:ph type="title"/>
          </p:nvPr>
        </p:nvSpPr>
        <p:spPr/>
        <p:txBody>
          <a:bodyPr/>
          <a:lstStyle/>
          <a:p>
            <a:endParaRPr lang="tr-TR" dirty="0"/>
          </a:p>
        </p:txBody>
      </p:sp>
      <p:sp>
        <p:nvSpPr>
          <p:cNvPr id="3" name="İçerik Yer Tutucusu 2">
            <a:extLst>
              <a:ext uri="{FF2B5EF4-FFF2-40B4-BE49-F238E27FC236}">
                <a16:creationId xmlns:a16="http://schemas.microsoft.com/office/drawing/2014/main" id="{2E5F4F36-9C58-68CE-F557-FB73B2569A1D}"/>
              </a:ext>
            </a:extLst>
          </p:cNvPr>
          <p:cNvSpPr>
            <a:spLocks noGrp="1"/>
          </p:cNvSpPr>
          <p:nvPr>
            <p:ph sz="quarter" idx="13"/>
          </p:nvPr>
        </p:nvSpPr>
        <p:spPr/>
        <p:txBody>
          <a:bodyPr/>
          <a:lstStyle/>
          <a:p>
            <a:pPr marL="0" indent="0">
              <a:buNone/>
            </a:pPr>
            <a:r>
              <a:rPr lang="tr-TR" sz="2400" b="1" u="sng" cap="none" dirty="0">
                <a:latin typeface="Arial" panose="020B0604020202020204" pitchFamily="34" charset="0"/>
                <a:cs typeface="Arial" panose="020B0604020202020204" pitchFamily="34" charset="0"/>
              </a:rPr>
              <a:t>Eğer bilinç kapalı ve yutamıyorsa:</a:t>
            </a:r>
          </a:p>
          <a:p>
            <a:r>
              <a:rPr lang="tr-TR" cap="none" dirty="0">
                <a:latin typeface="Arial" panose="020B0604020202020204" pitchFamily="34" charset="0"/>
                <a:cs typeface="Arial" panose="020B0604020202020204" pitchFamily="34" charset="0"/>
              </a:rPr>
              <a:t>Kesinlikle ağızdan hiç bir şey verilmez.</a:t>
            </a:r>
          </a:p>
          <a:p>
            <a:r>
              <a:rPr lang="tr-TR" cap="none" dirty="0">
                <a:latin typeface="Arial" panose="020B0604020202020204" pitchFamily="34" charset="0"/>
                <a:cs typeface="Arial" panose="020B0604020202020204" pitchFamily="34" charset="0"/>
              </a:rPr>
              <a:t>Bu durumda; glukagon yapılır.</a:t>
            </a:r>
          </a:p>
          <a:p>
            <a:r>
              <a:rPr lang="tr-TR" cap="none" dirty="0">
                <a:latin typeface="Arial" panose="020B0604020202020204" pitchFamily="34" charset="0"/>
                <a:cs typeface="Arial" panose="020B0604020202020204" pitchFamily="34" charset="0"/>
              </a:rPr>
              <a:t>25 kg. altı  	½ flakon (0.5 mg)</a:t>
            </a:r>
          </a:p>
          <a:p>
            <a:r>
              <a:rPr lang="tr-TR" cap="none" dirty="0">
                <a:latin typeface="Arial" panose="020B0604020202020204" pitchFamily="34" charset="0"/>
                <a:cs typeface="Arial" panose="020B0604020202020204" pitchFamily="34" charset="0"/>
              </a:rPr>
              <a:t>25 kg üstü     1 flakon (1 mg)</a:t>
            </a:r>
          </a:p>
          <a:p>
            <a:r>
              <a:rPr lang="tr-TR" cap="none" dirty="0">
                <a:latin typeface="Arial" panose="020B0604020202020204" pitchFamily="34" charset="0"/>
                <a:cs typeface="Arial" panose="020B0604020202020204" pitchFamily="34" charset="0"/>
              </a:rPr>
              <a:t>Glukagon yoksa parmak bala ya da reçele batırılıp yanağın iç kısmına sıvazlanır.</a:t>
            </a:r>
          </a:p>
          <a:p>
            <a:pPr marL="0" indent="0">
              <a:buNone/>
            </a:pPr>
            <a:endParaRPr lang="tr-TR" dirty="0"/>
          </a:p>
        </p:txBody>
      </p:sp>
      <p:sp>
        <p:nvSpPr>
          <p:cNvPr id="4" name="Slayt Numarası Yer Tutucusu 3">
            <a:extLst>
              <a:ext uri="{FF2B5EF4-FFF2-40B4-BE49-F238E27FC236}">
                <a16:creationId xmlns:a16="http://schemas.microsoft.com/office/drawing/2014/main" id="{96059F44-744E-FD40-4E46-683C7B5A0C5A}"/>
              </a:ext>
            </a:extLst>
          </p:cNvPr>
          <p:cNvSpPr>
            <a:spLocks noGrp="1"/>
          </p:cNvSpPr>
          <p:nvPr>
            <p:ph type="sldNum" sz="quarter" idx="12"/>
          </p:nvPr>
        </p:nvSpPr>
        <p:spPr/>
        <p:txBody>
          <a:bodyPr/>
          <a:lstStyle/>
          <a:p>
            <a:fld id="{6D22F896-40B5-4ADD-8801-0D06FADFA095}" type="slidenum">
              <a:rPr lang="en-US" smtClean="0"/>
              <a:t>18</a:t>
            </a:fld>
            <a:endParaRPr lang="en-US" dirty="0"/>
          </a:p>
        </p:txBody>
      </p:sp>
    </p:spTree>
    <p:extLst>
      <p:ext uri="{BB962C8B-B14F-4D97-AF65-F5344CB8AC3E}">
        <p14:creationId xmlns:p14="http://schemas.microsoft.com/office/powerpoint/2010/main" val="29279370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029DA03-286D-D007-13E0-D239AC2BE72C}"/>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A80C4B59-5BA5-B7B4-E34D-C42F84324653}"/>
              </a:ext>
            </a:extLst>
          </p:cNvPr>
          <p:cNvSpPr>
            <a:spLocks noGrp="1"/>
          </p:cNvSpPr>
          <p:nvPr>
            <p:ph sz="quarter" idx="13"/>
          </p:nvPr>
        </p:nvSpPr>
        <p:spPr/>
        <p:txBody>
          <a:bodyPr/>
          <a:lstStyle/>
          <a:p>
            <a:pPr indent="355907">
              <a:lnSpc>
                <a:spcPts val="2836"/>
              </a:lnSpc>
            </a:pPr>
            <a:r>
              <a:rPr lang="en-US" altLang="zh-CN" cap="none" dirty="0" err="1">
                <a:latin typeface="Arial" panose="020B0604020202020204" pitchFamily="34" charset="0"/>
                <a:cs typeface="Arial" panose="020B0604020202020204" pitchFamily="34" charset="0"/>
              </a:rPr>
              <a:t>Yapılan</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girişim</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sonrasında</a:t>
            </a:r>
            <a:r>
              <a:rPr lang="en-US" altLang="zh-CN" cap="none" dirty="0">
                <a:latin typeface="Arial" panose="020B0604020202020204" pitchFamily="34" charset="0"/>
                <a:cs typeface="Arial" panose="020B0604020202020204" pitchFamily="34" charset="0"/>
              </a:rPr>
              <a:t> 15 </a:t>
            </a:r>
            <a:r>
              <a:rPr lang="en-US" altLang="zh-CN" cap="none" dirty="0" err="1">
                <a:latin typeface="Arial" panose="020B0604020202020204" pitchFamily="34" charset="0"/>
                <a:cs typeface="Arial" panose="020B0604020202020204" pitchFamily="34" charset="0"/>
              </a:rPr>
              <a:t>dakika</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süre</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ile</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beklenir</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ve</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yeniden</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kan</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şekeri</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bakılır</a:t>
            </a:r>
            <a:r>
              <a:rPr lang="en-US" altLang="zh-CN" cap="none" dirty="0">
                <a:latin typeface="Arial" panose="020B0604020202020204" pitchFamily="34" charset="0"/>
                <a:cs typeface="Arial" panose="020B0604020202020204" pitchFamily="34" charset="0"/>
              </a:rPr>
              <a:t>. 70 mg/dl </a:t>
            </a:r>
            <a:r>
              <a:rPr lang="en-US" altLang="zh-CN" cap="none" dirty="0" err="1">
                <a:latin typeface="Arial" panose="020B0604020202020204" pitchFamily="34" charset="0"/>
                <a:cs typeface="Arial" panose="020B0604020202020204" pitchFamily="34" charset="0"/>
              </a:rPr>
              <a:t>üzerine</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çıkmamışsa</a:t>
            </a:r>
            <a:r>
              <a:rPr lang="en-US" altLang="zh-CN" cap="none" dirty="0">
                <a:latin typeface="Arial" panose="020B0604020202020204" pitchFamily="34" charset="0"/>
                <a:cs typeface="Arial" panose="020B0604020202020204" pitchFamily="34" charset="0"/>
              </a:rPr>
              <a:t> 15-20 g </a:t>
            </a:r>
            <a:r>
              <a:rPr lang="en-US" altLang="zh-CN" cap="none" dirty="0" err="1">
                <a:latin typeface="Arial" panose="020B0604020202020204" pitchFamily="34" charset="0"/>
                <a:cs typeface="Arial" panose="020B0604020202020204" pitchFamily="34" charset="0"/>
              </a:rPr>
              <a:t>glukoz</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içeren</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besinlerden</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biri</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tüketilir</a:t>
            </a:r>
            <a:r>
              <a:rPr lang="en-US" altLang="zh-CN" cap="none" dirty="0">
                <a:latin typeface="Arial" panose="020B0604020202020204" pitchFamily="34" charset="0"/>
                <a:cs typeface="Arial" panose="020B0604020202020204" pitchFamily="34" charset="0"/>
              </a:rPr>
              <a:t>.</a:t>
            </a:r>
          </a:p>
          <a:p>
            <a:pPr indent="0">
              <a:lnSpc>
                <a:spcPts val="2333"/>
              </a:lnSpc>
              <a:buNone/>
            </a:pPr>
            <a:endParaRPr lang="en-US" altLang="zh-CN" cap="none" dirty="0">
              <a:latin typeface="Arial" panose="020B0604020202020204" pitchFamily="34" charset="0"/>
              <a:cs typeface="Arial" panose="020B0604020202020204" pitchFamily="34" charset="0"/>
            </a:endParaRPr>
          </a:p>
          <a:p>
            <a:pPr indent="355907">
              <a:lnSpc>
                <a:spcPts val="2539"/>
              </a:lnSpc>
            </a:pPr>
            <a:r>
              <a:rPr lang="en-US" altLang="zh-CN" cap="none" dirty="0">
                <a:latin typeface="Arial" panose="020B0604020202020204" pitchFamily="34" charset="0"/>
                <a:cs typeface="Arial" panose="020B0604020202020204" pitchFamily="34" charset="0"/>
              </a:rPr>
              <a:t>Bu </a:t>
            </a:r>
            <a:r>
              <a:rPr lang="en-US" altLang="zh-CN" cap="none" dirty="0" err="1">
                <a:latin typeface="Arial" panose="020B0604020202020204" pitchFamily="34" charset="0"/>
                <a:cs typeface="Arial" panose="020B0604020202020204" pitchFamily="34" charset="0"/>
              </a:rPr>
              <a:t>sırada</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diyabetli</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birey</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en</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yakın</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sağlık</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kuruluşuna</a:t>
            </a:r>
            <a:r>
              <a:rPr lang="en-US" altLang="zh-CN" cap="none" dirty="0">
                <a:latin typeface="Arial" panose="020B0604020202020204" pitchFamily="34" charset="0"/>
                <a:cs typeface="Arial" panose="020B0604020202020204" pitchFamily="34" charset="0"/>
              </a:rPr>
              <a:t> </a:t>
            </a:r>
            <a:r>
              <a:rPr lang="en-US" altLang="zh-CN" cap="none" dirty="0" err="1">
                <a:latin typeface="Arial" panose="020B0604020202020204" pitchFamily="34" charset="0"/>
                <a:cs typeface="Arial" panose="020B0604020202020204" pitchFamily="34" charset="0"/>
              </a:rPr>
              <a:t>ulaştırılmalıdır</a:t>
            </a:r>
            <a:r>
              <a:rPr lang="en-US" altLang="zh-CN" cap="none" dirty="0">
                <a:latin typeface="Arial" panose="020B0604020202020204" pitchFamily="34" charset="0"/>
                <a:cs typeface="Arial" panose="020B0604020202020204" pitchFamily="34" charset="0"/>
              </a:rPr>
              <a:t>.</a:t>
            </a:r>
          </a:p>
          <a:p>
            <a:pPr indent="0">
              <a:lnSpc>
                <a:spcPts val="2333"/>
              </a:lnSpc>
              <a:buNone/>
            </a:pPr>
            <a:endParaRPr lang="en-US" altLang="zh-CN" dirty="0">
              <a:solidFill>
                <a:srgbClr val="221E1F"/>
              </a:solidFill>
              <a:latin typeface="Comic Sans MS" charset="0"/>
              <a:cs typeface="Comic Sans MS" charset="0"/>
            </a:endParaRPr>
          </a:p>
          <a:p>
            <a:pPr>
              <a:lnSpc>
                <a:spcPts val="778"/>
              </a:lnSpc>
            </a:pPr>
            <a:endParaRPr lang="en-US" sz="1600" dirty="0"/>
          </a:p>
          <a:p>
            <a:endParaRPr lang="tr-TR" dirty="0"/>
          </a:p>
        </p:txBody>
      </p:sp>
      <p:sp>
        <p:nvSpPr>
          <p:cNvPr id="4" name="Slayt Numarası Yer Tutucusu 3">
            <a:extLst>
              <a:ext uri="{FF2B5EF4-FFF2-40B4-BE49-F238E27FC236}">
                <a16:creationId xmlns:a16="http://schemas.microsoft.com/office/drawing/2014/main" id="{626ACAC8-D34A-B583-9DEB-6B358E03BAF4}"/>
              </a:ext>
            </a:extLst>
          </p:cNvPr>
          <p:cNvSpPr>
            <a:spLocks noGrp="1"/>
          </p:cNvSpPr>
          <p:nvPr>
            <p:ph type="sldNum" sz="quarter" idx="12"/>
          </p:nvPr>
        </p:nvSpPr>
        <p:spPr/>
        <p:txBody>
          <a:bodyPr/>
          <a:lstStyle/>
          <a:p>
            <a:fld id="{6D22F896-40B5-4ADD-8801-0D06FADFA095}" type="slidenum">
              <a:rPr lang="en-US" smtClean="0"/>
              <a:t>19</a:t>
            </a:fld>
            <a:endParaRPr lang="en-US" dirty="0"/>
          </a:p>
        </p:txBody>
      </p:sp>
    </p:spTree>
    <p:extLst>
      <p:ext uri="{BB962C8B-B14F-4D97-AF65-F5344CB8AC3E}">
        <p14:creationId xmlns:p14="http://schemas.microsoft.com/office/powerpoint/2010/main" val="23053925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yagram 3">
            <a:extLst>
              <a:ext uri="{FF2B5EF4-FFF2-40B4-BE49-F238E27FC236}">
                <a16:creationId xmlns:a16="http://schemas.microsoft.com/office/drawing/2014/main" id="{4CC63EF0-7362-4967-B514-1A64FC1E9373}"/>
              </a:ext>
            </a:extLst>
          </p:cNvPr>
          <p:cNvGraphicFramePr/>
          <p:nvPr/>
        </p:nvGraphicFramePr>
        <p:xfrm>
          <a:off x="2243572" y="332656"/>
          <a:ext cx="7704856"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5" name="Grup 4">
            <a:extLst>
              <a:ext uri="{FF2B5EF4-FFF2-40B4-BE49-F238E27FC236}">
                <a16:creationId xmlns:a16="http://schemas.microsoft.com/office/drawing/2014/main" id="{D030ED59-E5DF-45C6-8826-FCF6340AFFEF}"/>
              </a:ext>
            </a:extLst>
          </p:cNvPr>
          <p:cNvGrpSpPr/>
          <p:nvPr/>
        </p:nvGrpSpPr>
        <p:grpSpPr>
          <a:xfrm>
            <a:off x="7608168" y="2996953"/>
            <a:ext cx="2721902" cy="1512167"/>
            <a:chOff x="2491476" y="2268252"/>
            <a:chExt cx="2721902" cy="1512167"/>
          </a:xfrm>
          <a:solidFill>
            <a:schemeClr val="bg2"/>
          </a:solidFill>
          <a:scene3d>
            <a:camera prst="orthographicFront"/>
            <a:lightRig rig="flat" dir="t"/>
          </a:scene3d>
        </p:grpSpPr>
        <p:sp>
          <p:nvSpPr>
            <p:cNvPr id="6" name="Dikdörtgen: Köşeleri Yuvarlatılmış 5">
              <a:extLst>
                <a:ext uri="{FF2B5EF4-FFF2-40B4-BE49-F238E27FC236}">
                  <a16:creationId xmlns:a16="http://schemas.microsoft.com/office/drawing/2014/main" id="{1463AF19-C56D-4112-BDB8-5570AF37A118}"/>
                </a:ext>
              </a:extLst>
            </p:cNvPr>
            <p:cNvSpPr/>
            <p:nvPr/>
          </p:nvSpPr>
          <p:spPr>
            <a:xfrm>
              <a:off x="2491476" y="2268252"/>
              <a:ext cx="2721902" cy="1512167"/>
            </a:xfrm>
            <a:prstGeom prst="roundRect">
              <a:avLst>
                <a:gd name="adj" fmla="val 10000"/>
              </a:avLst>
            </a:prstGeom>
            <a:grpFill/>
            <a:ln>
              <a:solidFill>
                <a:schemeClr val="accent1"/>
              </a:solidFill>
            </a:ln>
            <a:sp3d prstMaterial="dkEdge">
              <a:bevelT w="8200" h="38100"/>
            </a:sp3d>
          </p:spPr>
          <p:style>
            <a:lnRef idx="0">
              <a:schemeClr val="lt1">
                <a:hueOff val="0"/>
                <a:satOff val="0"/>
                <a:lumOff val="0"/>
                <a:alphaOff val="0"/>
              </a:schemeClr>
            </a:lnRef>
            <a:fillRef idx="2">
              <a:schemeClr val="accent2">
                <a:hueOff val="2340759"/>
                <a:satOff val="-2919"/>
                <a:lumOff val="686"/>
                <a:alphaOff val="0"/>
              </a:schemeClr>
            </a:fillRef>
            <a:effectRef idx="1">
              <a:schemeClr val="accent2">
                <a:hueOff val="2340759"/>
                <a:satOff val="-2919"/>
                <a:lumOff val="686"/>
                <a:alphaOff val="0"/>
              </a:schemeClr>
            </a:effectRef>
            <a:fontRef idx="minor">
              <a:schemeClr val="dk1"/>
            </a:fontRef>
          </p:style>
          <p:txBody>
            <a:bodyPr/>
            <a:lstStyle/>
            <a:p>
              <a:endParaRPr lang="tr-TR"/>
            </a:p>
          </p:txBody>
        </p:sp>
        <p:sp>
          <p:nvSpPr>
            <p:cNvPr id="7" name="Dikdörtgen: Köşeleri Yuvarlatılmış 4">
              <a:extLst>
                <a:ext uri="{FF2B5EF4-FFF2-40B4-BE49-F238E27FC236}">
                  <a16:creationId xmlns:a16="http://schemas.microsoft.com/office/drawing/2014/main" id="{E3AEBC45-C069-478D-8047-09C300AFBDEC}"/>
                </a:ext>
              </a:extLst>
            </p:cNvPr>
            <p:cNvSpPr txBox="1"/>
            <p:nvPr/>
          </p:nvSpPr>
          <p:spPr>
            <a:xfrm>
              <a:off x="2535766" y="2312542"/>
              <a:ext cx="2633322" cy="1423587"/>
            </a:xfrm>
            <a:prstGeom prst="rect">
              <a:avLst/>
            </a:prstGeom>
            <a:grpFill/>
            <a:ln>
              <a:solidFill>
                <a:schemeClr val="accent1"/>
              </a:solidFill>
            </a:ln>
            <a:sp3d/>
          </p:spPr>
          <p:style>
            <a:lnRef idx="0">
              <a:scrgbClr r="0" g="0" b="0"/>
            </a:lnRef>
            <a:fillRef idx="0">
              <a:scrgbClr r="0" g="0" b="0"/>
            </a:fillRef>
            <a:effectRef idx="0">
              <a:scrgbClr r="0" g="0" b="0"/>
            </a:effectRef>
            <a:fontRef idx="minor">
              <a:schemeClr val="dk1"/>
            </a:fontRef>
          </p:style>
          <p:txBody>
            <a:bodyPr spcFirstLastPara="0" vert="horz" wrap="square" lIns="83820" tIns="83820" rIns="83820" bIns="83820" numCol="1" spcCol="1270" anchor="ctr" anchorCtr="0">
              <a:noAutofit/>
            </a:bodyPr>
            <a:lstStyle/>
            <a:p>
              <a:pPr algn="ctr" defTabSz="977900">
                <a:lnSpc>
                  <a:spcPct val="90000"/>
                </a:lnSpc>
                <a:spcBef>
                  <a:spcPct val="0"/>
                </a:spcBef>
                <a:spcAft>
                  <a:spcPct val="35000"/>
                </a:spcAft>
              </a:pPr>
              <a:r>
                <a:rPr lang="tr-TR" sz="2200" dirty="0"/>
                <a:t>KŞ &lt;40 mg/dl            ise                              </a:t>
              </a:r>
              <a:r>
                <a:rPr lang="tr-TR" sz="2200" b="1" dirty="0">
                  <a:solidFill>
                    <a:srgbClr val="FF0000"/>
                  </a:solidFill>
                </a:rPr>
                <a:t>22-23 g </a:t>
              </a:r>
              <a:r>
                <a:rPr lang="tr-TR" sz="2200" dirty="0"/>
                <a:t>saf karbonhidrat</a:t>
              </a:r>
            </a:p>
          </p:txBody>
        </p:sp>
      </p:grpSp>
      <p:grpSp>
        <p:nvGrpSpPr>
          <p:cNvPr id="9" name="Grup 8">
            <a:extLst>
              <a:ext uri="{FF2B5EF4-FFF2-40B4-BE49-F238E27FC236}">
                <a16:creationId xmlns:a16="http://schemas.microsoft.com/office/drawing/2014/main" id="{AED495EA-0ACE-418B-A60A-65A49A8F05B0}"/>
              </a:ext>
            </a:extLst>
          </p:cNvPr>
          <p:cNvGrpSpPr/>
          <p:nvPr/>
        </p:nvGrpSpPr>
        <p:grpSpPr>
          <a:xfrm>
            <a:off x="1775520" y="2996952"/>
            <a:ext cx="2721902" cy="1512167"/>
            <a:chOff x="2491476" y="2268252"/>
            <a:chExt cx="2721902" cy="1512167"/>
          </a:xfrm>
          <a:solidFill>
            <a:schemeClr val="bg2"/>
          </a:solidFill>
          <a:scene3d>
            <a:camera prst="orthographicFront"/>
            <a:lightRig rig="flat" dir="t"/>
          </a:scene3d>
        </p:grpSpPr>
        <p:sp>
          <p:nvSpPr>
            <p:cNvPr id="10" name="Dikdörtgen: Köşeleri Yuvarlatılmış 9">
              <a:extLst>
                <a:ext uri="{FF2B5EF4-FFF2-40B4-BE49-F238E27FC236}">
                  <a16:creationId xmlns:a16="http://schemas.microsoft.com/office/drawing/2014/main" id="{9408AED9-462D-46E5-8BDA-BCCDC792A890}"/>
                </a:ext>
              </a:extLst>
            </p:cNvPr>
            <p:cNvSpPr/>
            <p:nvPr/>
          </p:nvSpPr>
          <p:spPr>
            <a:xfrm>
              <a:off x="2491476" y="2268252"/>
              <a:ext cx="2721902" cy="1512167"/>
            </a:xfrm>
            <a:prstGeom prst="roundRect">
              <a:avLst>
                <a:gd name="adj" fmla="val 10000"/>
              </a:avLst>
            </a:prstGeom>
            <a:grpFill/>
            <a:ln>
              <a:solidFill>
                <a:schemeClr val="accent1"/>
              </a:solidFill>
            </a:ln>
            <a:sp3d prstMaterial="dkEdge">
              <a:bevelT w="8200" h="38100"/>
            </a:sp3d>
          </p:spPr>
          <p:style>
            <a:lnRef idx="0">
              <a:schemeClr val="lt1">
                <a:hueOff val="0"/>
                <a:satOff val="0"/>
                <a:lumOff val="0"/>
                <a:alphaOff val="0"/>
              </a:schemeClr>
            </a:lnRef>
            <a:fillRef idx="2">
              <a:schemeClr val="accent2">
                <a:hueOff val="2340759"/>
                <a:satOff val="-2919"/>
                <a:lumOff val="686"/>
                <a:alphaOff val="0"/>
              </a:schemeClr>
            </a:fillRef>
            <a:effectRef idx="1">
              <a:schemeClr val="accent2">
                <a:hueOff val="2340759"/>
                <a:satOff val="-2919"/>
                <a:lumOff val="686"/>
                <a:alphaOff val="0"/>
              </a:schemeClr>
            </a:effectRef>
            <a:fontRef idx="minor">
              <a:schemeClr val="dk1"/>
            </a:fontRef>
          </p:style>
          <p:txBody>
            <a:bodyPr/>
            <a:lstStyle/>
            <a:p>
              <a:endParaRPr lang="tr-TR"/>
            </a:p>
          </p:txBody>
        </p:sp>
        <p:sp>
          <p:nvSpPr>
            <p:cNvPr id="11" name="Dikdörtgen: Köşeleri Yuvarlatılmış 4">
              <a:extLst>
                <a:ext uri="{FF2B5EF4-FFF2-40B4-BE49-F238E27FC236}">
                  <a16:creationId xmlns:a16="http://schemas.microsoft.com/office/drawing/2014/main" id="{D4809035-AB11-4A01-8DFE-98B104F0DF42}"/>
                </a:ext>
              </a:extLst>
            </p:cNvPr>
            <p:cNvSpPr txBox="1"/>
            <p:nvPr/>
          </p:nvSpPr>
          <p:spPr>
            <a:xfrm>
              <a:off x="2535766" y="2312542"/>
              <a:ext cx="2633322" cy="1423587"/>
            </a:xfrm>
            <a:prstGeom prst="rect">
              <a:avLst/>
            </a:prstGeom>
            <a:grpFill/>
            <a:ln>
              <a:solidFill>
                <a:schemeClr val="accent1"/>
              </a:solidFill>
            </a:ln>
            <a:sp3d/>
          </p:spPr>
          <p:style>
            <a:lnRef idx="0">
              <a:scrgbClr r="0" g="0" b="0"/>
            </a:lnRef>
            <a:fillRef idx="0">
              <a:scrgbClr r="0" g="0" b="0"/>
            </a:fillRef>
            <a:effectRef idx="0">
              <a:scrgbClr r="0" g="0" b="0"/>
            </a:effectRef>
            <a:fontRef idx="minor">
              <a:schemeClr val="dk1"/>
            </a:fontRef>
          </p:style>
          <p:txBody>
            <a:bodyPr spcFirstLastPara="0" vert="horz" wrap="square" lIns="83820" tIns="83820" rIns="83820" bIns="83820" numCol="1" spcCol="1270" anchor="ctr" anchorCtr="0">
              <a:noAutofit/>
            </a:bodyPr>
            <a:lstStyle/>
            <a:p>
              <a:pPr algn="ctr" defTabSz="977900">
                <a:lnSpc>
                  <a:spcPct val="90000"/>
                </a:lnSpc>
                <a:spcBef>
                  <a:spcPct val="0"/>
                </a:spcBef>
                <a:spcAft>
                  <a:spcPct val="35000"/>
                </a:spcAft>
              </a:pPr>
              <a:r>
                <a:rPr lang="tr-TR" sz="2200" dirty="0"/>
                <a:t>KŞ 40-70 aralığında ise                              </a:t>
              </a:r>
              <a:r>
                <a:rPr lang="tr-TR" sz="2200" b="1" dirty="0">
                  <a:solidFill>
                    <a:srgbClr val="FF0000"/>
                  </a:solidFill>
                </a:rPr>
                <a:t>15 g </a:t>
              </a:r>
              <a:r>
                <a:rPr lang="tr-TR" sz="2200" dirty="0"/>
                <a:t>saf karbonhidrat</a:t>
              </a:r>
            </a:p>
          </p:txBody>
        </p:sp>
      </p:grpSp>
      <p:sp>
        <p:nvSpPr>
          <p:cNvPr id="2" name="Slayt Numarası Yer Tutucusu 1">
            <a:extLst>
              <a:ext uri="{FF2B5EF4-FFF2-40B4-BE49-F238E27FC236}">
                <a16:creationId xmlns:a16="http://schemas.microsoft.com/office/drawing/2014/main" id="{D1CD48D8-3B80-4575-9D55-C173F9B366FD}"/>
              </a:ext>
            </a:extLst>
          </p:cNvPr>
          <p:cNvSpPr>
            <a:spLocks noGrp="1"/>
          </p:cNvSpPr>
          <p:nvPr>
            <p:ph type="sldNum" sz="quarter" idx="12"/>
          </p:nvPr>
        </p:nvSpPr>
        <p:spPr/>
        <p:txBody>
          <a:bodyPr/>
          <a:lstStyle/>
          <a:p>
            <a:fld id="{93B991FB-D9EB-4CC6-B7FB-CE80E544676D}" type="slidenum">
              <a:rPr lang="tr-TR" smtClean="0"/>
              <a:pPr/>
              <a:t>20</a:t>
            </a:fld>
            <a:endParaRPr lang="tr-TR"/>
          </a:p>
        </p:txBody>
      </p:sp>
    </p:spTree>
    <p:extLst>
      <p:ext uri="{BB962C8B-B14F-4D97-AF65-F5344CB8AC3E}">
        <p14:creationId xmlns:p14="http://schemas.microsoft.com/office/powerpoint/2010/main" val="8633312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53EC093-5238-B228-A046-B0D67386570C}"/>
              </a:ext>
            </a:extLst>
          </p:cNvPr>
          <p:cNvSpPr>
            <a:spLocks noGrp="1"/>
          </p:cNvSpPr>
          <p:nvPr>
            <p:ph type="title"/>
          </p:nvPr>
        </p:nvSpPr>
        <p:spPr/>
        <p:txBody>
          <a:bodyPr/>
          <a:lstStyle/>
          <a:p>
            <a:r>
              <a:rPr lang="tr-TR" dirty="0">
                <a:latin typeface="Arial" panose="020B0604020202020204" pitchFamily="34" charset="0"/>
                <a:cs typeface="Arial" panose="020B0604020202020204" pitchFamily="34" charset="0"/>
              </a:rPr>
              <a:t>HİPERGLİSEMİ NEDİR?</a:t>
            </a:r>
          </a:p>
        </p:txBody>
      </p:sp>
      <p:sp>
        <p:nvSpPr>
          <p:cNvPr id="3" name="İçerik Yer Tutucusu 2">
            <a:extLst>
              <a:ext uri="{FF2B5EF4-FFF2-40B4-BE49-F238E27FC236}">
                <a16:creationId xmlns:a16="http://schemas.microsoft.com/office/drawing/2014/main" id="{B88B0012-A3A7-6547-8F0D-0F70F376E332}"/>
              </a:ext>
            </a:extLst>
          </p:cNvPr>
          <p:cNvSpPr>
            <a:spLocks noGrp="1"/>
          </p:cNvSpPr>
          <p:nvPr>
            <p:ph sz="quarter" idx="13"/>
          </p:nvPr>
        </p:nvSpPr>
        <p:spPr/>
        <p:txBody>
          <a:bodyPr>
            <a:normAutofit/>
          </a:bodyPr>
          <a:lstStyle/>
          <a:p>
            <a:r>
              <a:rPr lang="tr-TR" sz="2400" cap="none" dirty="0">
                <a:latin typeface="Arial" panose="020B0604020202020204" pitchFamily="34" charset="0"/>
                <a:cs typeface="Arial" panose="020B0604020202020204" pitchFamily="34" charset="0"/>
              </a:rPr>
              <a:t>Kan şekerinin normalden yüksek olmasıdır.</a:t>
            </a:r>
          </a:p>
        </p:txBody>
      </p:sp>
      <p:sp>
        <p:nvSpPr>
          <p:cNvPr id="4" name="Slayt Numarası Yer Tutucusu 3">
            <a:extLst>
              <a:ext uri="{FF2B5EF4-FFF2-40B4-BE49-F238E27FC236}">
                <a16:creationId xmlns:a16="http://schemas.microsoft.com/office/drawing/2014/main" id="{96353676-3B84-590C-6051-15A0B3DF5EB7}"/>
              </a:ext>
            </a:extLst>
          </p:cNvPr>
          <p:cNvSpPr>
            <a:spLocks noGrp="1"/>
          </p:cNvSpPr>
          <p:nvPr>
            <p:ph type="sldNum" sz="quarter" idx="12"/>
          </p:nvPr>
        </p:nvSpPr>
        <p:spPr/>
        <p:txBody>
          <a:bodyPr/>
          <a:lstStyle/>
          <a:p>
            <a:fld id="{6D22F896-40B5-4ADD-8801-0D06FADFA095}" type="slidenum">
              <a:rPr lang="en-US" smtClean="0"/>
              <a:t>21</a:t>
            </a:fld>
            <a:endParaRPr lang="en-US" dirty="0"/>
          </a:p>
        </p:txBody>
      </p:sp>
    </p:spTree>
    <p:extLst>
      <p:ext uri="{BB962C8B-B14F-4D97-AF65-F5344CB8AC3E}">
        <p14:creationId xmlns:p14="http://schemas.microsoft.com/office/powerpoint/2010/main" val="20310387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DFA9CB3-7303-A210-589F-994E470E902F}"/>
              </a:ext>
            </a:extLst>
          </p:cNvPr>
          <p:cNvSpPr>
            <a:spLocks noGrp="1"/>
          </p:cNvSpPr>
          <p:nvPr>
            <p:ph type="title"/>
          </p:nvPr>
        </p:nvSpPr>
        <p:spPr/>
        <p:txBody>
          <a:bodyPr/>
          <a:lstStyle/>
          <a:p>
            <a:r>
              <a:rPr lang="tr-TR" dirty="0">
                <a:latin typeface="Arial" panose="020B0604020202020204" pitchFamily="34" charset="0"/>
                <a:cs typeface="Arial" panose="020B0604020202020204" pitchFamily="34" charset="0"/>
              </a:rPr>
              <a:t>Hiperglisemi nedenleri</a:t>
            </a:r>
          </a:p>
        </p:txBody>
      </p:sp>
      <p:sp>
        <p:nvSpPr>
          <p:cNvPr id="3" name="İçerik Yer Tutucusu 2">
            <a:extLst>
              <a:ext uri="{FF2B5EF4-FFF2-40B4-BE49-F238E27FC236}">
                <a16:creationId xmlns:a16="http://schemas.microsoft.com/office/drawing/2014/main" id="{1E80F96F-24CB-A4FE-BFB9-5C4D357BB611}"/>
              </a:ext>
            </a:extLst>
          </p:cNvPr>
          <p:cNvSpPr>
            <a:spLocks noGrp="1"/>
          </p:cNvSpPr>
          <p:nvPr>
            <p:ph sz="quarter" idx="13"/>
          </p:nvPr>
        </p:nvSpPr>
        <p:spPr/>
        <p:txBody>
          <a:bodyPr>
            <a:normAutofit fontScale="92500" lnSpcReduction="10000"/>
          </a:bodyPr>
          <a:lstStyle/>
          <a:p>
            <a:r>
              <a:rPr lang="tr-TR" sz="2400" cap="none" dirty="0">
                <a:latin typeface="Calibri" panose="020F0502020204030204" pitchFamily="34" charset="0"/>
                <a:cs typeface="Calibri" panose="020F0502020204030204" pitchFamily="34" charset="0"/>
              </a:rPr>
              <a:t>Ağızdan alınan ilaçların ve insülinin yeterli dozda olmaması</a:t>
            </a:r>
          </a:p>
          <a:p>
            <a:r>
              <a:rPr lang="tr-TR" sz="2400" cap="none" dirty="0">
                <a:latin typeface="Calibri" panose="020F0502020204030204" pitchFamily="34" charset="0"/>
                <a:cs typeface="Calibri" panose="020F0502020204030204" pitchFamily="34" charset="0"/>
              </a:rPr>
              <a:t>İnsülin enjeksiyonunun doğru yapılmaması</a:t>
            </a:r>
          </a:p>
          <a:p>
            <a:r>
              <a:rPr lang="tr-TR" sz="2400" cap="none" dirty="0">
                <a:latin typeface="Calibri" panose="020F0502020204030204" pitchFamily="34" charset="0"/>
                <a:cs typeface="Calibri" panose="020F0502020204030204" pitchFamily="34" charset="0"/>
              </a:rPr>
              <a:t>Çok fazla yemek yenmesi</a:t>
            </a:r>
          </a:p>
          <a:p>
            <a:r>
              <a:rPr lang="tr-TR" sz="2400" cap="none" dirty="0">
                <a:latin typeface="Calibri" panose="020F0502020204030204" pitchFamily="34" charset="0"/>
                <a:cs typeface="Calibri" panose="020F0502020204030204" pitchFamily="34" charset="0"/>
              </a:rPr>
              <a:t>Gerekli olan egzersizin yapılmaması</a:t>
            </a:r>
          </a:p>
          <a:p>
            <a:r>
              <a:rPr lang="tr-TR" sz="2400" cap="none" dirty="0">
                <a:latin typeface="Calibri" panose="020F0502020204030204" pitchFamily="34" charset="0"/>
                <a:cs typeface="Calibri" panose="020F0502020204030204" pitchFamily="34" charset="0"/>
              </a:rPr>
              <a:t>Başka hastalıkların (ateşli hastalıklar </a:t>
            </a:r>
            <a:r>
              <a:rPr lang="tr-TR" sz="2400" cap="none" dirty="0" err="1">
                <a:latin typeface="Calibri" panose="020F0502020204030204" pitchFamily="34" charset="0"/>
                <a:cs typeface="Calibri" panose="020F0502020204030204" pitchFamily="34" charset="0"/>
              </a:rPr>
              <a:t>vb</a:t>
            </a:r>
            <a:r>
              <a:rPr lang="tr-TR" sz="2400" cap="none" dirty="0">
                <a:latin typeface="Calibri" panose="020F0502020204030204" pitchFamily="34" charset="0"/>
                <a:cs typeface="Calibri" panose="020F0502020204030204" pitchFamily="34" charset="0"/>
              </a:rPr>
              <a:t>) eşlik etmesi</a:t>
            </a:r>
          </a:p>
          <a:p>
            <a:r>
              <a:rPr lang="tr-TR" sz="2400" cap="none" dirty="0">
                <a:latin typeface="Calibri" panose="020F0502020204030204" pitchFamily="34" charset="0"/>
                <a:cs typeface="Calibri" panose="020F0502020204030204" pitchFamily="34" charset="0"/>
              </a:rPr>
              <a:t>Bireyin stresli olması</a:t>
            </a:r>
          </a:p>
          <a:p>
            <a:r>
              <a:rPr lang="tr-TR" sz="2400" cap="none" dirty="0">
                <a:latin typeface="Calibri" panose="020F0502020204030204" pitchFamily="34" charset="0"/>
                <a:cs typeface="Calibri" panose="020F0502020204030204" pitchFamily="34" charset="0"/>
              </a:rPr>
              <a:t>Kullanılan bazı ilaçlar (kortizon, kemoterapi, diüretik, antidepresan vs.)</a:t>
            </a:r>
          </a:p>
        </p:txBody>
      </p:sp>
      <p:sp>
        <p:nvSpPr>
          <p:cNvPr id="4" name="Slayt Numarası Yer Tutucusu 3">
            <a:extLst>
              <a:ext uri="{FF2B5EF4-FFF2-40B4-BE49-F238E27FC236}">
                <a16:creationId xmlns:a16="http://schemas.microsoft.com/office/drawing/2014/main" id="{61D6B5AD-21A3-A18C-1F17-22CD3FBA0436}"/>
              </a:ext>
            </a:extLst>
          </p:cNvPr>
          <p:cNvSpPr>
            <a:spLocks noGrp="1"/>
          </p:cNvSpPr>
          <p:nvPr>
            <p:ph type="sldNum" sz="quarter" idx="12"/>
          </p:nvPr>
        </p:nvSpPr>
        <p:spPr/>
        <p:txBody>
          <a:bodyPr/>
          <a:lstStyle/>
          <a:p>
            <a:fld id="{6D22F896-40B5-4ADD-8801-0D06FADFA095}" type="slidenum">
              <a:rPr lang="en-US" smtClean="0"/>
              <a:t>22</a:t>
            </a:fld>
            <a:endParaRPr lang="en-US" dirty="0"/>
          </a:p>
        </p:txBody>
      </p:sp>
    </p:spTree>
    <p:extLst>
      <p:ext uri="{BB962C8B-B14F-4D97-AF65-F5344CB8AC3E}">
        <p14:creationId xmlns:p14="http://schemas.microsoft.com/office/powerpoint/2010/main" val="33421207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FF374F0-EA86-1F08-DC23-B8927C18AE7D}"/>
              </a:ext>
            </a:extLst>
          </p:cNvPr>
          <p:cNvSpPr>
            <a:spLocks noGrp="1"/>
          </p:cNvSpPr>
          <p:nvPr>
            <p:ph type="title"/>
          </p:nvPr>
        </p:nvSpPr>
        <p:spPr/>
        <p:txBody>
          <a:bodyPr/>
          <a:lstStyle/>
          <a:p>
            <a:r>
              <a:rPr lang="en-US" altLang="zh-CN" dirty="0" err="1">
                <a:latin typeface="Arial" panose="020B0604020202020204" pitchFamily="34" charset="0"/>
                <a:cs typeface="Arial" panose="020B0604020202020204" pitchFamily="34" charset="0"/>
              </a:rPr>
              <a:t>HİPerGLİSEMİ</a:t>
            </a:r>
            <a:r>
              <a:rPr lang="en-US" altLang="zh-CN" dirty="0">
                <a:latin typeface="Arial" panose="020B0604020202020204" pitchFamily="34" charset="0"/>
                <a:cs typeface="Arial" panose="020B0604020202020204" pitchFamily="34" charset="0"/>
              </a:rPr>
              <a:t> BELİRTİLERİ</a:t>
            </a:r>
            <a:endParaRPr lang="tr-TR" dirty="0"/>
          </a:p>
        </p:txBody>
      </p:sp>
      <p:sp>
        <p:nvSpPr>
          <p:cNvPr id="4" name="İçerik Yer Tutucusu 3">
            <a:extLst>
              <a:ext uri="{FF2B5EF4-FFF2-40B4-BE49-F238E27FC236}">
                <a16:creationId xmlns:a16="http://schemas.microsoft.com/office/drawing/2014/main" id="{0072502A-94C1-9180-60BD-5140DB5850D7}"/>
              </a:ext>
            </a:extLst>
          </p:cNvPr>
          <p:cNvSpPr txBox="1">
            <a:spLocks noGrp="1"/>
          </p:cNvSpPr>
          <p:nvPr>
            <p:ph sz="quarter" idx="13"/>
          </p:nvPr>
        </p:nvSpPr>
        <p:spPr>
          <a:xfrm>
            <a:off x="1752287" y="2029163"/>
            <a:ext cx="8687426" cy="3901068"/>
          </a:xfrm>
          <a:prstGeom prst="rect">
            <a:avLst/>
          </a:prstGeom>
          <a:noFill/>
        </p:spPr>
        <p:txBody>
          <a:bodyPr wrap="square">
            <a:spAutoFit/>
          </a:bodyPr>
          <a:lstStyle/>
          <a:p>
            <a:pPr indent="0">
              <a:lnSpc>
                <a:spcPts val="2519"/>
              </a:lnSpc>
              <a:buNone/>
            </a:pPr>
            <a:r>
              <a:rPr lang="en-US" altLang="zh-CN" sz="2400" cap="none" dirty="0" err="1">
                <a:solidFill>
                  <a:srgbClr val="293C90"/>
                </a:solidFill>
                <a:latin typeface="Arial" panose="020B0604020202020204" pitchFamily="34" charset="0"/>
                <a:cs typeface="Arial" panose="020B0604020202020204" pitchFamily="34" charset="0"/>
              </a:rPr>
              <a:t>Çok</a:t>
            </a:r>
            <a:r>
              <a:rPr lang="en-US" altLang="zh-CN" sz="2400" cap="none" dirty="0">
                <a:solidFill>
                  <a:srgbClr val="293C90"/>
                </a:solidFill>
                <a:latin typeface="Arial" panose="020B0604020202020204" pitchFamily="34" charset="0"/>
                <a:cs typeface="Arial" panose="020B0604020202020204" pitchFamily="34" charset="0"/>
              </a:rPr>
              <a:t> </a:t>
            </a:r>
            <a:r>
              <a:rPr lang="en-US" altLang="zh-CN" sz="2400" cap="none" dirty="0" err="1">
                <a:solidFill>
                  <a:srgbClr val="293C90"/>
                </a:solidFill>
                <a:latin typeface="Arial" panose="020B0604020202020204" pitchFamily="34" charset="0"/>
                <a:cs typeface="Arial" panose="020B0604020202020204" pitchFamily="34" charset="0"/>
              </a:rPr>
              <a:t>su</a:t>
            </a:r>
            <a:r>
              <a:rPr lang="en-US" altLang="zh-CN" sz="2400" cap="none" dirty="0">
                <a:solidFill>
                  <a:srgbClr val="293C90"/>
                </a:solidFill>
                <a:latin typeface="Arial" panose="020B0604020202020204" pitchFamily="34" charset="0"/>
                <a:cs typeface="Arial" panose="020B0604020202020204" pitchFamily="34" charset="0"/>
              </a:rPr>
              <a:t> </a:t>
            </a:r>
            <a:r>
              <a:rPr lang="en-US" altLang="zh-CN" sz="2400" cap="none" dirty="0" err="1">
                <a:solidFill>
                  <a:srgbClr val="293C90"/>
                </a:solidFill>
                <a:latin typeface="Arial" panose="020B0604020202020204" pitchFamily="34" charset="0"/>
                <a:cs typeface="Arial" panose="020B0604020202020204" pitchFamily="34" charset="0"/>
              </a:rPr>
              <a:t>içme</a:t>
            </a:r>
            <a:r>
              <a:rPr lang="en-US" altLang="zh-CN" sz="2400" cap="none" dirty="0">
                <a:solidFill>
                  <a:srgbClr val="293C90"/>
                </a:solidFill>
                <a:latin typeface="Arial" panose="020B0604020202020204" pitchFamily="34" charset="0"/>
                <a:cs typeface="Arial" panose="020B0604020202020204" pitchFamily="34" charset="0"/>
              </a:rPr>
              <a:t> </a:t>
            </a:r>
            <a:r>
              <a:rPr lang="en-US" altLang="zh-CN" sz="2400" cap="none" dirty="0" err="1">
                <a:solidFill>
                  <a:srgbClr val="293C90"/>
                </a:solidFill>
                <a:latin typeface="Arial" panose="020B0604020202020204" pitchFamily="34" charset="0"/>
                <a:cs typeface="Arial" panose="020B0604020202020204" pitchFamily="34" charset="0"/>
              </a:rPr>
              <a:t>isteği</a:t>
            </a:r>
            <a:endParaRPr lang="en-US" sz="2400" cap="none" dirty="0">
              <a:latin typeface="Arial" panose="020B0604020202020204" pitchFamily="34" charset="0"/>
              <a:cs typeface="Arial" panose="020B0604020202020204" pitchFamily="34" charset="0"/>
            </a:endParaRPr>
          </a:p>
          <a:p>
            <a:pPr indent="0">
              <a:lnSpc>
                <a:spcPts val="2359"/>
              </a:lnSpc>
              <a:buNone/>
            </a:pPr>
            <a:r>
              <a:rPr lang="en-US" altLang="zh-CN" sz="2400" cap="none" dirty="0" err="1">
                <a:solidFill>
                  <a:srgbClr val="293C90"/>
                </a:solidFill>
                <a:latin typeface="Arial" panose="020B0604020202020204" pitchFamily="34" charset="0"/>
                <a:cs typeface="Arial" panose="020B0604020202020204" pitchFamily="34" charset="0"/>
              </a:rPr>
              <a:t>Sık</a:t>
            </a:r>
            <a:r>
              <a:rPr lang="en-US" altLang="zh-CN" sz="2400" cap="none" dirty="0">
                <a:solidFill>
                  <a:srgbClr val="293C90"/>
                </a:solidFill>
                <a:latin typeface="Arial" panose="020B0604020202020204" pitchFamily="34" charset="0"/>
                <a:cs typeface="Arial" panose="020B0604020202020204" pitchFamily="34" charset="0"/>
              </a:rPr>
              <a:t> </a:t>
            </a:r>
            <a:r>
              <a:rPr lang="en-US" altLang="zh-CN" sz="2400" cap="none" dirty="0" err="1">
                <a:solidFill>
                  <a:srgbClr val="293C90"/>
                </a:solidFill>
                <a:latin typeface="Arial" panose="020B0604020202020204" pitchFamily="34" charset="0"/>
                <a:cs typeface="Arial" panose="020B0604020202020204" pitchFamily="34" charset="0"/>
              </a:rPr>
              <a:t>idrara</a:t>
            </a:r>
            <a:r>
              <a:rPr lang="en-US" altLang="zh-CN" sz="2400" cap="none" dirty="0">
                <a:solidFill>
                  <a:srgbClr val="293C90"/>
                </a:solidFill>
                <a:latin typeface="Arial" panose="020B0604020202020204" pitchFamily="34" charset="0"/>
                <a:cs typeface="Arial" panose="020B0604020202020204" pitchFamily="34" charset="0"/>
              </a:rPr>
              <a:t> </a:t>
            </a:r>
            <a:r>
              <a:rPr lang="en-US" altLang="zh-CN" sz="2400" cap="none" dirty="0" err="1">
                <a:solidFill>
                  <a:srgbClr val="293C90"/>
                </a:solidFill>
                <a:latin typeface="Arial" panose="020B0604020202020204" pitchFamily="34" charset="0"/>
                <a:cs typeface="Arial" panose="020B0604020202020204" pitchFamily="34" charset="0"/>
              </a:rPr>
              <a:t>çıkma</a:t>
            </a:r>
            <a:endParaRPr lang="en-US" altLang="zh-CN" sz="2400" cap="none" dirty="0">
              <a:latin typeface="Arial" panose="020B0604020202020204" pitchFamily="34" charset="0"/>
              <a:cs typeface="Arial" panose="020B0604020202020204" pitchFamily="34" charset="0"/>
            </a:endParaRPr>
          </a:p>
          <a:p>
            <a:pPr indent="0">
              <a:lnSpc>
                <a:spcPts val="2359"/>
              </a:lnSpc>
              <a:buNone/>
            </a:pPr>
            <a:r>
              <a:rPr lang="en-US" altLang="zh-CN" sz="2400" cap="none" dirty="0" err="1">
                <a:solidFill>
                  <a:srgbClr val="293C90"/>
                </a:solidFill>
                <a:latin typeface="Arial" panose="020B0604020202020204" pitchFamily="34" charset="0"/>
                <a:cs typeface="Arial" panose="020B0604020202020204" pitchFamily="34" charset="0"/>
              </a:rPr>
              <a:t>Ağız</a:t>
            </a:r>
            <a:r>
              <a:rPr lang="en-US" altLang="zh-CN" sz="2400" cap="none" dirty="0">
                <a:solidFill>
                  <a:srgbClr val="293C90"/>
                </a:solidFill>
                <a:latin typeface="Arial" panose="020B0604020202020204" pitchFamily="34" charset="0"/>
                <a:cs typeface="Arial" panose="020B0604020202020204" pitchFamily="34" charset="0"/>
              </a:rPr>
              <a:t> </a:t>
            </a:r>
            <a:r>
              <a:rPr lang="en-US" altLang="zh-CN" sz="2400" cap="none" dirty="0" err="1">
                <a:solidFill>
                  <a:srgbClr val="293C90"/>
                </a:solidFill>
                <a:latin typeface="Arial" panose="020B0604020202020204" pitchFamily="34" charset="0"/>
                <a:cs typeface="Arial" panose="020B0604020202020204" pitchFamily="34" charset="0"/>
              </a:rPr>
              <a:t>kuruluğu</a:t>
            </a:r>
            <a:endParaRPr lang="en-US" altLang="zh-CN" sz="2400" cap="none" dirty="0">
              <a:latin typeface="Arial" panose="020B0604020202020204" pitchFamily="34" charset="0"/>
              <a:cs typeface="Arial" panose="020B0604020202020204" pitchFamily="34" charset="0"/>
            </a:endParaRPr>
          </a:p>
          <a:p>
            <a:pPr indent="0">
              <a:lnSpc>
                <a:spcPts val="2359"/>
              </a:lnSpc>
              <a:buNone/>
            </a:pPr>
            <a:r>
              <a:rPr lang="en-US" altLang="zh-CN" sz="2400" cap="none" dirty="0">
                <a:solidFill>
                  <a:srgbClr val="293C90"/>
                </a:solidFill>
                <a:latin typeface="Arial" panose="020B0604020202020204" pitchFamily="34" charset="0"/>
                <a:cs typeface="Arial" panose="020B0604020202020204" pitchFamily="34" charset="0"/>
              </a:rPr>
              <a:t>Kilo </a:t>
            </a:r>
            <a:r>
              <a:rPr lang="en-US" altLang="zh-CN" sz="2400" cap="none" dirty="0" err="1">
                <a:solidFill>
                  <a:srgbClr val="293C90"/>
                </a:solidFill>
                <a:latin typeface="Arial" panose="020B0604020202020204" pitchFamily="34" charset="0"/>
                <a:cs typeface="Arial" panose="020B0604020202020204" pitchFamily="34" charset="0"/>
              </a:rPr>
              <a:t>kaybı</a:t>
            </a:r>
            <a:endParaRPr lang="en-US" altLang="zh-CN" sz="2400" cap="none" dirty="0">
              <a:latin typeface="Arial" panose="020B0604020202020204" pitchFamily="34" charset="0"/>
              <a:cs typeface="Arial" panose="020B0604020202020204" pitchFamily="34" charset="0"/>
            </a:endParaRPr>
          </a:p>
          <a:p>
            <a:pPr indent="0">
              <a:lnSpc>
                <a:spcPts val="2359"/>
              </a:lnSpc>
              <a:buNone/>
            </a:pPr>
            <a:r>
              <a:rPr lang="en-US" altLang="zh-CN" sz="2400" cap="none" dirty="0" err="1">
                <a:solidFill>
                  <a:srgbClr val="293C90"/>
                </a:solidFill>
                <a:latin typeface="Arial" panose="020B0604020202020204" pitchFamily="34" charset="0"/>
                <a:cs typeface="Arial" panose="020B0604020202020204" pitchFamily="34" charset="0"/>
              </a:rPr>
              <a:t>Yorgunluk</a:t>
            </a:r>
            <a:r>
              <a:rPr lang="en-US" altLang="zh-CN" sz="2400" cap="none" dirty="0">
                <a:solidFill>
                  <a:srgbClr val="293C90"/>
                </a:solidFill>
                <a:latin typeface="Arial" panose="020B0604020202020204" pitchFamily="34" charset="0"/>
                <a:cs typeface="Arial" panose="020B0604020202020204" pitchFamily="34" charset="0"/>
              </a:rPr>
              <a:t>, </a:t>
            </a:r>
            <a:r>
              <a:rPr lang="en-US" altLang="zh-CN" sz="2400" cap="none" dirty="0" err="1">
                <a:solidFill>
                  <a:srgbClr val="293C90"/>
                </a:solidFill>
                <a:latin typeface="Arial" panose="020B0604020202020204" pitchFamily="34" charset="0"/>
                <a:cs typeface="Arial" panose="020B0604020202020204" pitchFamily="34" charset="0"/>
              </a:rPr>
              <a:t>bitkinlik</a:t>
            </a:r>
            <a:endParaRPr lang="en-US" altLang="zh-CN" sz="2400" cap="none" dirty="0">
              <a:latin typeface="Arial" panose="020B0604020202020204" pitchFamily="34" charset="0"/>
              <a:cs typeface="Arial" panose="020B0604020202020204" pitchFamily="34" charset="0"/>
            </a:endParaRPr>
          </a:p>
          <a:p>
            <a:pPr indent="0">
              <a:lnSpc>
                <a:spcPts val="2359"/>
              </a:lnSpc>
              <a:buNone/>
            </a:pPr>
            <a:r>
              <a:rPr lang="en-US" altLang="zh-CN" sz="2400" cap="none" dirty="0" err="1">
                <a:solidFill>
                  <a:srgbClr val="293C90"/>
                </a:solidFill>
                <a:latin typeface="Arial" panose="020B0604020202020204" pitchFamily="34" charset="0"/>
                <a:cs typeface="Arial" panose="020B0604020202020204" pitchFamily="34" charset="0"/>
              </a:rPr>
              <a:t>Görme</a:t>
            </a:r>
            <a:r>
              <a:rPr lang="en-US" altLang="zh-CN" sz="2400" cap="none" dirty="0">
                <a:solidFill>
                  <a:srgbClr val="293C90"/>
                </a:solidFill>
                <a:latin typeface="Arial" panose="020B0604020202020204" pitchFamily="34" charset="0"/>
                <a:cs typeface="Arial" panose="020B0604020202020204" pitchFamily="34" charset="0"/>
              </a:rPr>
              <a:t> </a:t>
            </a:r>
            <a:r>
              <a:rPr lang="en-US" altLang="zh-CN" sz="2400" cap="none" dirty="0" err="1">
                <a:solidFill>
                  <a:srgbClr val="293C90"/>
                </a:solidFill>
                <a:latin typeface="Arial" panose="020B0604020202020204" pitchFamily="34" charset="0"/>
                <a:cs typeface="Arial" panose="020B0604020202020204" pitchFamily="34" charset="0"/>
              </a:rPr>
              <a:t>bulanıklığı</a:t>
            </a:r>
            <a:endParaRPr lang="en-US" altLang="zh-CN" sz="2400" cap="none" dirty="0">
              <a:latin typeface="Arial" panose="020B0604020202020204" pitchFamily="34" charset="0"/>
              <a:cs typeface="Arial" panose="020B0604020202020204" pitchFamily="34" charset="0"/>
            </a:endParaRPr>
          </a:p>
          <a:p>
            <a:pPr indent="0">
              <a:lnSpc>
                <a:spcPts val="2359"/>
              </a:lnSpc>
              <a:buNone/>
            </a:pPr>
            <a:r>
              <a:rPr lang="en-US" altLang="zh-CN" sz="2400" cap="none" dirty="0" err="1">
                <a:solidFill>
                  <a:srgbClr val="293C90"/>
                </a:solidFill>
                <a:latin typeface="Arial" panose="020B0604020202020204" pitchFamily="34" charset="0"/>
                <a:cs typeface="Arial" panose="020B0604020202020204" pitchFamily="34" charset="0"/>
              </a:rPr>
              <a:t>Açlık</a:t>
            </a:r>
            <a:r>
              <a:rPr lang="en-US" altLang="zh-CN" sz="2400" cap="none" dirty="0">
                <a:solidFill>
                  <a:srgbClr val="293C90"/>
                </a:solidFill>
                <a:latin typeface="Arial" panose="020B0604020202020204" pitchFamily="34" charset="0"/>
                <a:cs typeface="Arial" panose="020B0604020202020204" pitchFamily="34" charset="0"/>
              </a:rPr>
              <a:t> </a:t>
            </a:r>
            <a:r>
              <a:rPr lang="en-US" altLang="zh-CN" sz="2400" cap="none" dirty="0" err="1">
                <a:solidFill>
                  <a:srgbClr val="293C90"/>
                </a:solidFill>
                <a:latin typeface="Arial" panose="020B0604020202020204" pitchFamily="34" charset="0"/>
                <a:cs typeface="Arial" panose="020B0604020202020204" pitchFamily="34" charset="0"/>
              </a:rPr>
              <a:t>hissi</a:t>
            </a:r>
            <a:endParaRPr lang="en-US" altLang="zh-CN" sz="2400" cap="none" dirty="0">
              <a:solidFill>
                <a:srgbClr val="293C90"/>
              </a:solidFill>
              <a:latin typeface="Arial" panose="020B0604020202020204" pitchFamily="34" charset="0"/>
              <a:cs typeface="Arial" panose="020B0604020202020204" pitchFamily="34" charset="0"/>
            </a:endParaRPr>
          </a:p>
          <a:p>
            <a:pPr indent="0">
              <a:lnSpc>
                <a:spcPts val="2359"/>
              </a:lnSpc>
              <a:buNone/>
            </a:pPr>
            <a:r>
              <a:rPr lang="en-US" altLang="zh-CN" sz="2400" cap="none" dirty="0">
                <a:solidFill>
                  <a:srgbClr val="293C90"/>
                </a:solidFill>
                <a:latin typeface="Arial" panose="020B0604020202020204" pitchFamily="34" charset="0"/>
                <a:cs typeface="Arial" panose="020B0604020202020204" pitchFamily="34" charset="0"/>
              </a:rPr>
              <a:t>Deride </a:t>
            </a:r>
            <a:r>
              <a:rPr lang="en-US" altLang="zh-CN" sz="2400" cap="none" dirty="0" err="1">
                <a:solidFill>
                  <a:srgbClr val="293C90"/>
                </a:solidFill>
                <a:latin typeface="Arial" panose="020B0604020202020204" pitchFamily="34" charset="0"/>
                <a:cs typeface="Arial" panose="020B0604020202020204" pitchFamily="34" charset="0"/>
              </a:rPr>
              <a:t>kuruluk</a:t>
            </a:r>
            <a:r>
              <a:rPr lang="en-US" altLang="zh-CN" sz="2400" cap="none" dirty="0">
                <a:solidFill>
                  <a:srgbClr val="293C90"/>
                </a:solidFill>
                <a:latin typeface="Arial" panose="020B0604020202020204" pitchFamily="34" charset="0"/>
                <a:cs typeface="Arial" panose="020B0604020202020204" pitchFamily="34" charset="0"/>
              </a:rPr>
              <a:t> </a:t>
            </a:r>
            <a:r>
              <a:rPr lang="en-US" altLang="zh-CN" sz="2400" cap="none" dirty="0" err="1">
                <a:solidFill>
                  <a:srgbClr val="293C90"/>
                </a:solidFill>
                <a:latin typeface="Arial" panose="020B0604020202020204" pitchFamily="34" charset="0"/>
                <a:cs typeface="Arial" panose="020B0604020202020204" pitchFamily="34" charset="0"/>
              </a:rPr>
              <a:t>ve</a:t>
            </a:r>
            <a:r>
              <a:rPr lang="en-US" altLang="zh-CN" sz="2400" cap="none" dirty="0">
                <a:solidFill>
                  <a:srgbClr val="293C90"/>
                </a:solidFill>
                <a:latin typeface="Arial" panose="020B0604020202020204" pitchFamily="34" charset="0"/>
                <a:cs typeface="Arial" panose="020B0604020202020204" pitchFamily="34" charset="0"/>
              </a:rPr>
              <a:t> </a:t>
            </a:r>
            <a:r>
              <a:rPr lang="en-US" altLang="zh-CN" sz="2400" cap="none" dirty="0" err="1">
                <a:solidFill>
                  <a:srgbClr val="293C90"/>
                </a:solidFill>
                <a:latin typeface="Arial" panose="020B0604020202020204" pitchFamily="34" charset="0"/>
                <a:cs typeface="Arial" panose="020B0604020202020204" pitchFamily="34" charset="0"/>
              </a:rPr>
              <a:t>kaşıntı</a:t>
            </a:r>
            <a:endParaRPr lang="en-US" altLang="zh-CN" sz="2400" cap="none" dirty="0">
              <a:latin typeface="Arial" panose="020B0604020202020204" pitchFamily="34" charset="0"/>
              <a:cs typeface="Arial" panose="020B0604020202020204" pitchFamily="34" charset="0"/>
            </a:endParaRPr>
          </a:p>
          <a:p>
            <a:pPr indent="0">
              <a:lnSpc>
                <a:spcPts val="2359"/>
              </a:lnSpc>
              <a:buNone/>
            </a:pPr>
            <a:r>
              <a:rPr lang="en-US" altLang="zh-CN" sz="2400" cap="none" dirty="0" err="1">
                <a:solidFill>
                  <a:srgbClr val="293C90"/>
                </a:solidFill>
                <a:latin typeface="Arial" panose="020B0604020202020204" pitchFamily="34" charset="0"/>
                <a:cs typeface="Arial" panose="020B0604020202020204" pitchFamily="34" charset="0"/>
              </a:rPr>
              <a:t>Uyuma</a:t>
            </a:r>
            <a:r>
              <a:rPr lang="en-US" altLang="zh-CN" sz="2400" cap="none" dirty="0">
                <a:solidFill>
                  <a:srgbClr val="293C90"/>
                </a:solidFill>
                <a:latin typeface="Arial" panose="020B0604020202020204" pitchFamily="34" charset="0"/>
                <a:cs typeface="Arial" panose="020B0604020202020204" pitchFamily="34" charset="0"/>
              </a:rPr>
              <a:t> </a:t>
            </a:r>
            <a:r>
              <a:rPr lang="en-US" altLang="zh-CN" sz="2400" cap="none" dirty="0" err="1">
                <a:solidFill>
                  <a:srgbClr val="293C90"/>
                </a:solidFill>
                <a:latin typeface="Arial" panose="020B0604020202020204" pitchFamily="34" charset="0"/>
                <a:cs typeface="Arial" panose="020B0604020202020204" pitchFamily="34" charset="0"/>
              </a:rPr>
              <a:t>isteği</a:t>
            </a:r>
            <a:endParaRPr lang="en-US" altLang="zh-CN" sz="2400" cap="none" dirty="0">
              <a:solidFill>
                <a:srgbClr val="293C90"/>
              </a:solidFill>
              <a:latin typeface="Arial" panose="020B0604020202020204" pitchFamily="34" charset="0"/>
              <a:cs typeface="Arial" panose="020B0604020202020204" pitchFamily="34" charset="0"/>
            </a:endParaRPr>
          </a:p>
        </p:txBody>
      </p:sp>
      <p:sp>
        <p:nvSpPr>
          <p:cNvPr id="5" name="Slayt Numarası Yer Tutucusu 4">
            <a:extLst>
              <a:ext uri="{FF2B5EF4-FFF2-40B4-BE49-F238E27FC236}">
                <a16:creationId xmlns:a16="http://schemas.microsoft.com/office/drawing/2014/main" id="{E325DCB7-AC6F-0440-B4EF-146A4199D4A4}"/>
              </a:ext>
            </a:extLst>
          </p:cNvPr>
          <p:cNvSpPr>
            <a:spLocks noGrp="1"/>
          </p:cNvSpPr>
          <p:nvPr>
            <p:ph type="sldNum" sz="quarter" idx="12"/>
          </p:nvPr>
        </p:nvSpPr>
        <p:spPr/>
        <p:txBody>
          <a:bodyPr/>
          <a:lstStyle/>
          <a:p>
            <a:fld id="{6D22F896-40B5-4ADD-8801-0D06FADFA095}" type="slidenum">
              <a:rPr lang="en-US" smtClean="0"/>
              <a:t>23</a:t>
            </a:fld>
            <a:endParaRPr lang="en-US" dirty="0"/>
          </a:p>
        </p:txBody>
      </p:sp>
    </p:spTree>
    <p:extLst>
      <p:ext uri="{BB962C8B-B14F-4D97-AF65-F5344CB8AC3E}">
        <p14:creationId xmlns:p14="http://schemas.microsoft.com/office/powerpoint/2010/main" val="5558786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5D33653-8C1D-E370-F4E3-314A5BFAE91C}"/>
              </a:ext>
            </a:extLst>
          </p:cNvPr>
          <p:cNvSpPr>
            <a:spLocks noGrp="1"/>
          </p:cNvSpPr>
          <p:nvPr>
            <p:ph type="title"/>
          </p:nvPr>
        </p:nvSpPr>
        <p:spPr/>
        <p:txBody>
          <a:bodyPr/>
          <a:lstStyle/>
          <a:p>
            <a:r>
              <a:rPr lang="tr-TR" dirty="0">
                <a:latin typeface="Arial" panose="020B0604020202020204" pitchFamily="34" charset="0"/>
                <a:cs typeface="Arial" panose="020B0604020202020204" pitchFamily="34" charset="0"/>
              </a:rPr>
              <a:t>Hiperglisemide yapılacak ilk girişim nedir?</a:t>
            </a:r>
          </a:p>
        </p:txBody>
      </p:sp>
      <p:sp>
        <p:nvSpPr>
          <p:cNvPr id="3" name="İçerik Yer Tutucusu 2">
            <a:extLst>
              <a:ext uri="{FF2B5EF4-FFF2-40B4-BE49-F238E27FC236}">
                <a16:creationId xmlns:a16="http://schemas.microsoft.com/office/drawing/2014/main" id="{834B20F4-97B1-8EC3-D254-254ACDE78FA2}"/>
              </a:ext>
            </a:extLst>
          </p:cNvPr>
          <p:cNvSpPr>
            <a:spLocks noGrp="1"/>
          </p:cNvSpPr>
          <p:nvPr>
            <p:ph sz="quarter" idx="13"/>
          </p:nvPr>
        </p:nvSpPr>
        <p:spPr/>
        <p:txBody>
          <a:bodyPr>
            <a:normAutofit/>
          </a:bodyPr>
          <a:lstStyle/>
          <a:p>
            <a:r>
              <a:rPr lang="tr-TR" sz="2400" cap="none" dirty="0">
                <a:latin typeface="Calibri" panose="020F0502020204030204" pitchFamily="34" charset="0"/>
                <a:cs typeface="Calibri" panose="020F0502020204030204" pitchFamily="34" charset="0"/>
              </a:rPr>
              <a:t>Kan şekeri 240 mg/dl’nin üzerinde ise idrarda keton araştırılır.</a:t>
            </a:r>
          </a:p>
          <a:p>
            <a:r>
              <a:rPr lang="tr-TR" sz="2400" cap="none" dirty="0">
                <a:latin typeface="Calibri" panose="020F0502020204030204" pitchFamily="34" charset="0"/>
                <a:cs typeface="Calibri" panose="020F0502020204030204" pitchFamily="34" charset="0"/>
              </a:rPr>
              <a:t>Eğer idrarda keton var ise, bu durumdan hekim/diyetisyen/diyabet hemşiresi mutlaka haberdar edilmelidir.</a:t>
            </a:r>
          </a:p>
        </p:txBody>
      </p:sp>
      <p:sp>
        <p:nvSpPr>
          <p:cNvPr id="4" name="Slayt Numarası Yer Tutucusu 3">
            <a:extLst>
              <a:ext uri="{FF2B5EF4-FFF2-40B4-BE49-F238E27FC236}">
                <a16:creationId xmlns:a16="http://schemas.microsoft.com/office/drawing/2014/main" id="{CD01FDA2-BA9C-4438-D620-E8C9D844B909}"/>
              </a:ext>
            </a:extLst>
          </p:cNvPr>
          <p:cNvSpPr>
            <a:spLocks noGrp="1"/>
          </p:cNvSpPr>
          <p:nvPr>
            <p:ph type="sldNum" sz="quarter" idx="12"/>
          </p:nvPr>
        </p:nvSpPr>
        <p:spPr/>
        <p:txBody>
          <a:bodyPr/>
          <a:lstStyle/>
          <a:p>
            <a:fld id="{6D22F896-40B5-4ADD-8801-0D06FADFA095}" type="slidenum">
              <a:rPr lang="en-US" smtClean="0"/>
              <a:t>24</a:t>
            </a:fld>
            <a:endParaRPr lang="en-US" dirty="0"/>
          </a:p>
        </p:txBody>
      </p:sp>
    </p:spTree>
    <p:extLst>
      <p:ext uri="{BB962C8B-B14F-4D97-AF65-F5344CB8AC3E}">
        <p14:creationId xmlns:p14="http://schemas.microsoft.com/office/powerpoint/2010/main" val="12178423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53DA261-AEC7-3282-ADAF-2ECB8EB68975}"/>
              </a:ext>
            </a:extLst>
          </p:cNvPr>
          <p:cNvSpPr>
            <a:spLocks noGrp="1"/>
          </p:cNvSpPr>
          <p:nvPr>
            <p:ph type="title"/>
          </p:nvPr>
        </p:nvSpPr>
        <p:spPr/>
        <p:txBody>
          <a:bodyPr/>
          <a:lstStyle/>
          <a:p>
            <a:r>
              <a:rPr lang="tr-TR" dirty="0">
                <a:latin typeface="Calibri" panose="020F0502020204030204" pitchFamily="34" charset="0"/>
                <a:cs typeface="Calibri" panose="020F0502020204030204" pitchFamily="34" charset="0"/>
              </a:rPr>
              <a:t>Hedef kan şekeri değerleri ne olmalıdır?</a:t>
            </a:r>
          </a:p>
        </p:txBody>
      </p:sp>
      <p:graphicFrame>
        <p:nvGraphicFramePr>
          <p:cNvPr id="4" name="İçerik Yer Tutucusu 3">
            <a:extLst>
              <a:ext uri="{FF2B5EF4-FFF2-40B4-BE49-F238E27FC236}">
                <a16:creationId xmlns:a16="http://schemas.microsoft.com/office/drawing/2014/main" id="{0765C9F4-7288-57BC-39B5-6DC90C1278C9}"/>
              </a:ext>
            </a:extLst>
          </p:cNvPr>
          <p:cNvGraphicFramePr>
            <a:graphicFrameLocks noGrp="1"/>
          </p:cNvGraphicFramePr>
          <p:nvPr>
            <p:ph sz="quarter" idx="13"/>
            <p:extLst>
              <p:ext uri="{D42A27DB-BD31-4B8C-83A1-F6EECF244321}">
                <p14:modId xmlns:p14="http://schemas.microsoft.com/office/powerpoint/2010/main" val="1479231120"/>
              </p:ext>
            </p:extLst>
          </p:nvPr>
        </p:nvGraphicFramePr>
        <p:xfrm>
          <a:off x="915025" y="2048911"/>
          <a:ext cx="10363200" cy="3688080"/>
        </p:xfrm>
        <a:graphic>
          <a:graphicData uri="http://schemas.openxmlformats.org/drawingml/2006/table">
            <a:tbl>
              <a:tblPr firstRow="1" bandRow="1">
                <a:tableStyleId>{5C22544A-7EE6-4342-B048-85BDC9FD1C3A}</a:tableStyleId>
              </a:tblPr>
              <a:tblGrid>
                <a:gridCol w="2590800">
                  <a:extLst>
                    <a:ext uri="{9D8B030D-6E8A-4147-A177-3AD203B41FA5}">
                      <a16:colId xmlns:a16="http://schemas.microsoft.com/office/drawing/2014/main" val="2232363213"/>
                    </a:ext>
                  </a:extLst>
                </a:gridCol>
                <a:gridCol w="2590800">
                  <a:extLst>
                    <a:ext uri="{9D8B030D-6E8A-4147-A177-3AD203B41FA5}">
                      <a16:colId xmlns:a16="http://schemas.microsoft.com/office/drawing/2014/main" val="956809613"/>
                    </a:ext>
                  </a:extLst>
                </a:gridCol>
                <a:gridCol w="2590800">
                  <a:extLst>
                    <a:ext uri="{9D8B030D-6E8A-4147-A177-3AD203B41FA5}">
                      <a16:colId xmlns:a16="http://schemas.microsoft.com/office/drawing/2014/main" val="1418535532"/>
                    </a:ext>
                  </a:extLst>
                </a:gridCol>
                <a:gridCol w="2590800">
                  <a:extLst>
                    <a:ext uri="{9D8B030D-6E8A-4147-A177-3AD203B41FA5}">
                      <a16:colId xmlns:a16="http://schemas.microsoft.com/office/drawing/2014/main" val="867456283"/>
                    </a:ext>
                  </a:extLst>
                </a:gridCol>
              </a:tblGrid>
              <a:tr h="370840">
                <a:tc>
                  <a:txBody>
                    <a:bodyPr/>
                    <a:lstStyle/>
                    <a:p>
                      <a:endParaRPr lang="tr-TR" sz="2000">
                        <a:latin typeface="Arial" panose="020B0604020202020204" pitchFamily="34" charset="0"/>
                        <a:cs typeface="Arial" panose="020B0604020202020204" pitchFamily="34" charset="0"/>
                      </a:endParaRPr>
                    </a:p>
                  </a:txBody>
                  <a:tcPr/>
                </a:tc>
                <a:tc>
                  <a:txBody>
                    <a:bodyPr/>
                    <a:lstStyle/>
                    <a:p>
                      <a:r>
                        <a:rPr lang="tr-TR" sz="2000" dirty="0">
                          <a:latin typeface="Arial" panose="020B0604020202020204" pitchFamily="34" charset="0"/>
                          <a:cs typeface="Arial" panose="020B0604020202020204" pitchFamily="34" charset="0"/>
                        </a:rPr>
                        <a:t>Açlık yemek öncesi</a:t>
                      </a:r>
                    </a:p>
                  </a:txBody>
                  <a:tcPr/>
                </a:tc>
                <a:tc>
                  <a:txBody>
                    <a:bodyPr/>
                    <a:lstStyle/>
                    <a:p>
                      <a:r>
                        <a:rPr lang="tr-TR" sz="2000" dirty="0">
                          <a:latin typeface="Arial" panose="020B0604020202020204" pitchFamily="34" charset="0"/>
                          <a:cs typeface="Arial" panose="020B0604020202020204" pitchFamily="34" charset="0"/>
                        </a:rPr>
                        <a:t>Yemek sonrası uyku öncesi</a:t>
                      </a:r>
                    </a:p>
                  </a:txBody>
                  <a:tcPr/>
                </a:tc>
                <a:tc>
                  <a:txBody>
                    <a:bodyPr/>
                    <a:lstStyle/>
                    <a:p>
                      <a:r>
                        <a:rPr lang="tr-TR" sz="2000" dirty="0">
                          <a:latin typeface="Arial" panose="020B0604020202020204" pitchFamily="34" charset="0"/>
                          <a:cs typeface="Arial" panose="020B0604020202020204" pitchFamily="34" charset="0"/>
                        </a:rPr>
                        <a:t>Gece 03:00’te</a:t>
                      </a:r>
                    </a:p>
                  </a:txBody>
                  <a:tcPr/>
                </a:tc>
                <a:extLst>
                  <a:ext uri="{0D108BD9-81ED-4DB2-BD59-A6C34878D82A}">
                    <a16:rowId xmlns:a16="http://schemas.microsoft.com/office/drawing/2014/main" val="263962736"/>
                  </a:ext>
                </a:extLst>
              </a:tr>
              <a:tr h="370840">
                <a:tc>
                  <a:txBody>
                    <a:bodyPr/>
                    <a:lstStyle/>
                    <a:p>
                      <a:r>
                        <a:rPr lang="tr-TR" sz="2000" dirty="0">
                          <a:latin typeface="Arial" panose="020B0604020202020204" pitchFamily="34" charset="0"/>
                          <a:cs typeface="Arial" panose="020B0604020202020204" pitchFamily="34" charset="0"/>
                        </a:rPr>
                        <a:t>Tip 1&amp;Tip 2 Erişkinler ve genç erişkinler</a:t>
                      </a:r>
                    </a:p>
                  </a:txBody>
                  <a:tcPr/>
                </a:tc>
                <a:tc>
                  <a:txBody>
                    <a:bodyPr/>
                    <a:lstStyle/>
                    <a:p>
                      <a:r>
                        <a:rPr lang="tr-TR" sz="2000" dirty="0">
                          <a:latin typeface="Arial" panose="020B0604020202020204" pitchFamily="34" charset="0"/>
                          <a:cs typeface="Arial" panose="020B0604020202020204" pitchFamily="34" charset="0"/>
                        </a:rPr>
                        <a:t>80-120 mg/dl</a:t>
                      </a:r>
                    </a:p>
                  </a:txBody>
                  <a:tcPr/>
                </a:tc>
                <a:tc>
                  <a:txBody>
                    <a:bodyPr/>
                    <a:lstStyle/>
                    <a:p>
                      <a:r>
                        <a:rPr lang="tr-TR" sz="2000" dirty="0">
                          <a:latin typeface="Arial" panose="020B0604020202020204" pitchFamily="34" charset="0"/>
                          <a:cs typeface="Arial" panose="020B0604020202020204" pitchFamily="34" charset="0"/>
                        </a:rPr>
                        <a:t>100-140 mg/dl</a:t>
                      </a:r>
                    </a:p>
                  </a:txBody>
                  <a:tcPr/>
                </a:tc>
                <a:tc>
                  <a:txBody>
                    <a:bodyPr/>
                    <a:lstStyle/>
                    <a:p>
                      <a:r>
                        <a:rPr lang="tr-TR" sz="2000" dirty="0">
                          <a:latin typeface="Arial" panose="020B0604020202020204" pitchFamily="34" charset="0"/>
                          <a:cs typeface="Arial" panose="020B0604020202020204" pitchFamily="34" charset="0"/>
                        </a:rPr>
                        <a:t>&gt;70 mg/dl</a:t>
                      </a:r>
                    </a:p>
                  </a:txBody>
                  <a:tcPr/>
                </a:tc>
                <a:extLst>
                  <a:ext uri="{0D108BD9-81ED-4DB2-BD59-A6C34878D82A}">
                    <a16:rowId xmlns:a16="http://schemas.microsoft.com/office/drawing/2014/main" val="1124200904"/>
                  </a:ext>
                </a:extLst>
              </a:tr>
              <a:tr h="370840">
                <a:tc>
                  <a:txBody>
                    <a:bodyPr/>
                    <a:lstStyle/>
                    <a:p>
                      <a:r>
                        <a:rPr lang="tr-TR" sz="2000" dirty="0">
                          <a:latin typeface="Arial" panose="020B0604020202020204" pitchFamily="34" charset="0"/>
                          <a:cs typeface="Arial" panose="020B0604020202020204" pitchFamily="34" charset="0"/>
                        </a:rPr>
                        <a:t>Yaşlılar</a:t>
                      </a:r>
                    </a:p>
                  </a:txBody>
                  <a:tcPr/>
                </a:tc>
                <a:tc>
                  <a:txBody>
                    <a:bodyPr/>
                    <a:lstStyle/>
                    <a:p>
                      <a:r>
                        <a:rPr lang="tr-TR" sz="2000" dirty="0">
                          <a:latin typeface="Arial" panose="020B0604020202020204" pitchFamily="34" charset="0"/>
                          <a:cs typeface="Arial" panose="020B0604020202020204" pitchFamily="34" charset="0"/>
                        </a:rPr>
                        <a:t>&gt;100 mg/dl</a:t>
                      </a:r>
                    </a:p>
                  </a:txBody>
                  <a:tcPr/>
                </a:tc>
                <a:tc>
                  <a:txBody>
                    <a:bodyPr/>
                    <a:lstStyle/>
                    <a:p>
                      <a:r>
                        <a:rPr lang="tr-TR" sz="2000" dirty="0">
                          <a:latin typeface="Arial" panose="020B0604020202020204" pitchFamily="34" charset="0"/>
                          <a:cs typeface="Arial" panose="020B0604020202020204" pitchFamily="34" charset="0"/>
                        </a:rPr>
                        <a:t>&gt;100 mg/dl</a:t>
                      </a:r>
                    </a:p>
                  </a:txBody>
                  <a:tcPr/>
                </a:tc>
                <a:tc>
                  <a:txBody>
                    <a:bodyPr/>
                    <a:lstStyle/>
                    <a:p>
                      <a:endParaRPr lang="tr-TR" sz="20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638433918"/>
                  </a:ext>
                </a:extLst>
              </a:tr>
              <a:tr h="370840">
                <a:tc>
                  <a:txBody>
                    <a:bodyPr/>
                    <a:lstStyle/>
                    <a:p>
                      <a:r>
                        <a:rPr lang="tr-TR" sz="2000" dirty="0">
                          <a:latin typeface="Arial" panose="020B0604020202020204" pitchFamily="34" charset="0"/>
                          <a:cs typeface="Arial" panose="020B0604020202020204" pitchFamily="34" charset="0"/>
                        </a:rPr>
                        <a:t>Hamile kadınlar</a:t>
                      </a:r>
                    </a:p>
                  </a:txBody>
                  <a:tcPr/>
                </a:tc>
                <a:tc>
                  <a:txBody>
                    <a:bodyPr/>
                    <a:lstStyle/>
                    <a:p>
                      <a:r>
                        <a:rPr lang="tr-TR" sz="2000" dirty="0">
                          <a:latin typeface="Arial" panose="020B0604020202020204" pitchFamily="34" charset="0"/>
                          <a:cs typeface="Arial" panose="020B0604020202020204" pitchFamily="34" charset="0"/>
                        </a:rPr>
                        <a:t>60-90 mg/dl</a:t>
                      </a:r>
                    </a:p>
                  </a:txBody>
                  <a:tcPr/>
                </a:tc>
                <a:tc>
                  <a:txBody>
                    <a:bodyPr/>
                    <a:lstStyle/>
                    <a:p>
                      <a:r>
                        <a:rPr lang="tr-TR" sz="2000" dirty="0">
                          <a:latin typeface="Arial" panose="020B0604020202020204" pitchFamily="34" charset="0"/>
                          <a:cs typeface="Arial" panose="020B0604020202020204" pitchFamily="34" charset="0"/>
                        </a:rPr>
                        <a:t>Yemek sonrası uyku öncesi &lt;130 mg/dl</a:t>
                      </a:r>
                    </a:p>
                  </a:txBody>
                  <a:tcPr/>
                </a:tc>
                <a:tc>
                  <a:txBody>
                    <a:bodyPr/>
                    <a:lstStyle/>
                    <a:p>
                      <a:endParaRPr lang="tr-TR" sz="20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985320144"/>
                  </a:ext>
                </a:extLst>
              </a:tr>
              <a:tr h="370840">
                <a:tc>
                  <a:txBody>
                    <a:bodyPr/>
                    <a:lstStyle/>
                    <a:p>
                      <a:r>
                        <a:rPr lang="tr-TR" sz="2000" dirty="0">
                          <a:latin typeface="Arial" panose="020B0604020202020204" pitchFamily="34" charset="0"/>
                          <a:cs typeface="Arial" panose="020B0604020202020204" pitchFamily="34" charset="0"/>
                        </a:rPr>
                        <a:t>Süt çocukları</a:t>
                      </a:r>
                    </a:p>
                  </a:txBody>
                  <a:tcPr/>
                </a:tc>
                <a:tc>
                  <a:txBody>
                    <a:bodyPr/>
                    <a:lstStyle/>
                    <a:p>
                      <a:r>
                        <a:rPr lang="tr-TR" sz="2000" dirty="0">
                          <a:latin typeface="Arial" panose="020B0604020202020204" pitchFamily="34" charset="0"/>
                          <a:cs typeface="Arial" panose="020B0604020202020204" pitchFamily="34" charset="0"/>
                        </a:rPr>
                        <a:t>100-180 mg/dl</a:t>
                      </a:r>
                    </a:p>
                  </a:txBody>
                  <a:tcPr/>
                </a:tc>
                <a:tc>
                  <a:txBody>
                    <a:bodyPr/>
                    <a:lstStyle/>
                    <a:p>
                      <a:r>
                        <a:rPr lang="tr-TR" sz="2000" dirty="0">
                          <a:latin typeface="Arial" panose="020B0604020202020204" pitchFamily="34" charset="0"/>
                          <a:cs typeface="Arial" panose="020B0604020202020204" pitchFamily="34" charset="0"/>
                        </a:rPr>
                        <a:t>&gt;150 mg/dl</a:t>
                      </a:r>
                    </a:p>
                  </a:txBody>
                  <a:tcPr/>
                </a:tc>
                <a:tc>
                  <a:txBody>
                    <a:bodyPr/>
                    <a:lstStyle/>
                    <a:p>
                      <a:r>
                        <a:rPr lang="tr-TR" sz="2000" dirty="0">
                          <a:latin typeface="Arial" panose="020B0604020202020204" pitchFamily="34" charset="0"/>
                          <a:cs typeface="Arial" panose="020B0604020202020204" pitchFamily="34" charset="0"/>
                        </a:rPr>
                        <a:t>140 mg/dl</a:t>
                      </a:r>
                    </a:p>
                  </a:txBody>
                  <a:tcPr/>
                </a:tc>
                <a:extLst>
                  <a:ext uri="{0D108BD9-81ED-4DB2-BD59-A6C34878D82A}">
                    <a16:rowId xmlns:a16="http://schemas.microsoft.com/office/drawing/2014/main" val="3731947813"/>
                  </a:ext>
                </a:extLst>
              </a:tr>
              <a:tr h="370840">
                <a:tc>
                  <a:txBody>
                    <a:bodyPr/>
                    <a:lstStyle/>
                    <a:p>
                      <a:r>
                        <a:rPr lang="tr-TR" sz="2000" dirty="0">
                          <a:latin typeface="Arial" panose="020B0604020202020204" pitchFamily="34" charset="0"/>
                          <a:cs typeface="Arial" panose="020B0604020202020204" pitchFamily="34" charset="0"/>
                        </a:rPr>
                        <a:t>Okul çağı çocukları</a:t>
                      </a:r>
                    </a:p>
                  </a:txBody>
                  <a:tcPr/>
                </a:tc>
                <a:tc>
                  <a:txBody>
                    <a:bodyPr/>
                    <a:lstStyle/>
                    <a:p>
                      <a:r>
                        <a:rPr lang="tr-TR" sz="2000" dirty="0">
                          <a:latin typeface="Arial" panose="020B0604020202020204" pitchFamily="34" charset="0"/>
                          <a:cs typeface="Arial" panose="020B0604020202020204" pitchFamily="34" charset="0"/>
                        </a:rPr>
                        <a:t>90-160 mg/dl</a:t>
                      </a:r>
                    </a:p>
                  </a:txBody>
                  <a:tcPr/>
                </a:tc>
                <a:tc>
                  <a:txBody>
                    <a:bodyPr/>
                    <a:lstStyle/>
                    <a:p>
                      <a:r>
                        <a:rPr lang="tr-TR" sz="2000" dirty="0">
                          <a:latin typeface="Arial" panose="020B0604020202020204" pitchFamily="34" charset="0"/>
                          <a:cs typeface="Arial" panose="020B0604020202020204" pitchFamily="34" charset="0"/>
                        </a:rPr>
                        <a:t>&gt;120 mg/dl</a:t>
                      </a:r>
                    </a:p>
                  </a:txBody>
                  <a:tcPr/>
                </a:tc>
                <a:tc>
                  <a:txBody>
                    <a:bodyPr/>
                    <a:lstStyle/>
                    <a:p>
                      <a:endParaRPr lang="tr-TR" sz="20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117349558"/>
                  </a:ext>
                </a:extLst>
              </a:tr>
              <a:tr h="370840">
                <a:tc>
                  <a:txBody>
                    <a:bodyPr/>
                    <a:lstStyle/>
                    <a:p>
                      <a:r>
                        <a:rPr lang="tr-TR" sz="2000" dirty="0">
                          <a:latin typeface="Arial" panose="020B0604020202020204" pitchFamily="34" charset="0"/>
                          <a:cs typeface="Arial" panose="020B0604020202020204" pitchFamily="34" charset="0"/>
                        </a:rPr>
                        <a:t>HBA1c</a:t>
                      </a:r>
                    </a:p>
                  </a:txBody>
                  <a:tcPr/>
                </a:tc>
                <a:tc gridSpan="3">
                  <a:txBody>
                    <a:bodyPr/>
                    <a:lstStyle/>
                    <a:p>
                      <a:pPr algn="ctr"/>
                      <a:r>
                        <a:rPr lang="tr-TR" sz="2000" dirty="0">
                          <a:latin typeface="Arial" panose="020B0604020202020204" pitchFamily="34" charset="0"/>
                          <a:cs typeface="Arial" panose="020B0604020202020204" pitchFamily="34" charset="0"/>
                        </a:rPr>
                        <a:t>&lt;%6.5</a:t>
                      </a:r>
                    </a:p>
                  </a:txBody>
                  <a:tcPr/>
                </a:tc>
                <a:tc hMerge="1">
                  <a:txBody>
                    <a:bodyPr/>
                    <a:lstStyle/>
                    <a:p>
                      <a:endParaRPr lang="tr-TR" dirty="0"/>
                    </a:p>
                  </a:txBody>
                  <a:tcPr/>
                </a:tc>
                <a:tc hMerge="1">
                  <a:txBody>
                    <a:bodyPr/>
                    <a:lstStyle/>
                    <a:p>
                      <a:endParaRPr lang="tr-TR" dirty="0"/>
                    </a:p>
                  </a:txBody>
                  <a:tcPr/>
                </a:tc>
                <a:extLst>
                  <a:ext uri="{0D108BD9-81ED-4DB2-BD59-A6C34878D82A}">
                    <a16:rowId xmlns:a16="http://schemas.microsoft.com/office/drawing/2014/main" val="3160226726"/>
                  </a:ext>
                </a:extLst>
              </a:tr>
            </a:tbl>
          </a:graphicData>
        </a:graphic>
      </p:graphicFrame>
      <p:sp>
        <p:nvSpPr>
          <p:cNvPr id="5" name="Slayt Numarası Yer Tutucusu 4">
            <a:extLst>
              <a:ext uri="{FF2B5EF4-FFF2-40B4-BE49-F238E27FC236}">
                <a16:creationId xmlns:a16="http://schemas.microsoft.com/office/drawing/2014/main" id="{25DDFBCB-6E67-E02C-0CF3-8DA236F2DBD4}"/>
              </a:ext>
            </a:extLst>
          </p:cNvPr>
          <p:cNvSpPr>
            <a:spLocks noGrp="1"/>
          </p:cNvSpPr>
          <p:nvPr>
            <p:ph type="sldNum" sz="quarter" idx="12"/>
          </p:nvPr>
        </p:nvSpPr>
        <p:spPr/>
        <p:txBody>
          <a:bodyPr/>
          <a:lstStyle/>
          <a:p>
            <a:fld id="{6D22F896-40B5-4ADD-8801-0D06FADFA095}" type="slidenum">
              <a:rPr lang="en-US" smtClean="0"/>
              <a:t>25</a:t>
            </a:fld>
            <a:endParaRPr lang="en-US" dirty="0"/>
          </a:p>
        </p:txBody>
      </p:sp>
    </p:spTree>
    <p:extLst>
      <p:ext uri="{BB962C8B-B14F-4D97-AF65-F5344CB8AC3E}">
        <p14:creationId xmlns:p14="http://schemas.microsoft.com/office/powerpoint/2010/main" val="16195943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73C04D-0E6B-089F-C933-35A536C5C628}"/>
              </a:ext>
            </a:extLst>
          </p:cNvPr>
          <p:cNvSpPr>
            <a:spLocks noGrp="1"/>
          </p:cNvSpPr>
          <p:nvPr>
            <p:ph type="title"/>
          </p:nvPr>
        </p:nvSpPr>
        <p:spPr/>
        <p:txBody>
          <a:bodyPr/>
          <a:lstStyle/>
          <a:p>
            <a:r>
              <a:rPr lang="tr-TR" dirty="0"/>
              <a:t>Diyabet tedavisinin ana bileşenleri</a:t>
            </a:r>
          </a:p>
        </p:txBody>
      </p:sp>
      <p:pic>
        <p:nvPicPr>
          <p:cNvPr id="7" name="Picture 82">
            <a:extLst>
              <a:ext uri="{FF2B5EF4-FFF2-40B4-BE49-F238E27FC236}">
                <a16:creationId xmlns:a16="http://schemas.microsoft.com/office/drawing/2014/main" id="{CE330483-8CCA-DB59-4490-D887B942A38F}"/>
              </a:ext>
            </a:extLst>
          </p:cNvPr>
          <p:cNvPicPr>
            <a:picLocks noGrp="1" noChangeAspect="1"/>
          </p:cNvPicPr>
          <p:nvPr>
            <p:ph sz="quarter" idx="13"/>
          </p:nvPr>
        </p:nvPicPr>
        <p:blipFill>
          <a:blip r:embed="rId2"/>
          <a:stretch>
            <a:fillRect/>
          </a:stretch>
        </p:blipFill>
        <p:spPr>
          <a:xfrm>
            <a:off x="1769165" y="1796704"/>
            <a:ext cx="8666921" cy="4882392"/>
          </a:xfrm>
          <a:prstGeom prst="rect">
            <a:avLst/>
          </a:prstGeom>
        </p:spPr>
      </p:pic>
      <p:sp>
        <p:nvSpPr>
          <p:cNvPr id="9" name="Metin kutusu 8">
            <a:extLst>
              <a:ext uri="{FF2B5EF4-FFF2-40B4-BE49-F238E27FC236}">
                <a16:creationId xmlns:a16="http://schemas.microsoft.com/office/drawing/2014/main" id="{2BC5BBDD-8763-490C-6F1E-4BDBAF3A26EA}"/>
              </a:ext>
            </a:extLst>
          </p:cNvPr>
          <p:cNvSpPr txBox="1"/>
          <p:nvPr/>
        </p:nvSpPr>
        <p:spPr>
          <a:xfrm>
            <a:off x="4813852" y="2999844"/>
            <a:ext cx="1282148" cy="429156"/>
          </a:xfrm>
          <a:prstGeom prst="rect">
            <a:avLst/>
          </a:prstGeom>
          <a:noFill/>
        </p:spPr>
        <p:txBody>
          <a:bodyPr wrap="square">
            <a:spAutoFit/>
          </a:bodyPr>
          <a:lstStyle/>
          <a:p>
            <a:pPr>
              <a:lnSpc>
                <a:spcPts val="2944"/>
              </a:lnSpc>
            </a:pPr>
            <a:r>
              <a:rPr lang="en-US" altLang="zh-CN" sz="2000" dirty="0" err="1">
                <a:solidFill>
                  <a:srgbClr val="221E1F"/>
                </a:solidFill>
                <a:latin typeface="Arial" panose="020B0604020202020204" pitchFamily="34" charset="0"/>
                <a:cs typeface="Arial" panose="020B0604020202020204" pitchFamily="34" charset="0"/>
              </a:rPr>
              <a:t>Egzersiz</a:t>
            </a:r>
            <a:endParaRPr lang="en-US" altLang="zh-CN" sz="2000" dirty="0">
              <a:solidFill>
                <a:srgbClr val="221E1F"/>
              </a:solidFill>
              <a:latin typeface="Arial" panose="020B0604020202020204" pitchFamily="34" charset="0"/>
              <a:cs typeface="Arial" panose="020B0604020202020204" pitchFamily="34" charset="0"/>
            </a:endParaRPr>
          </a:p>
        </p:txBody>
      </p:sp>
      <p:sp>
        <p:nvSpPr>
          <p:cNvPr id="11" name="Metin kutusu 10">
            <a:extLst>
              <a:ext uri="{FF2B5EF4-FFF2-40B4-BE49-F238E27FC236}">
                <a16:creationId xmlns:a16="http://schemas.microsoft.com/office/drawing/2014/main" id="{9316E7A3-BB28-EB5F-E660-2D9BE58F6482}"/>
              </a:ext>
            </a:extLst>
          </p:cNvPr>
          <p:cNvSpPr txBox="1"/>
          <p:nvPr/>
        </p:nvSpPr>
        <p:spPr>
          <a:xfrm>
            <a:off x="5102711" y="3877961"/>
            <a:ext cx="4975568" cy="746358"/>
          </a:xfrm>
          <a:prstGeom prst="rect">
            <a:avLst/>
          </a:prstGeom>
          <a:noFill/>
        </p:spPr>
        <p:txBody>
          <a:bodyPr wrap="square">
            <a:spAutoFit/>
          </a:bodyPr>
          <a:lstStyle/>
          <a:p>
            <a:pPr indent="2318947">
              <a:lnSpc>
                <a:spcPts val="3038"/>
              </a:lnSpc>
            </a:pPr>
            <a:r>
              <a:rPr lang="en-US" altLang="zh-CN" dirty="0" err="1">
                <a:solidFill>
                  <a:srgbClr val="221E1F"/>
                </a:solidFill>
                <a:latin typeface="Arial" panose="020B0604020202020204" pitchFamily="34" charset="0"/>
                <a:cs typeface="Arial" panose="020B0604020202020204" pitchFamily="34" charset="0"/>
              </a:rPr>
              <a:t>Tıbbi</a:t>
            </a:r>
            <a:r>
              <a:rPr lang="en-US" altLang="zh-CN" dirty="0">
                <a:solidFill>
                  <a:srgbClr val="221E1F"/>
                </a:solidFill>
                <a:latin typeface="Arial" panose="020B0604020202020204" pitchFamily="34" charset="0"/>
                <a:cs typeface="Arial" panose="020B0604020202020204" pitchFamily="34" charset="0"/>
              </a:rPr>
              <a:t> </a:t>
            </a:r>
            <a:r>
              <a:rPr lang="en-US" altLang="zh-CN" dirty="0" err="1">
                <a:solidFill>
                  <a:srgbClr val="221E1F"/>
                </a:solidFill>
                <a:latin typeface="Arial" panose="020B0604020202020204" pitchFamily="34" charset="0"/>
                <a:cs typeface="Arial" panose="020B0604020202020204" pitchFamily="34" charset="0"/>
              </a:rPr>
              <a:t>Beslenme</a:t>
            </a:r>
            <a:endParaRPr lang="en-US" altLang="zh-CN" dirty="0">
              <a:solidFill>
                <a:srgbClr val="221E1F"/>
              </a:solidFill>
              <a:latin typeface="Arial" panose="020B0604020202020204" pitchFamily="34" charset="0"/>
              <a:cs typeface="Arial" panose="020B0604020202020204" pitchFamily="34" charset="0"/>
            </a:endParaRPr>
          </a:p>
          <a:p>
            <a:pPr indent="2668382">
              <a:lnSpc>
                <a:spcPts val="2063"/>
              </a:lnSpc>
            </a:pPr>
            <a:r>
              <a:rPr lang="en-US" altLang="zh-CN" dirty="0" err="1">
                <a:solidFill>
                  <a:srgbClr val="221E1F"/>
                </a:solidFill>
                <a:latin typeface="Arial" panose="020B0604020202020204" pitchFamily="34" charset="0"/>
                <a:cs typeface="Arial" panose="020B0604020202020204" pitchFamily="34" charset="0"/>
              </a:rPr>
              <a:t>Tedavisi</a:t>
            </a:r>
            <a:endParaRPr lang="en-US" altLang="zh-CN" dirty="0">
              <a:solidFill>
                <a:srgbClr val="221E1F"/>
              </a:solidFill>
              <a:latin typeface="Arial" panose="020B0604020202020204" pitchFamily="34" charset="0"/>
              <a:cs typeface="Arial" panose="020B0604020202020204" pitchFamily="34" charset="0"/>
            </a:endParaRPr>
          </a:p>
        </p:txBody>
      </p:sp>
      <p:sp>
        <p:nvSpPr>
          <p:cNvPr id="13" name="Metin kutusu 12">
            <a:extLst>
              <a:ext uri="{FF2B5EF4-FFF2-40B4-BE49-F238E27FC236}">
                <a16:creationId xmlns:a16="http://schemas.microsoft.com/office/drawing/2014/main" id="{C8CF6D6D-A07A-E543-AE6B-E7EB007F4E0C}"/>
              </a:ext>
            </a:extLst>
          </p:cNvPr>
          <p:cNvSpPr txBox="1"/>
          <p:nvPr/>
        </p:nvSpPr>
        <p:spPr>
          <a:xfrm>
            <a:off x="5066267" y="5573500"/>
            <a:ext cx="6102626" cy="458011"/>
          </a:xfrm>
          <a:prstGeom prst="rect">
            <a:avLst/>
          </a:prstGeom>
          <a:noFill/>
        </p:spPr>
        <p:txBody>
          <a:bodyPr wrap="square">
            <a:spAutoFit/>
          </a:bodyPr>
          <a:lstStyle/>
          <a:p>
            <a:pPr indent="606708">
              <a:lnSpc>
                <a:spcPts val="3150"/>
              </a:lnSpc>
            </a:pPr>
            <a:r>
              <a:rPr lang="en-US" altLang="zh-CN" sz="2000" dirty="0" err="1">
                <a:solidFill>
                  <a:srgbClr val="221E1F"/>
                </a:solidFill>
                <a:latin typeface="Arial" panose="020B0604020202020204" pitchFamily="34" charset="0"/>
                <a:cs typeface="Arial" panose="020B0604020202020204" pitchFamily="34" charset="0"/>
              </a:rPr>
              <a:t>İlaç</a:t>
            </a:r>
            <a:r>
              <a:rPr lang="en-US" altLang="zh-CN" sz="2000" dirty="0">
                <a:solidFill>
                  <a:srgbClr val="221E1F"/>
                </a:solidFill>
                <a:latin typeface="Arial" panose="020B0604020202020204" pitchFamily="34" charset="0"/>
                <a:cs typeface="Arial" panose="020B0604020202020204" pitchFamily="34" charset="0"/>
              </a:rPr>
              <a:t> - </a:t>
            </a:r>
            <a:r>
              <a:rPr lang="en-US" altLang="zh-CN" sz="2000" dirty="0" err="1">
                <a:solidFill>
                  <a:srgbClr val="221E1F"/>
                </a:solidFill>
                <a:latin typeface="Arial" panose="020B0604020202020204" pitchFamily="34" charset="0"/>
                <a:cs typeface="Arial" panose="020B0604020202020204" pitchFamily="34" charset="0"/>
              </a:rPr>
              <a:t>İnsülin</a:t>
            </a:r>
            <a:r>
              <a:rPr lang="en-US" altLang="zh-CN" sz="2000" dirty="0">
                <a:solidFill>
                  <a:srgbClr val="221E1F"/>
                </a:solidFill>
                <a:latin typeface="Arial" panose="020B0604020202020204" pitchFamily="34" charset="0"/>
                <a:cs typeface="Arial" panose="020B0604020202020204" pitchFamily="34" charset="0"/>
              </a:rPr>
              <a:t> </a:t>
            </a:r>
            <a:r>
              <a:rPr lang="en-US" altLang="zh-CN" sz="2000" dirty="0" err="1">
                <a:solidFill>
                  <a:srgbClr val="221E1F"/>
                </a:solidFill>
                <a:latin typeface="Arial" panose="020B0604020202020204" pitchFamily="34" charset="0"/>
                <a:cs typeface="Arial" panose="020B0604020202020204" pitchFamily="34" charset="0"/>
              </a:rPr>
              <a:t>Tedavisi</a:t>
            </a:r>
            <a:endParaRPr lang="en-US" altLang="zh-CN" sz="2000" dirty="0">
              <a:solidFill>
                <a:srgbClr val="221E1F"/>
              </a:solidFill>
              <a:latin typeface="Arial" panose="020B0604020202020204" pitchFamily="34" charset="0"/>
              <a:cs typeface="Arial" panose="020B0604020202020204" pitchFamily="34" charset="0"/>
            </a:endParaRPr>
          </a:p>
        </p:txBody>
      </p:sp>
      <p:sp>
        <p:nvSpPr>
          <p:cNvPr id="15" name="Metin kutusu 14">
            <a:extLst>
              <a:ext uri="{FF2B5EF4-FFF2-40B4-BE49-F238E27FC236}">
                <a16:creationId xmlns:a16="http://schemas.microsoft.com/office/drawing/2014/main" id="{7D4E7CAC-CD99-BB77-BED5-93FDC8227C98}"/>
              </a:ext>
            </a:extLst>
          </p:cNvPr>
          <p:cNvSpPr txBox="1"/>
          <p:nvPr/>
        </p:nvSpPr>
        <p:spPr>
          <a:xfrm>
            <a:off x="4440823" y="1942718"/>
            <a:ext cx="3310353" cy="862993"/>
          </a:xfrm>
          <a:prstGeom prst="rect">
            <a:avLst/>
          </a:prstGeom>
          <a:noFill/>
        </p:spPr>
        <p:txBody>
          <a:bodyPr wrap="square">
            <a:spAutoFit/>
          </a:bodyPr>
          <a:lstStyle/>
          <a:p>
            <a:pPr indent="606708">
              <a:lnSpc>
                <a:spcPts val="3150"/>
              </a:lnSpc>
            </a:pPr>
            <a:r>
              <a:rPr lang="en-US" altLang="zh-CN" sz="1800" dirty="0" err="1">
                <a:solidFill>
                  <a:srgbClr val="221E1F"/>
                </a:solidFill>
                <a:latin typeface="Arial" panose="020B0604020202020204" pitchFamily="34" charset="0"/>
                <a:cs typeface="Arial" panose="020B0604020202020204" pitchFamily="34" charset="0"/>
              </a:rPr>
              <a:t>Eğitim</a:t>
            </a:r>
            <a:r>
              <a:rPr lang="en-US" altLang="zh-CN" sz="1800" dirty="0">
                <a:solidFill>
                  <a:srgbClr val="221E1F"/>
                </a:solidFill>
                <a:latin typeface="Arial" panose="020B0604020202020204" pitchFamily="34" charset="0"/>
                <a:cs typeface="Arial" panose="020B0604020202020204" pitchFamily="34" charset="0"/>
              </a:rPr>
              <a:t> </a:t>
            </a:r>
          </a:p>
          <a:p>
            <a:pPr indent="606708">
              <a:lnSpc>
                <a:spcPts val="3150"/>
              </a:lnSpc>
            </a:pPr>
            <a:r>
              <a:rPr lang="en-US" altLang="zh-CN" dirty="0">
                <a:solidFill>
                  <a:srgbClr val="221E1F"/>
                </a:solidFill>
                <a:latin typeface="Arial" panose="020B0604020202020204" pitchFamily="34" charset="0"/>
                <a:cs typeface="Arial" panose="020B0604020202020204" pitchFamily="34" charset="0"/>
              </a:rPr>
              <a:t>Kendi </a:t>
            </a:r>
            <a:r>
              <a:rPr lang="en-US" altLang="zh-CN" dirty="0" err="1">
                <a:solidFill>
                  <a:srgbClr val="221E1F"/>
                </a:solidFill>
                <a:latin typeface="Arial" panose="020B0604020202020204" pitchFamily="34" charset="0"/>
                <a:cs typeface="Arial" panose="020B0604020202020204" pitchFamily="34" charset="0"/>
              </a:rPr>
              <a:t>kendini</a:t>
            </a:r>
            <a:r>
              <a:rPr lang="en-US" altLang="zh-CN" dirty="0">
                <a:solidFill>
                  <a:srgbClr val="221E1F"/>
                </a:solidFill>
                <a:latin typeface="Arial" panose="020B0604020202020204" pitchFamily="34" charset="0"/>
                <a:cs typeface="Arial" panose="020B0604020202020204" pitchFamily="34" charset="0"/>
              </a:rPr>
              <a:t> </a:t>
            </a:r>
            <a:r>
              <a:rPr lang="en-US" altLang="zh-CN" dirty="0" err="1">
                <a:solidFill>
                  <a:srgbClr val="221E1F"/>
                </a:solidFill>
                <a:latin typeface="Arial" panose="020B0604020202020204" pitchFamily="34" charset="0"/>
                <a:cs typeface="Arial" panose="020B0604020202020204" pitchFamily="34" charset="0"/>
              </a:rPr>
              <a:t>izleme</a:t>
            </a:r>
            <a:endParaRPr lang="en-US" altLang="zh-CN" sz="1800" dirty="0">
              <a:solidFill>
                <a:srgbClr val="221E1F"/>
              </a:solidFill>
              <a:latin typeface="Arial" panose="020B0604020202020204" pitchFamily="34" charset="0"/>
              <a:cs typeface="Arial" panose="020B0604020202020204" pitchFamily="34" charset="0"/>
            </a:endParaRPr>
          </a:p>
        </p:txBody>
      </p:sp>
      <p:sp>
        <p:nvSpPr>
          <p:cNvPr id="16" name="Slayt Numarası Yer Tutucusu 15">
            <a:extLst>
              <a:ext uri="{FF2B5EF4-FFF2-40B4-BE49-F238E27FC236}">
                <a16:creationId xmlns:a16="http://schemas.microsoft.com/office/drawing/2014/main" id="{FDA15A22-D533-BE22-F3B3-2FFDE69865EF}"/>
              </a:ext>
            </a:extLst>
          </p:cNvPr>
          <p:cNvSpPr>
            <a:spLocks noGrp="1"/>
          </p:cNvSpPr>
          <p:nvPr>
            <p:ph type="sldNum" sz="quarter" idx="12"/>
          </p:nvPr>
        </p:nvSpPr>
        <p:spPr/>
        <p:txBody>
          <a:bodyPr/>
          <a:lstStyle/>
          <a:p>
            <a:fld id="{6D22F896-40B5-4ADD-8801-0D06FADFA095}" type="slidenum">
              <a:rPr lang="en-US" smtClean="0"/>
              <a:t>26</a:t>
            </a:fld>
            <a:endParaRPr lang="en-US" dirty="0"/>
          </a:p>
        </p:txBody>
      </p:sp>
    </p:spTree>
    <p:extLst>
      <p:ext uri="{BB962C8B-B14F-4D97-AF65-F5344CB8AC3E}">
        <p14:creationId xmlns:p14="http://schemas.microsoft.com/office/powerpoint/2010/main" val="18749213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638C435-4A30-4703-624F-FCB240FA2DA9}"/>
              </a:ext>
            </a:extLst>
          </p:cNvPr>
          <p:cNvSpPr>
            <a:spLocks noGrp="1"/>
          </p:cNvSpPr>
          <p:nvPr>
            <p:ph type="title"/>
          </p:nvPr>
        </p:nvSpPr>
        <p:spPr/>
        <p:txBody>
          <a:bodyPr/>
          <a:lstStyle/>
          <a:p>
            <a:r>
              <a:rPr lang="en-US" altLang="zh-CN" dirty="0">
                <a:latin typeface="Arial" panose="020B0604020202020204" pitchFamily="34" charset="0"/>
                <a:cs typeface="Arial" panose="020B0604020202020204" pitchFamily="34" charset="0"/>
              </a:rPr>
              <a:t>YAŞAM TARZI DEĞİŞİKLİĞİ</a:t>
            </a:r>
            <a:br>
              <a:rPr lang="en-US" altLang="zh-CN" dirty="0">
                <a:solidFill>
                  <a:srgbClr val="D01E26"/>
                </a:solidFill>
                <a:latin typeface="Comic Sans MS" charset="0"/>
                <a:cs typeface="Comic Sans MS" charset="0"/>
              </a:rPr>
            </a:br>
            <a:endParaRPr lang="tr-TR" dirty="0"/>
          </a:p>
        </p:txBody>
      </p:sp>
      <p:sp>
        <p:nvSpPr>
          <p:cNvPr id="3" name="İçerik Yer Tutucusu 2">
            <a:extLst>
              <a:ext uri="{FF2B5EF4-FFF2-40B4-BE49-F238E27FC236}">
                <a16:creationId xmlns:a16="http://schemas.microsoft.com/office/drawing/2014/main" id="{6B227191-B3C1-65D0-937A-DE1B181560D0}"/>
              </a:ext>
            </a:extLst>
          </p:cNvPr>
          <p:cNvSpPr>
            <a:spLocks noGrp="1"/>
          </p:cNvSpPr>
          <p:nvPr>
            <p:ph sz="quarter" idx="13"/>
          </p:nvPr>
        </p:nvSpPr>
        <p:spPr/>
        <p:txBody>
          <a:bodyPr/>
          <a:lstStyle/>
          <a:p>
            <a:endParaRPr lang="tr-TR"/>
          </a:p>
        </p:txBody>
      </p:sp>
      <p:sp>
        <p:nvSpPr>
          <p:cNvPr id="4" name="TextBox 90">
            <a:extLst>
              <a:ext uri="{FF2B5EF4-FFF2-40B4-BE49-F238E27FC236}">
                <a16:creationId xmlns:a16="http://schemas.microsoft.com/office/drawing/2014/main" id="{02CA8BE7-1ABE-BF6F-1EEC-47786C23FC67}"/>
              </a:ext>
            </a:extLst>
          </p:cNvPr>
          <p:cNvSpPr txBox="1"/>
          <p:nvPr/>
        </p:nvSpPr>
        <p:spPr>
          <a:xfrm>
            <a:off x="1535735" y="1566406"/>
            <a:ext cx="6710170" cy="4675575"/>
          </a:xfrm>
          <a:prstGeom prst="rect">
            <a:avLst/>
          </a:prstGeom>
          <a:noFill/>
        </p:spPr>
        <p:txBody>
          <a:bodyPr wrap="none" lIns="0" tIns="0" rIns="0" bIns="0" rtlCol="0">
            <a:spAutoFit/>
          </a:bodyPr>
          <a:lstStyle/>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2803"/>
              </a:lnSpc>
            </a:pPr>
            <a:r>
              <a:rPr lang="en-US" altLang="zh-CN" sz="2400" dirty="0">
                <a:solidFill>
                  <a:srgbClr val="221E1F"/>
                </a:solidFill>
                <a:latin typeface="Arial" panose="020B0604020202020204" pitchFamily="34" charset="0"/>
                <a:cs typeface="Arial" panose="020B0604020202020204" pitchFamily="34" charset="0"/>
              </a:rPr>
              <a:t>Sağlıklı beslenmek</a:t>
            </a:r>
          </a:p>
          <a:p>
            <a:pPr>
              <a:lnSpc>
                <a:spcPts val="778"/>
              </a:lnSpc>
            </a:pPr>
            <a:endParaRPr lang="en-US" sz="2400" dirty="0">
              <a:latin typeface="Arial" panose="020B0604020202020204" pitchFamily="34" charset="0"/>
              <a:cs typeface="Arial" panose="020B0604020202020204" pitchFamily="34" charset="0"/>
            </a:endParaRPr>
          </a:p>
          <a:p>
            <a:pPr>
              <a:lnSpc>
                <a:spcPts val="2878"/>
              </a:lnSpc>
            </a:pPr>
            <a:r>
              <a:rPr lang="en-US" altLang="zh-CN" sz="2400" dirty="0">
                <a:solidFill>
                  <a:srgbClr val="221E1F"/>
                </a:solidFill>
                <a:latin typeface="Arial" panose="020B0604020202020204" pitchFamily="34" charset="0"/>
                <a:cs typeface="Arial" panose="020B0604020202020204" pitchFamily="34" charset="0"/>
              </a:rPr>
              <a:t>Yeterli fiziksel aktivite – düzenli egzersiz</a:t>
            </a:r>
          </a:p>
          <a:p>
            <a:pPr>
              <a:lnSpc>
                <a:spcPts val="2333"/>
              </a:lnSpc>
            </a:pPr>
            <a:r>
              <a:rPr lang="en-US" altLang="zh-CN" sz="2400" dirty="0">
                <a:solidFill>
                  <a:srgbClr val="221E1F"/>
                </a:solidFill>
                <a:latin typeface="Arial" panose="020B0604020202020204" pitchFamily="34" charset="0"/>
                <a:cs typeface="Arial" panose="020B0604020202020204" pitchFamily="34" charset="0"/>
              </a:rPr>
              <a:t>yapmak</a:t>
            </a:r>
          </a:p>
          <a:p>
            <a:pPr>
              <a:lnSpc>
                <a:spcPts val="778"/>
              </a:lnSpc>
            </a:pPr>
            <a:endParaRPr lang="en-US" sz="2400" dirty="0">
              <a:latin typeface="Arial" panose="020B0604020202020204" pitchFamily="34" charset="0"/>
              <a:cs typeface="Arial" panose="020B0604020202020204" pitchFamily="34" charset="0"/>
            </a:endParaRPr>
          </a:p>
          <a:p>
            <a:pPr>
              <a:lnSpc>
                <a:spcPts val="2878"/>
              </a:lnSpc>
            </a:pPr>
            <a:r>
              <a:rPr lang="en-US" altLang="zh-CN" sz="2400" dirty="0">
                <a:solidFill>
                  <a:srgbClr val="221E1F"/>
                </a:solidFill>
                <a:latin typeface="Arial" panose="020B0604020202020204" pitchFamily="34" charset="0"/>
                <a:cs typeface="Arial" panose="020B0604020202020204" pitchFamily="34" charset="0"/>
              </a:rPr>
              <a:t>Yeterince uyumak</a:t>
            </a:r>
          </a:p>
          <a:p>
            <a:pPr>
              <a:lnSpc>
                <a:spcPts val="778"/>
              </a:lnSpc>
            </a:pPr>
            <a:endParaRPr lang="en-US" sz="2400" dirty="0">
              <a:latin typeface="Arial" panose="020B0604020202020204" pitchFamily="34" charset="0"/>
              <a:cs typeface="Arial" panose="020B0604020202020204" pitchFamily="34" charset="0"/>
            </a:endParaRPr>
          </a:p>
          <a:p>
            <a:pPr>
              <a:lnSpc>
                <a:spcPts val="2878"/>
              </a:lnSpc>
            </a:pPr>
            <a:r>
              <a:rPr lang="en-US" altLang="zh-CN" sz="2400" dirty="0">
                <a:solidFill>
                  <a:srgbClr val="221E1F"/>
                </a:solidFill>
                <a:latin typeface="Arial" panose="020B0604020202020204" pitchFamily="34" charset="0"/>
                <a:cs typeface="Arial" panose="020B0604020202020204" pitchFamily="34" charset="0"/>
              </a:rPr>
              <a:t>Sigaradan kaçınmak</a:t>
            </a:r>
          </a:p>
          <a:p>
            <a:pPr>
              <a:lnSpc>
                <a:spcPts val="778"/>
              </a:lnSpc>
            </a:pPr>
            <a:endParaRPr lang="en-US" sz="2400" dirty="0">
              <a:latin typeface="Arial" panose="020B0604020202020204" pitchFamily="34" charset="0"/>
              <a:cs typeface="Arial" panose="020B0604020202020204" pitchFamily="34" charset="0"/>
            </a:endParaRPr>
          </a:p>
          <a:p>
            <a:pPr>
              <a:lnSpc>
                <a:spcPts val="2878"/>
              </a:lnSpc>
            </a:pPr>
            <a:r>
              <a:rPr lang="en-US" altLang="zh-CN" sz="2400" dirty="0">
                <a:solidFill>
                  <a:srgbClr val="221E1F"/>
                </a:solidFill>
                <a:latin typeface="Arial" panose="020B0604020202020204" pitchFamily="34" charset="0"/>
                <a:cs typeface="Arial" panose="020B0604020202020204" pitchFamily="34" charset="0"/>
              </a:rPr>
              <a:t>Alkol almamak (en azından tüketimini sınırlamak)</a:t>
            </a:r>
          </a:p>
          <a:p>
            <a:pPr>
              <a:lnSpc>
                <a:spcPts val="778"/>
              </a:lnSpc>
            </a:pPr>
            <a:endParaRPr lang="en-US" sz="2400" dirty="0">
              <a:latin typeface="Arial" panose="020B0604020202020204" pitchFamily="34" charset="0"/>
              <a:cs typeface="Arial" panose="020B0604020202020204" pitchFamily="34" charset="0"/>
            </a:endParaRPr>
          </a:p>
          <a:p>
            <a:pPr>
              <a:lnSpc>
                <a:spcPts val="2878"/>
              </a:lnSpc>
            </a:pPr>
            <a:r>
              <a:rPr lang="en-US" altLang="zh-CN" sz="2400" dirty="0">
                <a:solidFill>
                  <a:srgbClr val="221E1F"/>
                </a:solidFill>
                <a:latin typeface="Arial" panose="020B0604020202020204" pitchFamily="34" charset="0"/>
                <a:cs typeface="Arial" panose="020B0604020202020204" pitchFamily="34" charset="0"/>
              </a:rPr>
              <a:t>Stresten uzak durmak</a:t>
            </a:r>
          </a:p>
          <a:p>
            <a:pPr>
              <a:lnSpc>
                <a:spcPts val="2333"/>
              </a:lnSpc>
            </a:pPr>
            <a:r>
              <a:rPr lang="en-US" altLang="zh-CN" sz="2400" dirty="0">
                <a:solidFill>
                  <a:srgbClr val="221E1F"/>
                </a:solidFill>
                <a:latin typeface="Arial" panose="020B0604020202020204" pitchFamily="34" charset="0"/>
                <a:cs typeface="Arial" panose="020B0604020202020204" pitchFamily="34" charset="0"/>
              </a:rPr>
              <a:t>(veya stres ile başa çıkmayı öğrenmek)</a:t>
            </a:r>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p:txBody>
      </p:sp>
      <p:sp>
        <p:nvSpPr>
          <p:cNvPr id="5" name="Slayt Numarası Yer Tutucusu 4">
            <a:extLst>
              <a:ext uri="{FF2B5EF4-FFF2-40B4-BE49-F238E27FC236}">
                <a16:creationId xmlns:a16="http://schemas.microsoft.com/office/drawing/2014/main" id="{8C34E48A-DA80-3269-3D44-D339443ED972}"/>
              </a:ext>
            </a:extLst>
          </p:cNvPr>
          <p:cNvSpPr>
            <a:spLocks noGrp="1"/>
          </p:cNvSpPr>
          <p:nvPr>
            <p:ph type="sldNum" sz="quarter" idx="12"/>
          </p:nvPr>
        </p:nvSpPr>
        <p:spPr/>
        <p:txBody>
          <a:bodyPr/>
          <a:lstStyle/>
          <a:p>
            <a:fld id="{6D22F896-40B5-4ADD-8801-0D06FADFA095}" type="slidenum">
              <a:rPr lang="en-US" smtClean="0"/>
              <a:t>27</a:t>
            </a:fld>
            <a:endParaRPr lang="en-US" dirty="0"/>
          </a:p>
        </p:txBody>
      </p:sp>
    </p:spTree>
    <p:extLst>
      <p:ext uri="{BB962C8B-B14F-4D97-AF65-F5344CB8AC3E}">
        <p14:creationId xmlns:p14="http://schemas.microsoft.com/office/powerpoint/2010/main" val="24941453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11D6C2-B921-F58B-C708-895B7E231045}"/>
              </a:ext>
            </a:extLst>
          </p:cNvPr>
          <p:cNvSpPr>
            <a:spLocks noGrp="1"/>
          </p:cNvSpPr>
          <p:nvPr>
            <p:ph type="title"/>
          </p:nvPr>
        </p:nvSpPr>
        <p:spPr/>
        <p:txBody>
          <a:bodyPr/>
          <a:lstStyle/>
          <a:p>
            <a:r>
              <a:rPr lang="en-US" altLang="zh-CN" dirty="0">
                <a:latin typeface="Arial" panose="020B0604020202020204" pitchFamily="34" charset="0"/>
                <a:cs typeface="Arial" panose="020B0604020202020204" pitchFamily="34" charset="0"/>
              </a:rPr>
              <a:t>BESLENME TEDAVİSİ</a:t>
            </a:r>
            <a:br>
              <a:rPr lang="en-US" altLang="zh-CN" dirty="0">
                <a:solidFill>
                  <a:srgbClr val="D01E26"/>
                </a:solidFill>
                <a:latin typeface="Comic Sans MS" charset="0"/>
                <a:cs typeface="Comic Sans MS" charset="0"/>
              </a:rPr>
            </a:br>
            <a:endParaRPr lang="tr-TR" dirty="0"/>
          </a:p>
        </p:txBody>
      </p:sp>
      <p:sp>
        <p:nvSpPr>
          <p:cNvPr id="3" name="İçerik Yer Tutucusu 2">
            <a:extLst>
              <a:ext uri="{FF2B5EF4-FFF2-40B4-BE49-F238E27FC236}">
                <a16:creationId xmlns:a16="http://schemas.microsoft.com/office/drawing/2014/main" id="{D99343D7-2CFD-6564-D92D-FFA83266C2CD}"/>
              </a:ext>
            </a:extLst>
          </p:cNvPr>
          <p:cNvSpPr>
            <a:spLocks noGrp="1"/>
          </p:cNvSpPr>
          <p:nvPr>
            <p:ph sz="quarter" idx="13"/>
          </p:nvPr>
        </p:nvSpPr>
        <p:spPr/>
        <p:txBody>
          <a:bodyPr>
            <a:normAutofit/>
          </a:bodyPr>
          <a:lstStyle/>
          <a:p>
            <a:pPr marL="0" indent="0" algn="ctr">
              <a:buNone/>
            </a:pPr>
            <a:r>
              <a:rPr lang="tr-TR" sz="2400" cap="none" dirty="0">
                <a:latin typeface="Arial" panose="020B0604020202020204" pitchFamily="34" charset="0"/>
                <a:cs typeface="Arial" panose="020B0604020202020204" pitchFamily="34" charset="0"/>
              </a:rPr>
              <a:t>Diyabet tedavisinin temel yapı taşlarından biri </a:t>
            </a:r>
          </a:p>
          <a:p>
            <a:pPr marL="0" indent="0" algn="ctr">
              <a:buNone/>
            </a:pPr>
            <a:r>
              <a:rPr lang="tr-TR" sz="2400" dirty="0">
                <a:latin typeface="Arial" panose="020B0604020202020204" pitchFamily="34" charset="0"/>
                <a:cs typeface="Arial" panose="020B0604020202020204" pitchFamily="34" charset="0"/>
              </a:rPr>
              <a:t>sağlıklı beslenmedir</a:t>
            </a:r>
          </a:p>
        </p:txBody>
      </p:sp>
      <p:pic>
        <p:nvPicPr>
          <p:cNvPr id="4" name="Picture 2" descr="C:\Users\melek.bulanik\Desktop\Adsız.png">
            <a:extLst>
              <a:ext uri="{FF2B5EF4-FFF2-40B4-BE49-F238E27FC236}">
                <a16:creationId xmlns:a16="http://schemas.microsoft.com/office/drawing/2014/main" id="{3A574B23-E5E3-AE23-13D1-67391C6CA7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84380" y="3826823"/>
            <a:ext cx="2215208" cy="2116774"/>
          </a:xfrm>
          <a:prstGeom prst="rect">
            <a:avLst/>
          </a:prstGeom>
          <a:noFill/>
          <a:extLst>
            <a:ext uri="{909E8E84-426E-40DD-AFC4-6F175D3DCCD1}">
              <a14:hiddenFill xmlns:a14="http://schemas.microsoft.com/office/drawing/2010/main">
                <a:solidFill>
                  <a:srgbClr val="FFFFFF"/>
                </a:solidFill>
              </a14:hiddenFill>
            </a:ext>
          </a:extLst>
        </p:spPr>
      </p:pic>
      <p:sp>
        <p:nvSpPr>
          <p:cNvPr id="5" name="Slayt Numarası Yer Tutucusu 4">
            <a:extLst>
              <a:ext uri="{FF2B5EF4-FFF2-40B4-BE49-F238E27FC236}">
                <a16:creationId xmlns:a16="http://schemas.microsoft.com/office/drawing/2014/main" id="{3D2367DD-2018-719E-88A8-58A0DE0CA266}"/>
              </a:ext>
            </a:extLst>
          </p:cNvPr>
          <p:cNvSpPr>
            <a:spLocks noGrp="1"/>
          </p:cNvSpPr>
          <p:nvPr>
            <p:ph type="sldNum" sz="quarter" idx="12"/>
          </p:nvPr>
        </p:nvSpPr>
        <p:spPr/>
        <p:txBody>
          <a:bodyPr/>
          <a:lstStyle/>
          <a:p>
            <a:fld id="{6D22F896-40B5-4ADD-8801-0D06FADFA095}" type="slidenum">
              <a:rPr lang="en-US" smtClean="0"/>
              <a:t>28</a:t>
            </a:fld>
            <a:endParaRPr lang="en-US" dirty="0"/>
          </a:p>
        </p:txBody>
      </p:sp>
    </p:spTree>
    <p:extLst>
      <p:ext uri="{BB962C8B-B14F-4D97-AF65-F5344CB8AC3E}">
        <p14:creationId xmlns:p14="http://schemas.microsoft.com/office/powerpoint/2010/main" val="11473194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F453936-C1B5-9A0C-C59E-A18D8E94BC8A}"/>
              </a:ext>
            </a:extLst>
          </p:cNvPr>
          <p:cNvSpPr>
            <a:spLocks noGrp="1"/>
          </p:cNvSpPr>
          <p:nvPr>
            <p:ph type="title"/>
          </p:nvPr>
        </p:nvSpPr>
        <p:spPr/>
        <p:txBody>
          <a:bodyPr>
            <a:normAutofit/>
          </a:bodyPr>
          <a:lstStyle/>
          <a:p>
            <a:r>
              <a:rPr lang="tr-TR" sz="3200" dirty="0">
                <a:latin typeface="Arial" panose="020B0604020202020204" pitchFamily="34" charset="0"/>
                <a:cs typeface="Arial" panose="020B0604020202020204" pitchFamily="34" charset="0"/>
              </a:rPr>
              <a:t>Yetersiz, Dengesiz, Sağlıksız, Yanlış</a:t>
            </a:r>
            <a:br>
              <a:rPr lang="tr-TR" sz="3200" dirty="0">
                <a:latin typeface="Arial" panose="020B0604020202020204" pitchFamily="34" charset="0"/>
                <a:cs typeface="Arial" panose="020B0604020202020204" pitchFamily="34" charset="0"/>
              </a:rPr>
            </a:br>
            <a:r>
              <a:rPr lang="tr-TR" sz="3200" dirty="0">
                <a:latin typeface="Arial" panose="020B0604020202020204" pitchFamily="34" charset="0"/>
                <a:cs typeface="Arial" panose="020B0604020202020204" pitchFamily="34" charset="0"/>
              </a:rPr>
              <a:t>Beslenme ve Besin Seçimlerinin Sonucunda,</a:t>
            </a:r>
          </a:p>
        </p:txBody>
      </p:sp>
      <p:sp>
        <p:nvSpPr>
          <p:cNvPr id="3" name="İçerik Yer Tutucusu 2">
            <a:extLst>
              <a:ext uri="{FF2B5EF4-FFF2-40B4-BE49-F238E27FC236}">
                <a16:creationId xmlns:a16="http://schemas.microsoft.com/office/drawing/2014/main" id="{760D0FFF-75A0-5745-3FF2-FFDEC7E1DFB3}"/>
              </a:ext>
            </a:extLst>
          </p:cNvPr>
          <p:cNvSpPr>
            <a:spLocks noGrp="1"/>
          </p:cNvSpPr>
          <p:nvPr>
            <p:ph sz="quarter" idx="13"/>
          </p:nvPr>
        </p:nvSpPr>
        <p:spPr/>
        <p:txBody>
          <a:bodyPr/>
          <a:lstStyle/>
          <a:p>
            <a:pPr>
              <a:buClr>
                <a:schemeClr val="accent6"/>
              </a:buClr>
            </a:pPr>
            <a:r>
              <a:rPr lang="tr-TR" sz="2400" cap="none" dirty="0">
                <a:latin typeface="Arial" panose="020B0604020202020204" pitchFamily="34" charset="0"/>
                <a:cs typeface="Arial" panose="020B0604020202020204" pitchFamily="34" charset="0"/>
              </a:rPr>
              <a:t>Kan şekerinizin istenen aralıkta olmaz.</a:t>
            </a:r>
          </a:p>
          <a:p>
            <a:pPr>
              <a:buClr>
                <a:schemeClr val="accent6"/>
              </a:buClr>
            </a:pPr>
            <a:r>
              <a:rPr lang="tr-TR" sz="2400" cap="none" dirty="0">
                <a:latin typeface="Arial" panose="020B0604020202020204" pitchFamily="34" charset="0"/>
                <a:cs typeface="Arial" panose="020B0604020202020204" pitchFamily="34" charset="0"/>
              </a:rPr>
              <a:t>Hipoglisemi ve hiperglisemi sık yaşanır.</a:t>
            </a:r>
          </a:p>
          <a:p>
            <a:pPr>
              <a:buClr>
                <a:schemeClr val="accent6"/>
              </a:buClr>
            </a:pPr>
            <a:r>
              <a:rPr lang="tr-TR" sz="2400" cap="none" dirty="0">
                <a:latin typeface="Arial" panose="020B0604020202020204" pitchFamily="34" charset="0"/>
                <a:cs typeface="Arial" panose="020B0604020202020204" pitchFamily="34" charset="0"/>
              </a:rPr>
              <a:t>Uzun vadede diyabetin olumsuz etkisi oluşur.</a:t>
            </a:r>
          </a:p>
          <a:p>
            <a:pPr>
              <a:buClr>
                <a:schemeClr val="accent6"/>
              </a:buClr>
            </a:pPr>
            <a:r>
              <a:rPr lang="tr-TR" sz="2400" cap="none" dirty="0">
                <a:latin typeface="Arial" panose="020B0604020202020204" pitchFamily="34" charset="0"/>
                <a:cs typeface="Arial" panose="020B0604020202020204" pitchFamily="34" charset="0"/>
              </a:rPr>
              <a:t>Yaşam kalitesi düşer.</a:t>
            </a:r>
            <a:endParaRPr lang="en-US" sz="2400" cap="none" dirty="0">
              <a:latin typeface="Arial" panose="020B0604020202020204" pitchFamily="34" charset="0"/>
              <a:cs typeface="Arial" panose="020B0604020202020204" pitchFamily="34" charset="0"/>
            </a:endParaRPr>
          </a:p>
          <a:p>
            <a:endParaRPr lang="tr-TR" dirty="0"/>
          </a:p>
        </p:txBody>
      </p:sp>
      <p:sp>
        <p:nvSpPr>
          <p:cNvPr id="5" name="Slayt Numarası Yer Tutucusu 4">
            <a:extLst>
              <a:ext uri="{FF2B5EF4-FFF2-40B4-BE49-F238E27FC236}">
                <a16:creationId xmlns:a16="http://schemas.microsoft.com/office/drawing/2014/main" id="{FC2F7CFE-BA07-8BC3-1148-181B22B94E1E}"/>
              </a:ext>
            </a:extLst>
          </p:cNvPr>
          <p:cNvSpPr>
            <a:spLocks noGrp="1"/>
          </p:cNvSpPr>
          <p:nvPr>
            <p:ph type="sldNum" sz="quarter" idx="12"/>
          </p:nvPr>
        </p:nvSpPr>
        <p:spPr/>
        <p:txBody>
          <a:bodyPr/>
          <a:lstStyle/>
          <a:p>
            <a:fld id="{6D22F896-40B5-4ADD-8801-0D06FADFA095}" type="slidenum">
              <a:rPr lang="en-US" smtClean="0"/>
              <a:t>29</a:t>
            </a:fld>
            <a:endParaRPr lang="en-US" dirty="0"/>
          </a:p>
        </p:txBody>
      </p:sp>
    </p:spTree>
    <p:extLst>
      <p:ext uri="{BB962C8B-B14F-4D97-AF65-F5344CB8AC3E}">
        <p14:creationId xmlns:p14="http://schemas.microsoft.com/office/powerpoint/2010/main" val="31078412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D0E483D-A53F-009F-9E57-A0664E2C0CDB}"/>
              </a:ext>
            </a:extLst>
          </p:cNvPr>
          <p:cNvSpPr>
            <a:spLocks noGrp="1"/>
          </p:cNvSpPr>
          <p:nvPr>
            <p:ph type="title"/>
          </p:nvPr>
        </p:nvSpPr>
        <p:spPr/>
        <p:txBody>
          <a:bodyPr/>
          <a:lstStyle/>
          <a:p>
            <a:r>
              <a:rPr lang="tr-TR" b="1" dirty="0">
                <a:ln w="11430"/>
                <a:effectLst>
                  <a:outerShdw blurRad="50800" dist="39000" dir="5460000" algn="tl">
                    <a:srgbClr val="000000">
                      <a:alpha val="38000"/>
                    </a:srgbClr>
                  </a:outerShdw>
                </a:effectLst>
                <a:latin typeface="Arial" panose="020B0604020202020204" pitchFamily="34" charset="0"/>
                <a:cs typeface="Arial" panose="020B0604020202020204" pitchFamily="34" charset="0"/>
              </a:rPr>
              <a:t>DİYABETTE BESLENME</a:t>
            </a:r>
            <a:endParaRPr lang="tr-TR" b="1" dirty="0">
              <a:latin typeface="Arial" panose="020B0604020202020204" pitchFamily="34" charset="0"/>
              <a:cs typeface="Arial" panose="020B0604020202020204" pitchFamily="34" charset="0"/>
            </a:endParaRPr>
          </a:p>
        </p:txBody>
      </p:sp>
      <p:graphicFrame>
        <p:nvGraphicFramePr>
          <p:cNvPr id="4" name="İçerik Yer Tutucusu 3">
            <a:extLst>
              <a:ext uri="{FF2B5EF4-FFF2-40B4-BE49-F238E27FC236}">
                <a16:creationId xmlns:a16="http://schemas.microsoft.com/office/drawing/2014/main" id="{F466F8BE-139E-E54F-E93F-90489C90597A}"/>
              </a:ext>
            </a:extLst>
          </p:cNvPr>
          <p:cNvGraphicFramePr>
            <a:graphicFrameLocks noGrp="1"/>
          </p:cNvGraphicFramePr>
          <p:nvPr>
            <p:ph sz="quarter" idx="13"/>
            <p:extLst>
              <p:ext uri="{D42A27DB-BD31-4B8C-83A1-F6EECF244321}">
                <p14:modId xmlns:p14="http://schemas.microsoft.com/office/powerpoint/2010/main" val="1748519483"/>
              </p:ext>
            </p:extLst>
          </p:nvPr>
        </p:nvGraphicFramePr>
        <p:xfrm>
          <a:off x="685800" y="1876926"/>
          <a:ext cx="10591800" cy="40063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ayt Numarası Yer Tutucusu 4">
            <a:extLst>
              <a:ext uri="{FF2B5EF4-FFF2-40B4-BE49-F238E27FC236}">
                <a16:creationId xmlns:a16="http://schemas.microsoft.com/office/drawing/2014/main" id="{03639F56-D4BD-2E45-07C9-76C6DA182E9C}"/>
              </a:ext>
            </a:extLst>
          </p:cNvPr>
          <p:cNvSpPr>
            <a:spLocks noGrp="1"/>
          </p:cNvSpPr>
          <p:nvPr>
            <p:ph type="sldNum" sz="quarter" idx="12"/>
          </p:nvPr>
        </p:nvSpPr>
        <p:spPr/>
        <p:txBody>
          <a:bodyPr/>
          <a:lstStyle/>
          <a:p>
            <a:fld id="{6D22F896-40B5-4ADD-8801-0D06FADFA095}" type="slidenum">
              <a:rPr lang="en-US" smtClean="0"/>
              <a:t>30</a:t>
            </a:fld>
            <a:endParaRPr lang="en-US" dirty="0"/>
          </a:p>
        </p:txBody>
      </p:sp>
    </p:spTree>
    <p:extLst>
      <p:ext uri="{BB962C8B-B14F-4D97-AF65-F5344CB8AC3E}">
        <p14:creationId xmlns:p14="http://schemas.microsoft.com/office/powerpoint/2010/main" val="42656071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5B51F60-0D20-8B2D-6FC2-CDEE7DCDD024}"/>
              </a:ext>
            </a:extLst>
          </p:cNvPr>
          <p:cNvSpPr>
            <a:spLocks noGrp="1"/>
          </p:cNvSpPr>
          <p:nvPr>
            <p:ph type="title"/>
          </p:nvPr>
        </p:nvSpPr>
        <p:spPr/>
        <p:txBody>
          <a:bodyPr/>
          <a:lstStyle/>
          <a:p>
            <a:r>
              <a:rPr lang="tr-TR" b="1" u="sng" dirty="0">
                <a:ln w="11430"/>
                <a:latin typeface="Arial" panose="020B0604020202020204" pitchFamily="34" charset="0"/>
                <a:cs typeface="Arial" panose="020B0604020202020204" pitchFamily="34" charset="0"/>
              </a:rPr>
              <a:t>ENERJİ</a:t>
            </a:r>
            <a:endParaRPr lang="tr-TR" dirty="0">
              <a:latin typeface="Arial" panose="020B0604020202020204" pitchFamily="34" charset="0"/>
              <a:cs typeface="Arial" panose="020B0604020202020204" pitchFamily="34" charset="0"/>
            </a:endParaRPr>
          </a:p>
        </p:txBody>
      </p:sp>
      <p:pic>
        <p:nvPicPr>
          <p:cNvPr id="4" name="Picture 2" descr="https://encrypted-tbn0.gstatic.com/images?q=tbn:ANd9GcSJQJbUB0Cc2s1yq8UiwfW4Lc02eVuDnYcMGRhAPqJwNNpmFM391w">
            <a:extLst>
              <a:ext uri="{FF2B5EF4-FFF2-40B4-BE49-F238E27FC236}">
                <a16:creationId xmlns:a16="http://schemas.microsoft.com/office/drawing/2014/main" id="{13B18CBB-828F-DCFC-D93B-33EEE7F87C8F}"/>
              </a:ext>
            </a:extLst>
          </p:cNvPr>
          <p:cNvPicPr>
            <a:picLocks noGrp="1" noChangeAspect="1" noChangeArrowheads="1"/>
          </p:cNvPicPr>
          <p:nvPr>
            <p:ph sz="quarter" idx="13"/>
          </p:nvPr>
        </p:nvPicPr>
        <p:blipFill>
          <a:blip r:embed="rId2" cstate="print"/>
          <a:srcRect/>
          <a:stretch>
            <a:fillRect/>
          </a:stretch>
        </p:blipFill>
        <p:spPr bwMode="auto">
          <a:xfrm>
            <a:off x="5099050" y="2085485"/>
            <a:ext cx="1993900" cy="1016000"/>
          </a:xfrm>
          <a:prstGeom prst="rect">
            <a:avLst/>
          </a:prstGeom>
          <a:noFill/>
        </p:spPr>
      </p:pic>
      <p:sp>
        <p:nvSpPr>
          <p:cNvPr id="5" name="2 İçerik Yer Tutucusu">
            <a:extLst>
              <a:ext uri="{FF2B5EF4-FFF2-40B4-BE49-F238E27FC236}">
                <a16:creationId xmlns:a16="http://schemas.microsoft.com/office/drawing/2014/main" id="{5EAA48B1-F37D-2332-2EC7-B527294F3312}"/>
              </a:ext>
            </a:extLst>
          </p:cNvPr>
          <p:cNvSpPr txBox="1">
            <a:spLocks/>
          </p:cNvSpPr>
          <p:nvPr/>
        </p:nvSpPr>
        <p:spPr>
          <a:xfrm>
            <a:off x="1981200" y="3068960"/>
            <a:ext cx="8229600" cy="3456384"/>
          </a:xfrm>
          <a:prstGeom prst="rect">
            <a:avLst/>
          </a:prstGeom>
        </p:spPr>
        <p:txBody>
          <a:bodyPr>
            <a:normAutofit fontScale="70000" lnSpcReduction="20000"/>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lgn="ctr">
              <a:buNone/>
            </a:pPr>
            <a:r>
              <a:rPr lang="tr-TR" sz="2900" dirty="0">
                <a:solidFill>
                  <a:srgbClr val="C00000"/>
                </a:solidFill>
                <a:latin typeface="Arial" panose="020B0604020202020204" pitchFamily="34" charset="0"/>
                <a:cs typeface="Arial" panose="020B0604020202020204" pitchFamily="34" charset="0"/>
              </a:rPr>
              <a:t>Uygun vücut ağırlığının sağlanması ve sürdürülmesi diyabetin kontrolünde büyük önem taşımaktadır. </a:t>
            </a:r>
          </a:p>
          <a:p>
            <a:pPr algn="ctr"/>
            <a:endParaRPr lang="tr-TR" sz="2400" dirty="0"/>
          </a:p>
          <a:p>
            <a:pPr algn="ctr"/>
            <a:endParaRPr lang="tr-TR" sz="2400" dirty="0"/>
          </a:p>
          <a:p>
            <a:pPr algn="ctr"/>
            <a:endParaRPr lang="tr-TR" sz="2900" dirty="0">
              <a:latin typeface="Arial" panose="020B0604020202020204" pitchFamily="34" charset="0"/>
              <a:cs typeface="Arial" panose="020B0604020202020204" pitchFamily="34" charset="0"/>
            </a:endParaRPr>
          </a:p>
          <a:p>
            <a:pPr algn="ctr"/>
            <a:endParaRPr lang="tr-TR" sz="2900" dirty="0">
              <a:latin typeface="Arial" panose="020B0604020202020204" pitchFamily="34" charset="0"/>
              <a:cs typeface="Arial" panose="020B0604020202020204" pitchFamily="34" charset="0"/>
            </a:endParaRPr>
          </a:p>
          <a:p>
            <a:pPr algn="ctr"/>
            <a:r>
              <a:rPr lang="tr-TR" sz="2900" dirty="0">
                <a:latin typeface="Arial" panose="020B0604020202020204" pitchFamily="34" charset="0"/>
                <a:cs typeface="Arial" panose="020B0604020202020204" pitchFamily="34" charset="0"/>
              </a:rPr>
              <a:t> Obez bireylerde enerji alımının azaltılması ile sağlanan ağırlık kaybı diyabet tedavisini olumlu yönde etkiler. </a:t>
            </a:r>
          </a:p>
          <a:p>
            <a:pPr algn="ctr"/>
            <a:endParaRPr lang="tr-TR" sz="2400" dirty="0"/>
          </a:p>
        </p:txBody>
      </p:sp>
      <p:sp>
        <p:nvSpPr>
          <p:cNvPr id="6" name="5 Dikdörtgen">
            <a:extLst>
              <a:ext uri="{FF2B5EF4-FFF2-40B4-BE49-F238E27FC236}">
                <a16:creationId xmlns:a16="http://schemas.microsoft.com/office/drawing/2014/main" id="{43B444A2-E896-18FB-09D5-CF27D8DFBCC0}"/>
              </a:ext>
            </a:extLst>
          </p:cNvPr>
          <p:cNvSpPr/>
          <p:nvPr/>
        </p:nvSpPr>
        <p:spPr>
          <a:xfrm>
            <a:off x="913775" y="4293096"/>
            <a:ext cx="6046321" cy="830997"/>
          </a:xfrm>
          <a:prstGeom prst="rect">
            <a:avLst/>
          </a:prstGeom>
        </p:spPr>
        <p:txBody>
          <a:bodyPr wrap="square">
            <a:spAutoFit/>
          </a:bodyPr>
          <a:lstStyle/>
          <a:p>
            <a:r>
              <a:rPr lang="tr-TR" sz="2400" dirty="0">
                <a:latin typeface="Arial" panose="020B0604020202020204" pitchFamily="34" charset="0"/>
                <a:cs typeface="Arial" panose="020B0604020202020204" pitchFamily="34" charset="0"/>
              </a:rPr>
              <a:t>Alınan enerji ile harcanan enerji arasındaki denge vücut ağırlığının korunmasını sağlar.</a:t>
            </a:r>
          </a:p>
        </p:txBody>
      </p:sp>
      <p:pic>
        <p:nvPicPr>
          <p:cNvPr id="7" name="Picture 2" descr="https://encrypted-tbn1.gstatic.com/images?q=tbn:ANd9GcRNCG3bKAyZ21q4qh8md9XULxXTGfPSlWCxnUfoksPUqP2gD3Oq5g">
            <a:extLst>
              <a:ext uri="{FF2B5EF4-FFF2-40B4-BE49-F238E27FC236}">
                <a16:creationId xmlns:a16="http://schemas.microsoft.com/office/drawing/2014/main" id="{03BA41AE-4B0A-CC52-B0D4-573AB3DCACD7}"/>
              </a:ext>
            </a:extLst>
          </p:cNvPr>
          <p:cNvPicPr>
            <a:picLocks noChangeAspect="1" noChangeArrowheads="1"/>
          </p:cNvPicPr>
          <p:nvPr/>
        </p:nvPicPr>
        <p:blipFill>
          <a:blip r:embed="rId3" cstate="print"/>
          <a:srcRect/>
          <a:stretch>
            <a:fillRect/>
          </a:stretch>
        </p:blipFill>
        <p:spPr bwMode="auto">
          <a:xfrm>
            <a:off x="7032104" y="4053434"/>
            <a:ext cx="3238500" cy="1247775"/>
          </a:xfrm>
          <a:prstGeom prst="rect">
            <a:avLst/>
          </a:prstGeom>
          <a:noFill/>
        </p:spPr>
      </p:pic>
      <p:sp>
        <p:nvSpPr>
          <p:cNvPr id="8" name="Slayt Numarası Yer Tutucusu 7">
            <a:extLst>
              <a:ext uri="{FF2B5EF4-FFF2-40B4-BE49-F238E27FC236}">
                <a16:creationId xmlns:a16="http://schemas.microsoft.com/office/drawing/2014/main" id="{D941DB3F-14E7-2846-1699-F713159876BE}"/>
              </a:ext>
            </a:extLst>
          </p:cNvPr>
          <p:cNvSpPr>
            <a:spLocks noGrp="1"/>
          </p:cNvSpPr>
          <p:nvPr>
            <p:ph type="sldNum" sz="quarter" idx="12"/>
          </p:nvPr>
        </p:nvSpPr>
        <p:spPr/>
        <p:txBody>
          <a:bodyPr/>
          <a:lstStyle/>
          <a:p>
            <a:fld id="{6D22F896-40B5-4ADD-8801-0D06FADFA095}" type="slidenum">
              <a:rPr lang="en-US" smtClean="0"/>
              <a:t>31</a:t>
            </a:fld>
            <a:endParaRPr lang="en-US" dirty="0"/>
          </a:p>
        </p:txBody>
      </p:sp>
    </p:spTree>
    <p:extLst>
      <p:ext uri="{BB962C8B-B14F-4D97-AF65-F5344CB8AC3E}">
        <p14:creationId xmlns:p14="http://schemas.microsoft.com/office/powerpoint/2010/main" val="707349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 calcmode="lin" valueType="num">
                                      <p:cBhvr additive="base">
                                        <p:cTn id="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animEffect transition="in" filter="fade">
                                      <p:cBhvr>
                                        <p:cTn id="13" dur="10"/>
                                        <p:tgtEl>
                                          <p:spTgt spid="5">
                                            <p:txEl>
                                              <p:pRg st="5" end="5"/>
                                            </p:txEl>
                                          </p:spTgt>
                                        </p:tgtEl>
                                      </p:cBhvr>
                                    </p:animEffect>
                                    <p:anim calcmode="lin" valueType="num">
                                      <p:cBhvr>
                                        <p:cTn id="14" dur="1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15" dur="1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u="sng" dirty="0">
                <a:ln w="11430"/>
                <a:solidFill>
                  <a:srgbClr val="C00000"/>
                </a:solidFill>
              </a:rPr>
              <a:t>ENERJİ</a:t>
            </a:r>
            <a:endParaRPr lang="tr-TR" dirty="0"/>
          </a:p>
        </p:txBody>
      </p:sp>
      <p:sp>
        <p:nvSpPr>
          <p:cNvPr id="3" name="2 İçerik Yer Tutucusu"/>
          <p:cNvSpPr>
            <a:spLocks noGrp="1"/>
          </p:cNvSpPr>
          <p:nvPr>
            <p:ph idx="1"/>
          </p:nvPr>
        </p:nvSpPr>
        <p:spPr>
          <a:xfrm>
            <a:off x="2024034" y="1785926"/>
            <a:ext cx="8186766" cy="1428761"/>
          </a:xfrm>
          <a:prstGeom prst="roundRect">
            <a:avLst/>
          </a:prstGeom>
        </p:spPr>
        <p:style>
          <a:lnRef idx="2">
            <a:schemeClr val="accent2"/>
          </a:lnRef>
          <a:fillRef idx="1">
            <a:schemeClr val="lt1"/>
          </a:fillRef>
          <a:effectRef idx="0">
            <a:schemeClr val="accent2"/>
          </a:effectRef>
          <a:fontRef idx="minor">
            <a:schemeClr val="dk1"/>
          </a:fontRef>
        </p:style>
        <p:txBody>
          <a:bodyPr>
            <a:normAutofit/>
          </a:bodyPr>
          <a:lstStyle/>
          <a:p>
            <a:pPr algn="ctr">
              <a:buNone/>
            </a:pPr>
            <a:r>
              <a:rPr lang="tr-TR" sz="2400" cap="none" dirty="0">
                <a:solidFill>
                  <a:schemeClr val="tx1"/>
                </a:solidFill>
                <a:latin typeface="Arial" panose="020B0604020202020204" pitchFamily="34" charset="0"/>
                <a:cs typeface="Arial" panose="020B0604020202020204" pitchFamily="34" charset="0"/>
              </a:rPr>
              <a:t>Diyabetli bireylerin enerji gereksinimi sağlıklı bireylerden farklı değildir </a:t>
            </a:r>
          </a:p>
        </p:txBody>
      </p:sp>
      <p:sp>
        <p:nvSpPr>
          <p:cNvPr id="4" name="2 İçerik Yer Tutucusu"/>
          <p:cNvSpPr txBox="1">
            <a:spLocks/>
          </p:cNvSpPr>
          <p:nvPr/>
        </p:nvSpPr>
        <p:spPr>
          <a:xfrm>
            <a:off x="2024034" y="4000505"/>
            <a:ext cx="8229600" cy="1928826"/>
          </a:xfrm>
          <a:prstGeom prst="roundRect">
            <a:avLst/>
          </a:prstGeom>
        </p:spPr>
        <p:style>
          <a:lnRef idx="2">
            <a:schemeClr val="accent3"/>
          </a:lnRef>
          <a:fillRef idx="1">
            <a:schemeClr val="lt1"/>
          </a:fillRef>
          <a:effectRef idx="0">
            <a:schemeClr val="accent3"/>
          </a:effectRef>
          <a:fontRef idx="minor">
            <a:schemeClr val="dk1"/>
          </a:fontRef>
        </p:style>
        <p:txBody>
          <a:bodyPr vert="horz" lIns="91440" tIns="45720" rIns="91440" bIns="45720" rtlCol="0">
            <a:normAutofit/>
          </a:bodyPr>
          <a:lstStyle/>
          <a:p>
            <a:pPr marL="342900" indent="-342900" algn="ctr">
              <a:spcBef>
                <a:spcPct val="20000"/>
              </a:spcBef>
              <a:defRPr/>
            </a:pPr>
            <a:r>
              <a:rPr lang="tr-TR" sz="3200" dirty="0">
                <a:latin typeface="Arial" panose="020B0604020202020204" pitchFamily="34" charset="0"/>
                <a:cs typeface="Arial" panose="020B0604020202020204" pitchFamily="34" charset="0"/>
              </a:rPr>
              <a:t>Diyetle uygun miktarda enerji alınması arzu edilen vücut ağırlığının sağlanması ve kan şekeri kontrolü açısından önemlidir</a:t>
            </a:r>
          </a:p>
          <a:p>
            <a:pPr marL="342900" indent="-342900" algn="ctr">
              <a:spcBef>
                <a:spcPct val="20000"/>
              </a:spcBef>
              <a:buFont typeface="Arial" pitchFamily="34" charset="0"/>
              <a:buChar char="•"/>
              <a:defRPr/>
            </a:pPr>
            <a:endParaRPr lang="tr-TR" sz="3200" dirty="0"/>
          </a:p>
        </p:txBody>
      </p:sp>
      <p:sp>
        <p:nvSpPr>
          <p:cNvPr id="76802" name="AutoShape 2" descr="data:image/jpeg;base64,/9j/4AAQSkZJRgABAQAAAQABAAD/2wCEAAkGBg4PDQ4PEA8PEA8ODRAQDBAPDhAOEBANExAVFBQQFBIXHCYfGBkjGRQSHzAgIycpLCwsFh8xNTAqNSYrLCkBCQoKDgwOGg8PGi0lHyU1KSwpLDApLC00KTAqMCkpLC8sLDUsLCksKSksLikpLCwtKSksKSosKSwpKSwsLCkpKf/AABEIAOEA4QMBIgACEQEDEQH/xAAcAAEAAQUBAQAAAAAAAAAAAAAABAIFBgcIAwH/xABFEAACAgEBBAYFCAYIBwAAAAAAAQIDBBEFEiExBgcTUXGBMkFhkbEiUmJyoaKywRQVI2OS8EJDU2R0g8LSJTM1k5Sjs//EABsBAQABBQEAAAAAAAAAAAAAAAAEAQIDBQYH/8QAMhEBAAIBAgIIBQEJAAAAAAAAAAECAwQREjEFBhMhIkFRsTJhcZGh8BQVM0JygcHR4f/aAAwDAQACEQMRAD8A3aACi8AAAAAAAAAAAAAARNo7Wx8aHaX3V1Q75yUdfYlzfkYJtrrmx4axxaZ3P1WWa1V+KXpP7Cy2StOcpOn0efUTtirM/r1bGBoXaXWdtW9vS9Uxf9GiCh956y+0sV+3cyx6zysmT+lfa/zI86uvlDd4+rue0eO0R+XS4Oacfb2ZW9YZWTF/RvsX5mTbE619oUNK6Ucqv1qxKNmnssiufimK6qs81uXq9qKRvSYt+G8AWno50mx9oUdtRLk9LIS4Trn82S/Pky7EqJiY3hz96Wpaa2jaYAAVWgAAAAAAAAAAAAAAAAAAAAAAaf6ztvbSrzLMZ3yhjyjGdMav2e/XJaaSkuMmmpLnp7DHkyRjrvKZotHbWZeyrMR9Wwdu9OcDC1VtylYv6qr9pZr7UuEfNo15t3rey7dY4sI48PVOWltrX4Y+5+JgOg0NdfVXty7nb6Tq/p8Pfk8U/Pl9nrl5lt03ZbZOyb5ysk5y97IzPXQosRG33nvbyccUrtWNoUAAuWAAAyHoJ0glhbQpnq1XbONOQvU65y018Ytp+T7zoQ5cr5rTnqtPHU6ihyXfpxNhpLTMTDiuseKtctLxzmJ3/s+gAmOYAAAAAAAAAAAAAAAAAAAAAAwDrg2P2mHVkpfKx7N2b/dWcPslue9mflu6R4CyMHJp017Siaj9bd1i/ekWZK8VZhL0WecGopkjymPt5uctD7oVJDQ0O716IfNCi1cD10KbF8liOZevhlGABlQgAAS9kUdplY8Pn5FUffZFHTRzz0Dxu02tgx7shTfhBOf+k6GRsNJHhmXE9Y775qV9I95AATHMgAAAAAAAAAAAAAAAAAAAAAGABzhtXH7PJyK/7PIth/DY0RS79MIbu085f3qx+96/mWg0F42tMPZNJbjwUt6xHsFM+T8CoplyfgWpE8kUAGVrwAAZr1RYu/tZS/sse2fm92C/EzeBqjqSxf2mbd3QqrXi3KT/AAxNrm000bY4eedOX49ZaPTaP8gAJDTAAAAAAAAAAAAAAAAAAAAAAAANA9N/+q53+Il8EWQu/TCeu085/wB6sXuehaDQ5Pjl7DoY202P+mPYKZ8n4FRTPk/AsS7ckUAGVrwAAbo6msTd2dbZpxuyp6e2MIxj8d4z0xrq4xez2Phr59crH/mTlL4NGSm5xxtSIeXa6/aanJb5yAAvRAAAAAAAAAAAAAAAAAAAAAAAPjYHO3SGzezsyXfl3v8A9siAeuZZvW2y+dbOXvm3+Z5HP2ne0vZtPXhxVj5R7BRb6LKzzu9EpDLf4ZRwAZUAD5A9cWrfsrh8+yEf4pJfmIW3nhrMuktg43ZYWLXy3MaqPmq0icfIx0SXdwPpvI7nk1p4pmQABQAAAAAAAAAAAAAAAAAAAAADxzLVGqyWvo1yfui2fLZtvdT0SWsn3Ite1rqv0LKse/uwotWrbTk+zfJFJ5LqRvaIaAT18z6TlViup2KNjUdFJbz3o+3TUjZWOobsoS3q5+i3zT7maGa+b2HHnidqvHUov5d3H1k/ChpXbNThGTUUm29YLX18OGpFtpnPWUrI7sGouyTbT7kvW+ZWKrb5+ceSED2sxGnHWcN2abjPV7r09Xieu0cZRsag4cXGMa467y1S9X88y/hRO2rvsiFz6MVb+0MKPqeZQn/3It/AivZ8tXFTg5pauCb3vDu1L30IWuVhezPT91Tf5F9K+KEbV54jBeY9J9m/4zTKiLGct5Lg24prwPsMj170ZLXR7r5M3DzFJAAVAAAAAAAAAAAAAAAAAAAAAEW2K1mnwVkd3Xuf8stPSHDs/VeZB6KSptcHr8mScGvLmy/ygnzLJ0rw4/q7N011/RbdOP0GW25Sy4P4tfrHu0nVs2yNFkdE52aLTXhFL1t+8j5ekK66U1KUW5Ta5JvXh9pF09r97CRo5t6PXKYJ4t7S96F+wyP8v8RTKtzxd2K1lG7elFcW4taa6fzyPLQ8r1y9QrYzYd6zL0y4uFFMJcJ78ptPmotvme2VFwy1ZJPcc4aS0+T6KXP+eRb9AZeJB7GVxoxZxynOSagpTm5v0d1p6cfMvPQJb2ZjtLnmWyX/AI82Yr5v3mTdWq/4xiL1a2//ABmX47eOEPXYZjT5J38pbwlVvWQi+XZLlzeifA+Uwe4/2fZ62R4attrvepMePERx4o2zzd6IABUAAAAAAAAAAAAAAAAAAAAACHtjH7TFyK/n0Wx98GiYGgrWeGYlzKj6TNvYTx8zJof9VfOK+rvaxf8AC0QN45+0TE7PZsWWuSlbx5xEqzyvXDzKt4+T4plI5rrzvWUcAGVCDI+ruzd2xgvvtkvfVNGOFz6MZap2hh2vlDKqcvquaT+xsvxztaJRdZXjwXr8p9nSQANy8tAAAAAAAAAAAAAAAAAAAAAAAAAABqnrf6NSjOO0K46wlGNeVovRkuELH7Gvk6+xd5rHtkdQ21RnGUZRUoyTUoySlGUWtGmnzRrnb3Uni3Tc8W+eK29XW49tSn9FaqUV5shZtNxTxQ6jo3p3sMUYsvKOUtS9qj72iM1v6jtpR9DKxJ92921bf3ZFuv6odtw5V49n1MmK/GokedLf0bqvT2nnzYwC82dX+26/S2fbJfu502e7dkyPb0cz4enhZce/exrfjoWWxXrzhMw9IafL8N4+63Al17IyZPdjj3t9yosb+BlGweqvaGTJO2P6LV65W8bGvo1rj79ClcdrT3QvzazBirve8fdtzorthZmBjZCernUlZ7LY/Jmv4ky7Fq6N9HKdn46op33Hec5ynLelKxpJy7lyXBJIupuK77d7zLLwdpbs+W87fQABVjAAAAAAAAAAAAAAAAAAAAAAApssjGLlJqMYpuUpNJKK4ttvkgKgat6Vdd1NUpVYFavkuDvs1jTr9CK+VPx1S8TX20Os/bN7euZOtPlGiMaUvOK197MU5awnYtBmyRvtt9XSYOWX0w2nrr+n5mv+Ku/3E7E6yts1abuddLT1Wbl340y3to9Gaei8nlMOmAaCwuuva8dFJY131qHFvzhJfAyDC68b+HbbPg+915Dh92UX8SvbU85WfuzUz8Nd/o26DXuJ10YUv+ZRk1+CrtX2ST+wvuzusbZV7UY5MYSfKN0ZU6+zWS0+0ujJSeUsWTQ6nHG9sc/ZkoPkZJpNPVPk1xTXefTIhgAAAAAAAAAAAAAAAAAAAAAAABpzrb6W2W3S2fTJqmrT9KcXp2tvPcf0Y8OHrfgbjZzVnzdl1s5cZTtslLxlNt/EiarJNKxEebour+irqc1rW/lj8ysksY85YxdnUUOk18ZXZ30Eei0ugrpw9eL4L4k+VIRf2ksEaGsW8SmEFFaJaFQBjTYiIjaAABVlfQvp7fs+yMJylZiNpWVN6utP+nX3Nd3J+PE3tj3xshCyElKE4qUJLipRktU15M5eN5dUufK3ZUYyevYXWVL6nCcV5b+nkTtLkmfDLkOsGipSsaikbTvtP+2ZgAnOSAAAAAAAAAAAAAAAAAAAAAA586ZbJlh7Qvqa0hKbsofqlVNtrTw4x8joMsfSvojj7Sp7O3WM4aum6KW/XJ/GL4ap8/HiYM+LtK7Nt0T0j+w5uKfhnulz+poq1L3tzq22riSelLyalysxlvvT21ekn5Ne0xiV7jJxknGS5xknGS8U+KNVbDavOHoWn6UwZo3raEm7l5kcq7ZNaFJSI2Z73i07wAAqsAAAN4dUeDKvZSnJadvfZZH6vCCf3Gar6JdFbdo5Kqgmq4tPIt04V1/7nyS/JM6DxMSFNVdVcVGFcIwhFeqMVokTdLSd+KXJ9YdXXhjT1nv5z8nsACe48AAAAAAAAAAAAAAAAAAAAAAAAIW0ti4uVHdyKKrl+9rjNrwbWq8iaARMx3wwDa3Uxs63V0SuxZepQn2tev1J6v3SRiG0up/aVOrqlTlQXLdl2Nv8E+H3jdwMVsNLeTY4Ok9Tgnw23+ve5n2hsXKxnpfRbU/3lcorylyfkyDvLvXvR1LKKfBrVEf9WUa69jVr39lDX36EedJHlLdU6yWiPFj7/r/xzbhbMvvko0022t+quuU/tSM26O9UWVc4zy2serm4Jqd0l3cPkx89fA3JGKS0SSXs4I+l9dLWOfei6jrBnyRtjiK/mULZGxsfDpjTRWq648dFxcn65SfNv2smgEqI2c/a02neeYAAoAAAAAAAAAAAAAAAAAAAAAAAAAAAAAAACgAAAACoAAAAAAAAAAAAA//Z"/>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76804" name="Picture 4" descr="http://t2.ftcdn.net/jpg/00/29/80/03/400_F_29800386_bpbo61LIAYp22Ay7BQgp9dJeOUKV9rda.jpg"/>
          <p:cNvPicPr>
            <a:picLocks noChangeAspect="1" noChangeArrowheads="1"/>
          </p:cNvPicPr>
          <p:nvPr/>
        </p:nvPicPr>
        <p:blipFill>
          <a:blip r:embed="rId2" cstate="print"/>
          <a:srcRect/>
          <a:stretch>
            <a:fillRect/>
          </a:stretch>
        </p:blipFill>
        <p:spPr bwMode="auto">
          <a:xfrm>
            <a:off x="8409946" y="2500306"/>
            <a:ext cx="1214446" cy="1214446"/>
          </a:xfrm>
          <a:prstGeom prst="rect">
            <a:avLst/>
          </a:prstGeom>
          <a:noFill/>
        </p:spPr>
      </p:pic>
      <p:pic>
        <p:nvPicPr>
          <p:cNvPr id="76806" name="Picture 6" descr="https://encrypted-tbn2.gstatic.com/images?q=tbn:ANd9GcQhz_FlAXs2nnvhe54mP5T77qHtTIWt7IkXMBIfFDlnyGcpSwe_oA"/>
          <p:cNvPicPr>
            <a:picLocks noChangeAspect="1" noChangeArrowheads="1"/>
          </p:cNvPicPr>
          <p:nvPr/>
        </p:nvPicPr>
        <p:blipFill>
          <a:blip r:embed="rId3" cstate="print"/>
          <a:srcRect/>
          <a:stretch>
            <a:fillRect/>
          </a:stretch>
        </p:blipFill>
        <p:spPr bwMode="auto">
          <a:xfrm>
            <a:off x="9124956" y="5471212"/>
            <a:ext cx="1543045" cy="1386788"/>
          </a:xfrm>
          <a:prstGeom prst="rect">
            <a:avLst/>
          </a:prstGeom>
          <a:noFill/>
        </p:spPr>
      </p:pic>
      <p:sp>
        <p:nvSpPr>
          <p:cNvPr id="5" name="Slayt Numarası Yer Tutucusu 4">
            <a:extLst>
              <a:ext uri="{FF2B5EF4-FFF2-40B4-BE49-F238E27FC236}">
                <a16:creationId xmlns:a16="http://schemas.microsoft.com/office/drawing/2014/main" id="{2CE9A9C8-1A59-FFCA-1981-6E34668231FC}"/>
              </a:ext>
            </a:extLst>
          </p:cNvPr>
          <p:cNvSpPr>
            <a:spLocks noGrp="1"/>
          </p:cNvSpPr>
          <p:nvPr>
            <p:ph type="sldNum" sz="quarter" idx="12"/>
          </p:nvPr>
        </p:nvSpPr>
        <p:spPr/>
        <p:txBody>
          <a:bodyPr/>
          <a:lstStyle/>
          <a:p>
            <a:fld id="{020B8D2C-B1BB-8C41-B5CF-847A8796FBEC}" type="slidenum">
              <a:rPr lang="tr-TR" smtClean="0"/>
              <a:t>32</a:t>
            </a:fld>
            <a:endParaRPr lang="tr-T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981200" y="395372"/>
            <a:ext cx="8229600" cy="1143000"/>
          </a:xfrm>
        </p:spPr>
        <p:style>
          <a:lnRef idx="3">
            <a:schemeClr val="lt1"/>
          </a:lnRef>
          <a:fillRef idx="1">
            <a:schemeClr val="accent5"/>
          </a:fillRef>
          <a:effectRef idx="1">
            <a:schemeClr val="accent5"/>
          </a:effectRef>
          <a:fontRef idx="minor">
            <a:schemeClr val="lt1"/>
          </a:fontRef>
        </p:style>
        <p:txBody>
          <a:bodyPr>
            <a:normAutofit/>
          </a:bodyPr>
          <a:lstStyle/>
          <a:p>
            <a:r>
              <a:rPr lang="tr-TR" sz="3600" b="1" dirty="0">
                <a:solidFill>
                  <a:schemeClr val="tx1"/>
                </a:solidFill>
              </a:rPr>
              <a:t>Besin Ögeleri</a:t>
            </a:r>
          </a:p>
        </p:txBody>
      </p:sp>
      <p:pic>
        <p:nvPicPr>
          <p:cNvPr id="5" name="Resim 4">
            <a:extLst>
              <a:ext uri="{FF2B5EF4-FFF2-40B4-BE49-F238E27FC236}">
                <a16:creationId xmlns:a16="http://schemas.microsoft.com/office/drawing/2014/main" id="{37A94CFE-5EB5-4A8D-A8E6-A8C6EF61780B}"/>
              </a:ext>
            </a:extLst>
          </p:cNvPr>
          <p:cNvPicPr>
            <a:picLocks noChangeAspect="1"/>
          </p:cNvPicPr>
          <p:nvPr/>
        </p:nvPicPr>
        <p:blipFill rotWithShape="1">
          <a:blip r:embed="rId2"/>
          <a:srcRect t="2950"/>
          <a:stretch/>
        </p:blipFill>
        <p:spPr>
          <a:xfrm>
            <a:off x="2003268" y="1844824"/>
            <a:ext cx="8207533" cy="4738538"/>
          </a:xfrm>
          <a:prstGeom prst="rect">
            <a:avLst/>
          </a:prstGeom>
        </p:spPr>
      </p:pic>
      <p:sp>
        <p:nvSpPr>
          <p:cNvPr id="8" name="Metin kutusu 7">
            <a:extLst>
              <a:ext uri="{FF2B5EF4-FFF2-40B4-BE49-F238E27FC236}">
                <a16:creationId xmlns:a16="http://schemas.microsoft.com/office/drawing/2014/main" id="{6B2B6616-8338-4404-A304-F5C484AF77C6}"/>
              </a:ext>
            </a:extLst>
          </p:cNvPr>
          <p:cNvSpPr txBox="1"/>
          <p:nvPr/>
        </p:nvSpPr>
        <p:spPr>
          <a:xfrm>
            <a:off x="2567608" y="3772754"/>
            <a:ext cx="1709936" cy="646331"/>
          </a:xfrm>
          <a:prstGeom prst="rect">
            <a:avLst/>
          </a:prstGeom>
          <a:solidFill>
            <a:schemeClr val="bg1"/>
          </a:solidFill>
        </p:spPr>
        <p:txBody>
          <a:bodyPr wrap="square">
            <a:spAutoFit/>
          </a:bodyPr>
          <a:lstStyle/>
          <a:p>
            <a:pPr algn="ctr"/>
            <a:r>
              <a:rPr lang="tr-TR" dirty="0"/>
              <a:t>Karbonhidratlar</a:t>
            </a:r>
          </a:p>
        </p:txBody>
      </p:sp>
      <p:sp>
        <p:nvSpPr>
          <p:cNvPr id="11" name="Metin kutusu 10">
            <a:extLst>
              <a:ext uri="{FF2B5EF4-FFF2-40B4-BE49-F238E27FC236}">
                <a16:creationId xmlns:a16="http://schemas.microsoft.com/office/drawing/2014/main" id="{047CC0E5-CA45-453D-BA3E-566CE63A4E10}"/>
              </a:ext>
            </a:extLst>
          </p:cNvPr>
          <p:cNvSpPr txBox="1"/>
          <p:nvPr/>
        </p:nvSpPr>
        <p:spPr>
          <a:xfrm>
            <a:off x="5241032" y="3796357"/>
            <a:ext cx="1709936" cy="369332"/>
          </a:xfrm>
          <a:prstGeom prst="rect">
            <a:avLst/>
          </a:prstGeom>
          <a:solidFill>
            <a:schemeClr val="bg1"/>
          </a:solidFill>
        </p:spPr>
        <p:txBody>
          <a:bodyPr wrap="square">
            <a:spAutoFit/>
          </a:bodyPr>
          <a:lstStyle/>
          <a:p>
            <a:pPr algn="ctr"/>
            <a:r>
              <a:rPr lang="tr-TR" dirty="0"/>
              <a:t>Yağlar</a:t>
            </a:r>
          </a:p>
        </p:txBody>
      </p:sp>
      <p:sp>
        <p:nvSpPr>
          <p:cNvPr id="12" name="Metin kutusu 11">
            <a:extLst>
              <a:ext uri="{FF2B5EF4-FFF2-40B4-BE49-F238E27FC236}">
                <a16:creationId xmlns:a16="http://schemas.microsoft.com/office/drawing/2014/main" id="{1736AF41-BD6E-447A-9E4B-E2BAC6D45B47}"/>
              </a:ext>
            </a:extLst>
          </p:cNvPr>
          <p:cNvSpPr txBox="1"/>
          <p:nvPr/>
        </p:nvSpPr>
        <p:spPr>
          <a:xfrm>
            <a:off x="7968208" y="3796357"/>
            <a:ext cx="1709936" cy="369332"/>
          </a:xfrm>
          <a:prstGeom prst="rect">
            <a:avLst/>
          </a:prstGeom>
          <a:solidFill>
            <a:schemeClr val="bg1"/>
          </a:solidFill>
        </p:spPr>
        <p:txBody>
          <a:bodyPr wrap="square">
            <a:spAutoFit/>
          </a:bodyPr>
          <a:lstStyle/>
          <a:p>
            <a:pPr algn="ctr"/>
            <a:r>
              <a:rPr lang="tr-TR" dirty="0"/>
              <a:t>Mineraller</a:t>
            </a:r>
          </a:p>
        </p:txBody>
      </p:sp>
      <p:sp>
        <p:nvSpPr>
          <p:cNvPr id="13" name="Metin kutusu 12">
            <a:extLst>
              <a:ext uri="{FF2B5EF4-FFF2-40B4-BE49-F238E27FC236}">
                <a16:creationId xmlns:a16="http://schemas.microsoft.com/office/drawing/2014/main" id="{5F2F22F2-7482-439D-9B86-8EC6B43F211B}"/>
              </a:ext>
            </a:extLst>
          </p:cNvPr>
          <p:cNvSpPr txBox="1"/>
          <p:nvPr/>
        </p:nvSpPr>
        <p:spPr>
          <a:xfrm>
            <a:off x="2567608" y="6093296"/>
            <a:ext cx="1709936" cy="369332"/>
          </a:xfrm>
          <a:prstGeom prst="rect">
            <a:avLst/>
          </a:prstGeom>
          <a:solidFill>
            <a:schemeClr val="bg1"/>
          </a:solidFill>
        </p:spPr>
        <p:txBody>
          <a:bodyPr wrap="square">
            <a:spAutoFit/>
          </a:bodyPr>
          <a:lstStyle/>
          <a:p>
            <a:pPr algn="ctr"/>
            <a:r>
              <a:rPr lang="tr-TR" dirty="0"/>
              <a:t>Proteinler</a:t>
            </a:r>
          </a:p>
        </p:txBody>
      </p:sp>
      <p:sp>
        <p:nvSpPr>
          <p:cNvPr id="14" name="Metin kutusu 13">
            <a:extLst>
              <a:ext uri="{FF2B5EF4-FFF2-40B4-BE49-F238E27FC236}">
                <a16:creationId xmlns:a16="http://schemas.microsoft.com/office/drawing/2014/main" id="{1AA526D7-3404-4DAB-896B-BAA7D35F91F6}"/>
              </a:ext>
            </a:extLst>
          </p:cNvPr>
          <p:cNvSpPr txBox="1"/>
          <p:nvPr/>
        </p:nvSpPr>
        <p:spPr>
          <a:xfrm>
            <a:off x="5252065" y="6093296"/>
            <a:ext cx="1709936" cy="369332"/>
          </a:xfrm>
          <a:prstGeom prst="rect">
            <a:avLst/>
          </a:prstGeom>
          <a:solidFill>
            <a:schemeClr val="bg1"/>
          </a:solidFill>
        </p:spPr>
        <p:txBody>
          <a:bodyPr wrap="square">
            <a:spAutoFit/>
          </a:bodyPr>
          <a:lstStyle/>
          <a:p>
            <a:pPr algn="ctr"/>
            <a:r>
              <a:rPr lang="tr-TR" dirty="0"/>
              <a:t>Vitaminler</a:t>
            </a:r>
          </a:p>
        </p:txBody>
      </p:sp>
      <p:sp>
        <p:nvSpPr>
          <p:cNvPr id="15" name="Metin kutusu 14">
            <a:extLst>
              <a:ext uri="{FF2B5EF4-FFF2-40B4-BE49-F238E27FC236}">
                <a16:creationId xmlns:a16="http://schemas.microsoft.com/office/drawing/2014/main" id="{00E09B32-E983-40A6-9B86-B54218E96F69}"/>
              </a:ext>
            </a:extLst>
          </p:cNvPr>
          <p:cNvSpPr txBox="1"/>
          <p:nvPr/>
        </p:nvSpPr>
        <p:spPr>
          <a:xfrm>
            <a:off x="7968208" y="6093296"/>
            <a:ext cx="1709936" cy="369332"/>
          </a:xfrm>
          <a:prstGeom prst="rect">
            <a:avLst/>
          </a:prstGeom>
          <a:solidFill>
            <a:schemeClr val="bg1"/>
          </a:solidFill>
        </p:spPr>
        <p:txBody>
          <a:bodyPr wrap="square">
            <a:spAutoFit/>
          </a:bodyPr>
          <a:lstStyle/>
          <a:p>
            <a:pPr algn="ctr"/>
            <a:r>
              <a:rPr lang="tr-TR" dirty="0"/>
              <a:t>Su</a:t>
            </a:r>
          </a:p>
        </p:txBody>
      </p:sp>
      <p:sp>
        <p:nvSpPr>
          <p:cNvPr id="10" name="Slayt Numarası Yer Tutucusu 9">
            <a:extLst>
              <a:ext uri="{FF2B5EF4-FFF2-40B4-BE49-F238E27FC236}">
                <a16:creationId xmlns:a16="http://schemas.microsoft.com/office/drawing/2014/main" id="{8E8A0B44-BB7B-4875-9397-95844B0BC016}"/>
              </a:ext>
            </a:extLst>
          </p:cNvPr>
          <p:cNvSpPr>
            <a:spLocks noGrp="1"/>
          </p:cNvSpPr>
          <p:nvPr>
            <p:ph type="sldNum" sz="quarter" idx="12"/>
          </p:nvPr>
        </p:nvSpPr>
        <p:spPr/>
        <p:txBody>
          <a:bodyPr/>
          <a:lstStyle/>
          <a:p>
            <a:fld id="{93B991FB-D9EB-4CC6-B7FB-CE80E544676D}" type="slidenum">
              <a:rPr lang="tr-TR" smtClean="0"/>
              <a:pPr/>
              <a:t>33</a:t>
            </a:fld>
            <a:endParaRPr lang="tr-TR"/>
          </a:p>
        </p:txBody>
      </p:sp>
      <p:sp>
        <p:nvSpPr>
          <p:cNvPr id="3" name="Oval 2">
            <a:extLst>
              <a:ext uri="{FF2B5EF4-FFF2-40B4-BE49-F238E27FC236}">
                <a16:creationId xmlns:a16="http://schemas.microsoft.com/office/drawing/2014/main" id="{9F3DAA80-5658-4D1A-BF2F-25F1FD6E2CE4}"/>
              </a:ext>
            </a:extLst>
          </p:cNvPr>
          <p:cNvSpPr/>
          <p:nvPr/>
        </p:nvSpPr>
        <p:spPr>
          <a:xfrm>
            <a:off x="1981200" y="1988841"/>
            <a:ext cx="2880320" cy="2524351"/>
          </a:xfrm>
          <a:prstGeom prst="ellipse">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9417239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F1A6FD9-9212-E48A-A83C-8373526CA672}"/>
              </a:ext>
            </a:extLst>
          </p:cNvPr>
          <p:cNvSpPr>
            <a:spLocks noGrp="1"/>
          </p:cNvSpPr>
          <p:nvPr>
            <p:ph type="title"/>
          </p:nvPr>
        </p:nvSpPr>
        <p:spPr/>
        <p:txBody>
          <a:bodyPr/>
          <a:lstStyle/>
          <a:p>
            <a:r>
              <a:rPr lang="tr-TR" b="1" u="sng" dirty="0">
                <a:ln w="11430"/>
                <a:solidFill>
                  <a:srgbClr val="C00000"/>
                </a:solidFill>
              </a:rPr>
              <a:t>KARBONHİDRAT</a:t>
            </a:r>
            <a:endParaRPr lang="tr-TR" dirty="0"/>
          </a:p>
        </p:txBody>
      </p:sp>
      <p:sp>
        <p:nvSpPr>
          <p:cNvPr id="4" name="2 İçerik Yer Tutucusu">
            <a:extLst>
              <a:ext uri="{FF2B5EF4-FFF2-40B4-BE49-F238E27FC236}">
                <a16:creationId xmlns:a16="http://schemas.microsoft.com/office/drawing/2014/main" id="{93D1DF56-2922-863A-D195-ACD260D49599}"/>
              </a:ext>
            </a:extLst>
          </p:cNvPr>
          <p:cNvSpPr>
            <a:spLocks noGrp="1"/>
          </p:cNvSpPr>
          <p:nvPr>
            <p:ph sz="quarter" idx="13"/>
          </p:nvPr>
        </p:nvSpPr>
        <p:spPr>
          <a:xfrm>
            <a:off x="734869" y="2214694"/>
            <a:ext cx="5182226" cy="3424107"/>
          </a:xfrm>
        </p:spPr>
        <p:txBody>
          <a:bodyPr>
            <a:normAutofit/>
          </a:bodyPr>
          <a:lstStyle/>
          <a:p>
            <a:endParaRPr lang="tr-TR" b="1" dirty="0"/>
          </a:p>
          <a:p>
            <a:r>
              <a:rPr lang="tr-TR" sz="2400" cap="none" dirty="0">
                <a:latin typeface="Arial" panose="020B0604020202020204" pitchFamily="34" charset="0"/>
                <a:cs typeface="Arial" panose="020B0604020202020204" pitchFamily="34" charset="0"/>
              </a:rPr>
              <a:t>Günlük aktiviteleri yapabilmek için vücudun enerjiye ihtiyacı vardır</a:t>
            </a:r>
          </a:p>
          <a:p>
            <a:r>
              <a:rPr lang="tr-TR" sz="2400" cap="none" dirty="0">
                <a:latin typeface="Arial" panose="020B0604020202020204" pitchFamily="34" charset="0"/>
                <a:cs typeface="Arial" panose="020B0604020202020204" pitchFamily="34" charset="0"/>
              </a:rPr>
              <a:t>Karbonhidratlar vücudun temel enerji kaynağıdır </a:t>
            </a:r>
          </a:p>
          <a:p>
            <a:pPr marL="0" indent="0">
              <a:buNone/>
            </a:pPr>
            <a:endParaRPr lang="tr-TR" sz="2400" cap="none" dirty="0">
              <a:latin typeface="Arial" panose="020B0604020202020204" pitchFamily="34" charset="0"/>
              <a:cs typeface="Arial" panose="020B0604020202020204" pitchFamily="34" charset="0"/>
            </a:endParaRPr>
          </a:p>
        </p:txBody>
      </p:sp>
      <p:sp>
        <p:nvSpPr>
          <p:cNvPr id="5" name="Metin kutusu 4">
            <a:extLst>
              <a:ext uri="{FF2B5EF4-FFF2-40B4-BE49-F238E27FC236}">
                <a16:creationId xmlns:a16="http://schemas.microsoft.com/office/drawing/2014/main" id="{674FD286-1C90-3DDE-637A-FD2CBB4A1877}"/>
              </a:ext>
            </a:extLst>
          </p:cNvPr>
          <p:cNvSpPr txBox="1"/>
          <p:nvPr/>
        </p:nvSpPr>
        <p:spPr>
          <a:xfrm>
            <a:off x="7076662" y="2584173"/>
            <a:ext cx="4380470" cy="2292935"/>
          </a:xfrm>
          <a:prstGeom prst="rect">
            <a:avLst/>
          </a:prstGeom>
          <a:noFill/>
        </p:spPr>
        <p:txBody>
          <a:bodyPr wrap="square" rtlCol="0">
            <a:spAutoFit/>
          </a:bodyPr>
          <a:lstStyle/>
          <a:p>
            <a:pPr>
              <a:lnSpc>
                <a:spcPts val="2955"/>
              </a:lnSpc>
            </a:pPr>
            <a:r>
              <a:rPr lang="en-US" altLang="zh-CN" sz="2400" dirty="0" err="1">
                <a:latin typeface="Arial" panose="020B0604020202020204" pitchFamily="34" charset="0"/>
                <a:cs typeface="Arial" panose="020B0604020202020204" pitchFamily="34" charset="0"/>
              </a:rPr>
              <a:t>Tahıllar</a:t>
            </a:r>
            <a:r>
              <a:rPr lang="en-US" altLang="zh-CN" sz="2400" dirty="0">
                <a:latin typeface="Arial" panose="020B0604020202020204" pitchFamily="34" charset="0"/>
                <a:cs typeface="Arial" panose="020B0604020202020204" pitchFamily="34" charset="0"/>
              </a:rPr>
              <a:t>, </a:t>
            </a:r>
            <a:r>
              <a:rPr lang="en-US" altLang="zh-CN" sz="2400" dirty="0" err="1">
                <a:latin typeface="Arial" panose="020B0604020202020204" pitchFamily="34" charset="0"/>
                <a:cs typeface="Arial" panose="020B0604020202020204" pitchFamily="34" charset="0"/>
              </a:rPr>
              <a:t>nişastalı</a:t>
            </a:r>
            <a:r>
              <a:rPr lang="en-US" altLang="zh-CN" sz="2400" dirty="0">
                <a:latin typeface="Arial" panose="020B0604020202020204" pitchFamily="34" charset="0"/>
                <a:cs typeface="Arial" panose="020B0604020202020204" pitchFamily="34" charset="0"/>
              </a:rPr>
              <a:t> </a:t>
            </a:r>
            <a:r>
              <a:rPr lang="en-US" altLang="zh-CN" sz="2400" dirty="0" err="1">
                <a:latin typeface="Arial" panose="020B0604020202020204" pitchFamily="34" charset="0"/>
                <a:cs typeface="Arial" panose="020B0604020202020204" pitchFamily="34" charset="0"/>
              </a:rPr>
              <a:t>besinler</a:t>
            </a:r>
            <a:r>
              <a:rPr lang="en-US" altLang="zh-CN" sz="2400" dirty="0">
                <a:latin typeface="Arial" panose="020B0604020202020204" pitchFamily="34" charset="0"/>
                <a:cs typeface="Arial" panose="020B0604020202020204" pitchFamily="34" charset="0"/>
              </a:rPr>
              <a:t>, kuru</a:t>
            </a:r>
          </a:p>
          <a:p>
            <a:pPr>
              <a:lnSpc>
                <a:spcPts val="2409"/>
              </a:lnSpc>
            </a:pPr>
            <a:r>
              <a:rPr lang="en-US" altLang="zh-CN" sz="2400" dirty="0" err="1">
                <a:latin typeface="Arial" panose="020B0604020202020204" pitchFamily="34" charset="0"/>
                <a:cs typeface="Arial" panose="020B0604020202020204" pitchFamily="34" charset="0"/>
              </a:rPr>
              <a:t>baklagiller</a:t>
            </a:r>
            <a:r>
              <a:rPr lang="en-US" altLang="zh-CN" sz="2400" dirty="0">
                <a:latin typeface="Arial" panose="020B0604020202020204" pitchFamily="34" charset="0"/>
                <a:cs typeface="Arial" panose="020B0604020202020204" pitchFamily="34" charset="0"/>
              </a:rPr>
              <a:t>, </a:t>
            </a:r>
            <a:r>
              <a:rPr lang="en-US" altLang="zh-CN" sz="2400" dirty="0" err="1">
                <a:latin typeface="Arial" panose="020B0604020202020204" pitchFamily="34" charset="0"/>
                <a:cs typeface="Arial" panose="020B0604020202020204" pitchFamily="34" charset="0"/>
              </a:rPr>
              <a:t>süt</a:t>
            </a:r>
            <a:r>
              <a:rPr lang="en-US" altLang="zh-CN" sz="2400" dirty="0">
                <a:latin typeface="Arial" panose="020B0604020202020204" pitchFamily="34" charset="0"/>
                <a:cs typeface="Arial" panose="020B0604020202020204" pitchFamily="34" charset="0"/>
              </a:rPr>
              <a:t>, </a:t>
            </a:r>
            <a:r>
              <a:rPr lang="en-US" altLang="zh-CN" sz="2400" dirty="0" err="1">
                <a:latin typeface="Arial" panose="020B0604020202020204" pitchFamily="34" charset="0"/>
                <a:cs typeface="Arial" panose="020B0604020202020204" pitchFamily="34" charset="0"/>
              </a:rPr>
              <a:t>yoğurt</a:t>
            </a:r>
            <a:r>
              <a:rPr lang="en-US" altLang="zh-CN" sz="2400" dirty="0">
                <a:latin typeface="Arial" panose="020B0604020202020204" pitchFamily="34" charset="0"/>
                <a:cs typeface="Arial" panose="020B0604020202020204" pitchFamily="34" charset="0"/>
              </a:rPr>
              <a:t>, </a:t>
            </a:r>
            <a:r>
              <a:rPr lang="en-US" altLang="zh-CN" sz="2400" dirty="0" err="1">
                <a:latin typeface="Arial" panose="020B0604020202020204" pitchFamily="34" charset="0"/>
                <a:cs typeface="Arial" panose="020B0604020202020204" pitchFamily="34" charset="0"/>
              </a:rPr>
              <a:t>ayran</a:t>
            </a:r>
            <a:r>
              <a:rPr lang="en-US" altLang="zh-CN" sz="2400" dirty="0">
                <a:latin typeface="Arial" panose="020B0604020202020204" pitchFamily="34" charset="0"/>
                <a:cs typeface="Arial" panose="020B0604020202020204" pitchFamily="34" charset="0"/>
              </a:rPr>
              <a:t>,</a:t>
            </a:r>
          </a:p>
          <a:p>
            <a:pPr>
              <a:lnSpc>
                <a:spcPts val="2409"/>
              </a:lnSpc>
            </a:pPr>
            <a:r>
              <a:rPr lang="en-US" altLang="zh-CN" sz="2400" dirty="0" err="1">
                <a:latin typeface="Arial" panose="020B0604020202020204" pitchFamily="34" charset="0"/>
                <a:cs typeface="Arial" panose="020B0604020202020204" pitchFamily="34" charset="0"/>
              </a:rPr>
              <a:t>meyveler</a:t>
            </a:r>
            <a:r>
              <a:rPr lang="en-US" altLang="zh-CN" sz="2400" dirty="0">
                <a:latin typeface="Arial" panose="020B0604020202020204" pitchFamily="34" charset="0"/>
                <a:cs typeface="Arial" panose="020B0604020202020204" pitchFamily="34" charset="0"/>
              </a:rPr>
              <a:t> </a:t>
            </a:r>
            <a:r>
              <a:rPr lang="en-US" altLang="zh-CN" sz="2400" dirty="0" err="1">
                <a:latin typeface="Arial" panose="020B0604020202020204" pitchFamily="34" charset="0"/>
                <a:cs typeface="Arial" panose="020B0604020202020204" pitchFamily="34" charset="0"/>
              </a:rPr>
              <a:t>ve</a:t>
            </a:r>
            <a:r>
              <a:rPr lang="en-US" altLang="zh-CN" sz="2400" dirty="0">
                <a:latin typeface="Arial" panose="020B0604020202020204" pitchFamily="34" charset="0"/>
                <a:cs typeface="Arial" panose="020B0604020202020204" pitchFamily="34" charset="0"/>
              </a:rPr>
              <a:t> </a:t>
            </a:r>
            <a:r>
              <a:rPr lang="en-US" altLang="zh-CN" sz="2400" dirty="0" err="1">
                <a:latin typeface="Arial" panose="020B0604020202020204" pitchFamily="34" charset="0"/>
                <a:cs typeface="Arial" panose="020B0604020202020204" pitchFamily="34" charset="0"/>
              </a:rPr>
              <a:t>sebzeler</a:t>
            </a:r>
            <a:r>
              <a:rPr lang="en-US" altLang="zh-CN" sz="2400" dirty="0">
                <a:latin typeface="Arial" panose="020B0604020202020204" pitchFamily="34" charset="0"/>
                <a:cs typeface="Arial" panose="020B0604020202020204" pitchFamily="34" charset="0"/>
              </a:rPr>
              <a:t> </a:t>
            </a:r>
            <a:r>
              <a:rPr lang="en-US" altLang="zh-CN" sz="2400" dirty="0" err="1">
                <a:latin typeface="Arial" panose="020B0604020202020204" pitchFamily="34" charset="0"/>
                <a:cs typeface="Arial" panose="020B0604020202020204" pitchFamily="34" charset="0"/>
              </a:rPr>
              <a:t>karbonhidrat</a:t>
            </a:r>
            <a:endParaRPr lang="en-US" altLang="zh-CN" sz="2400" dirty="0">
              <a:latin typeface="Arial" panose="020B0604020202020204" pitchFamily="34" charset="0"/>
              <a:cs typeface="Arial" panose="020B0604020202020204" pitchFamily="34" charset="0"/>
            </a:endParaRPr>
          </a:p>
          <a:p>
            <a:pPr>
              <a:lnSpc>
                <a:spcPts val="2409"/>
              </a:lnSpc>
            </a:pPr>
            <a:r>
              <a:rPr lang="en-US" altLang="zh-CN" sz="2400" dirty="0" err="1">
                <a:latin typeface="Arial" panose="020B0604020202020204" pitchFamily="34" charset="0"/>
                <a:cs typeface="Arial" panose="020B0604020202020204" pitchFamily="34" charset="0"/>
              </a:rPr>
              <a:t>içeren</a:t>
            </a:r>
            <a:r>
              <a:rPr lang="en-US" altLang="zh-CN" sz="2400" dirty="0">
                <a:latin typeface="Arial" panose="020B0604020202020204" pitchFamily="34" charset="0"/>
                <a:cs typeface="Arial" panose="020B0604020202020204" pitchFamily="34" charset="0"/>
              </a:rPr>
              <a:t> </a:t>
            </a:r>
            <a:r>
              <a:rPr lang="en-US" altLang="zh-CN" sz="2400" dirty="0" err="1">
                <a:latin typeface="Arial" panose="020B0604020202020204" pitchFamily="34" charset="0"/>
                <a:cs typeface="Arial" panose="020B0604020202020204" pitchFamily="34" charset="0"/>
              </a:rPr>
              <a:t>besinlere</a:t>
            </a:r>
            <a:r>
              <a:rPr lang="en-US" altLang="zh-CN" sz="2400" dirty="0">
                <a:latin typeface="Arial" panose="020B0604020202020204" pitchFamily="34" charset="0"/>
                <a:cs typeface="Arial" panose="020B0604020202020204" pitchFamily="34" charset="0"/>
              </a:rPr>
              <a:t> </a:t>
            </a:r>
            <a:r>
              <a:rPr lang="en-US" altLang="zh-CN" sz="2400" dirty="0" err="1">
                <a:latin typeface="Arial" panose="020B0604020202020204" pitchFamily="34" charset="0"/>
                <a:cs typeface="Arial" panose="020B0604020202020204" pitchFamily="34" charset="0"/>
              </a:rPr>
              <a:t>örnek</a:t>
            </a:r>
            <a:r>
              <a:rPr lang="en-US" altLang="zh-CN" sz="2400" dirty="0">
                <a:latin typeface="Arial" panose="020B0604020202020204" pitchFamily="34" charset="0"/>
                <a:cs typeface="Arial" panose="020B0604020202020204" pitchFamily="34" charset="0"/>
              </a:rPr>
              <a:t> </a:t>
            </a:r>
            <a:r>
              <a:rPr lang="en-US" altLang="zh-CN" sz="2400" dirty="0" err="1">
                <a:latin typeface="Arial" panose="020B0604020202020204" pitchFamily="34" charset="0"/>
                <a:cs typeface="Arial" panose="020B0604020202020204" pitchFamily="34" charset="0"/>
              </a:rPr>
              <a:t>olarak</a:t>
            </a:r>
            <a:endParaRPr lang="en-US" altLang="zh-CN" sz="2400" dirty="0">
              <a:latin typeface="Arial" panose="020B0604020202020204" pitchFamily="34" charset="0"/>
              <a:cs typeface="Arial" panose="020B0604020202020204" pitchFamily="34" charset="0"/>
            </a:endParaRPr>
          </a:p>
          <a:p>
            <a:pPr>
              <a:lnSpc>
                <a:spcPts val="2409"/>
              </a:lnSpc>
            </a:pPr>
            <a:r>
              <a:rPr lang="en-US" altLang="zh-CN" sz="2400" dirty="0" err="1">
                <a:latin typeface="Arial" panose="020B0604020202020204" pitchFamily="34" charset="0"/>
                <a:cs typeface="Arial" panose="020B0604020202020204" pitchFamily="34" charset="0"/>
              </a:rPr>
              <a:t>verilebilir</a:t>
            </a:r>
            <a:r>
              <a:rPr lang="en-US" altLang="zh-CN" sz="2400" dirty="0">
                <a:latin typeface="Arial" panose="020B0604020202020204" pitchFamily="34" charset="0"/>
                <a:cs typeface="Arial" panose="020B0604020202020204" pitchFamily="34" charset="0"/>
              </a:rPr>
              <a:t>.</a:t>
            </a:r>
          </a:p>
          <a:p>
            <a:endParaRPr lang="tr-TR" dirty="0"/>
          </a:p>
        </p:txBody>
      </p:sp>
      <p:sp>
        <p:nvSpPr>
          <p:cNvPr id="6" name="Slayt Numarası Yer Tutucusu 5">
            <a:extLst>
              <a:ext uri="{FF2B5EF4-FFF2-40B4-BE49-F238E27FC236}">
                <a16:creationId xmlns:a16="http://schemas.microsoft.com/office/drawing/2014/main" id="{CCE345D4-AEA0-E98A-EE04-6EF15A1F3970}"/>
              </a:ext>
            </a:extLst>
          </p:cNvPr>
          <p:cNvSpPr>
            <a:spLocks noGrp="1"/>
          </p:cNvSpPr>
          <p:nvPr>
            <p:ph type="sldNum" sz="quarter" idx="12"/>
          </p:nvPr>
        </p:nvSpPr>
        <p:spPr/>
        <p:txBody>
          <a:bodyPr/>
          <a:lstStyle/>
          <a:p>
            <a:fld id="{6D22F896-40B5-4ADD-8801-0D06FADFA095}" type="slidenum">
              <a:rPr lang="en-US" smtClean="0"/>
              <a:t>34</a:t>
            </a:fld>
            <a:endParaRPr lang="en-US" dirty="0"/>
          </a:p>
        </p:txBody>
      </p:sp>
    </p:spTree>
    <p:extLst>
      <p:ext uri="{BB962C8B-B14F-4D97-AF65-F5344CB8AC3E}">
        <p14:creationId xmlns:p14="http://schemas.microsoft.com/office/powerpoint/2010/main" val="41356744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40451B7-58EA-9F15-6C0D-444E0D37F6ED}"/>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6A7C5F4F-8F18-6DF6-64E7-C47924DA6815}"/>
              </a:ext>
            </a:extLst>
          </p:cNvPr>
          <p:cNvSpPr>
            <a:spLocks noGrp="1"/>
          </p:cNvSpPr>
          <p:nvPr>
            <p:ph sz="quarter" idx="13"/>
          </p:nvPr>
        </p:nvSpPr>
        <p:spPr/>
        <p:txBody>
          <a:bodyPr/>
          <a:lstStyle/>
          <a:p>
            <a:endParaRPr lang="tr-TR"/>
          </a:p>
        </p:txBody>
      </p:sp>
      <p:sp>
        <p:nvSpPr>
          <p:cNvPr id="4" name="Rounded Rectangle 11">
            <a:extLst>
              <a:ext uri="{FF2B5EF4-FFF2-40B4-BE49-F238E27FC236}">
                <a16:creationId xmlns:a16="http://schemas.microsoft.com/office/drawing/2014/main" id="{19E980D3-AB74-C1B0-1A53-A20FECBEF492}"/>
              </a:ext>
            </a:extLst>
          </p:cNvPr>
          <p:cNvSpPr>
            <a:spLocks noChangeArrowheads="1"/>
          </p:cNvSpPr>
          <p:nvPr/>
        </p:nvSpPr>
        <p:spPr bwMode="auto">
          <a:xfrm>
            <a:off x="1847528" y="285728"/>
            <a:ext cx="8391876" cy="1857388"/>
          </a:xfrm>
          <a:prstGeom prst="roundRect">
            <a:avLst>
              <a:gd name="adj" fmla="val 16667"/>
            </a:avLst>
          </a:prstGeom>
          <a:solidFill>
            <a:srgbClr val="FFFFFF"/>
          </a:solidFill>
          <a:ln w="63500" cmpd="thickThin">
            <a:solidFill>
              <a:srgbClr val="FF33CC"/>
            </a:solidFill>
            <a:round/>
            <a:headEnd/>
            <a:tailEnd/>
          </a:ln>
          <a:effectLst/>
        </p:spPr>
        <p:txBody>
          <a:bodyPr vert="horz" wrap="square" lIns="91440" tIns="45720" rIns="91440" bIns="45720" numCol="1" anchor="ctr" anchorCtr="0" compatLnSpc="1">
            <a:prstTxWarp prst="textNoShape">
              <a:avLst/>
            </a:prstTxWarp>
          </a:bodyPr>
          <a:lstStyle/>
          <a:p>
            <a:pPr algn="ctr" fontAlgn="base">
              <a:spcBef>
                <a:spcPct val="0"/>
              </a:spcBef>
              <a:spcAft>
                <a:spcPts val="1000"/>
              </a:spcAft>
            </a:pPr>
            <a:r>
              <a:rPr lang="tr-TR" sz="2400" b="1" dirty="0">
                <a:solidFill>
                  <a:srgbClr val="FF0066"/>
                </a:solidFill>
                <a:latin typeface="Arial" panose="020B0604020202020204" pitchFamily="34" charset="0"/>
                <a:cs typeface="Arial" panose="020B0604020202020204" pitchFamily="34" charset="0"/>
              </a:rPr>
              <a:t>Kan şekeri düzeyini en fazla etkileyen besin </a:t>
            </a:r>
            <a:r>
              <a:rPr lang="tr-TR" sz="2400" b="1" dirty="0" err="1">
                <a:solidFill>
                  <a:srgbClr val="FF0066"/>
                </a:solidFill>
                <a:latin typeface="Arial" panose="020B0604020202020204" pitchFamily="34" charset="0"/>
                <a:cs typeface="Arial" panose="020B0604020202020204" pitchFamily="34" charset="0"/>
              </a:rPr>
              <a:t>ögesi“KARBONHİDRATLAR”dır</a:t>
            </a:r>
            <a:r>
              <a:rPr lang="tr-TR" sz="2400" b="1" dirty="0">
                <a:solidFill>
                  <a:srgbClr val="FF0066"/>
                </a:solidFill>
                <a:latin typeface="Arial" panose="020B0604020202020204" pitchFamily="34" charset="0"/>
                <a:cs typeface="Arial" panose="020B0604020202020204" pitchFamily="34" charset="0"/>
              </a:rPr>
              <a:t>.</a:t>
            </a:r>
          </a:p>
          <a:p>
            <a:pPr algn="ctr" fontAlgn="base">
              <a:spcBef>
                <a:spcPct val="0"/>
              </a:spcBef>
              <a:spcAft>
                <a:spcPts val="1000"/>
              </a:spcAft>
            </a:pPr>
            <a:r>
              <a:rPr lang="tr-TR" sz="2400" b="1" dirty="0">
                <a:solidFill>
                  <a:srgbClr val="FF0066"/>
                </a:solidFill>
                <a:latin typeface="Arial" panose="020B0604020202020204" pitchFamily="34" charset="0"/>
                <a:cs typeface="Arial" panose="020B0604020202020204" pitchFamily="34" charset="0"/>
              </a:rPr>
              <a:t>Karbonhidrat tüketimine dikkat edilmelidir.</a:t>
            </a:r>
            <a:endParaRPr lang="tr-TR" sz="4000" b="1" dirty="0">
              <a:solidFill>
                <a:srgbClr val="FF0066"/>
              </a:solidFill>
              <a:latin typeface="Arial" panose="020B0604020202020204" pitchFamily="34" charset="0"/>
              <a:cs typeface="Arial" panose="020B0604020202020204" pitchFamily="34" charset="0"/>
            </a:endParaRPr>
          </a:p>
        </p:txBody>
      </p:sp>
      <p:sp>
        <p:nvSpPr>
          <p:cNvPr id="5" name="Rounded Rectangle 12">
            <a:extLst>
              <a:ext uri="{FF2B5EF4-FFF2-40B4-BE49-F238E27FC236}">
                <a16:creationId xmlns:a16="http://schemas.microsoft.com/office/drawing/2014/main" id="{9000100C-C241-A2E9-1E0D-04F71FDD59E5}"/>
              </a:ext>
            </a:extLst>
          </p:cNvPr>
          <p:cNvSpPr>
            <a:spLocks noChangeArrowheads="1"/>
          </p:cNvSpPr>
          <p:nvPr/>
        </p:nvSpPr>
        <p:spPr bwMode="auto">
          <a:xfrm>
            <a:off x="1847528" y="2357431"/>
            <a:ext cx="8391876" cy="1785950"/>
          </a:xfrm>
          <a:prstGeom prst="roundRect">
            <a:avLst>
              <a:gd name="adj" fmla="val 16667"/>
            </a:avLst>
          </a:prstGeom>
          <a:solidFill>
            <a:srgbClr val="FFFFFF"/>
          </a:solidFill>
          <a:ln w="63500" cmpd="thickThin">
            <a:solidFill>
              <a:srgbClr val="9BBB59"/>
            </a:solidFill>
            <a:round/>
            <a:headEnd/>
            <a:tailEnd/>
          </a:ln>
          <a:effectLst/>
        </p:spPr>
        <p:txBody>
          <a:bodyPr vert="horz" wrap="square" lIns="91440" tIns="45720" rIns="91440" bIns="45720" numCol="1" anchor="ctr" anchorCtr="0" compatLnSpc="1">
            <a:prstTxWarp prst="textNoShape">
              <a:avLst/>
            </a:prstTxWarp>
          </a:bodyPr>
          <a:lstStyle/>
          <a:p>
            <a:pPr algn="ctr" fontAlgn="base">
              <a:spcBef>
                <a:spcPct val="0"/>
              </a:spcBef>
              <a:spcAft>
                <a:spcPts val="1000"/>
              </a:spcAft>
            </a:pPr>
            <a:r>
              <a:rPr lang="tr-TR" sz="2400" b="1" dirty="0">
                <a:solidFill>
                  <a:schemeClr val="accent3">
                    <a:lumMod val="50000"/>
                  </a:schemeClr>
                </a:solidFill>
                <a:latin typeface="Arial" panose="020B0604020202020204" pitchFamily="34" charset="0"/>
                <a:cs typeface="Arial" panose="020B0604020202020204" pitchFamily="34" charset="0"/>
              </a:rPr>
              <a:t>Karbonhidrat gereksinimi </a:t>
            </a:r>
          </a:p>
          <a:p>
            <a:pPr algn="ctr" fontAlgn="base">
              <a:spcBef>
                <a:spcPct val="0"/>
              </a:spcBef>
              <a:spcAft>
                <a:spcPts val="1000"/>
              </a:spcAft>
            </a:pPr>
            <a:r>
              <a:rPr lang="tr-TR" sz="2400" b="1" dirty="0">
                <a:solidFill>
                  <a:schemeClr val="accent3">
                    <a:lumMod val="50000"/>
                  </a:schemeClr>
                </a:solidFill>
                <a:latin typeface="Arial" panose="020B0604020202020204" pitchFamily="34" charset="0"/>
                <a:cs typeface="Arial" panose="020B0604020202020204" pitchFamily="34" charset="0"/>
              </a:rPr>
              <a:t>yaş, vücut ağırlığı, fiziksel aktivite düzeyi gibi birçok</a:t>
            </a:r>
          </a:p>
          <a:p>
            <a:pPr algn="ctr" fontAlgn="base">
              <a:spcBef>
                <a:spcPct val="0"/>
              </a:spcBef>
              <a:spcAft>
                <a:spcPts val="1000"/>
              </a:spcAft>
            </a:pPr>
            <a:r>
              <a:rPr lang="tr-TR" sz="2400" b="1" dirty="0">
                <a:solidFill>
                  <a:schemeClr val="accent3">
                    <a:lumMod val="50000"/>
                  </a:schemeClr>
                </a:solidFill>
                <a:latin typeface="Arial" panose="020B0604020202020204" pitchFamily="34" charset="0"/>
                <a:cs typeface="Arial" panose="020B0604020202020204" pitchFamily="34" charset="0"/>
              </a:rPr>
              <a:t> faktörden etkilenir. </a:t>
            </a:r>
            <a:endParaRPr lang="tr-TR" sz="4000" b="1" dirty="0">
              <a:solidFill>
                <a:schemeClr val="accent3">
                  <a:lumMod val="50000"/>
                </a:schemeClr>
              </a:solidFill>
              <a:latin typeface="Arial" panose="020B0604020202020204" pitchFamily="34" charset="0"/>
              <a:cs typeface="Arial" panose="020B0604020202020204" pitchFamily="34" charset="0"/>
            </a:endParaRPr>
          </a:p>
        </p:txBody>
      </p:sp>
      <p:sp>
        <p:nvSpPr>
          <p:cNvPr id="6" name="Rounded Rectangle 12">
            <a:extLst>
              <a:ext uri="{FF2B5EF4-FFF2-40B4-BE49-F238E27FC236}">
                <a16:creationId xmlns:a16="http://schemas.microsoft.com/office/drawing/2014/main" id="{A1C48C5E-DA4B-BD6C-4B67-3F75155A8993}"/>
              </a:ext>
            </a:extLst>
          </p:cNvPr>
          <p:cNvSpPr>
            <a:spLocks noChangeArrowheads="1"/>
          </p:cNvSpPr>
          <p:nvPr/>
        </p:nvSpPr>
        <p:spPr bwMode="auto">
          <a:xfrm>
            <a:off x="1847528" y="4429133"/>
            <a:ext cx="8391876" cy="2009787"/>
          </a:xfrm>
          <a:prstGeom prst="roundRect">
            <a:avLst>
              <a:gd name="adj" fmla="val 16667"/>
            </a:avLst>
          </a:prstGeom>
          <a:ln w="63500" cmpd="thickThin">
            <a:headEnd/>
            <a:tailEn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anchor="ctr" anchorCtr="0" compatLnSpc="1">
            <a:prstTxWarp prst="textNoShape">
              <a:avLst/>
            </a:prstTxWarp>
          </a:bodyPr>
          <a:lstStyle/>
          <a:p>
            <a:pPr algn="ctr" fontAlgn="base">
              <a:spcBef>
                <a:spcPct val="0"/>
              </a:spcBef>
              <a:spcAft>
                <a:spcPts val="1000"/>
              </a:spcAft>
            </a:pPr>
            <a:r>
              <a:rPr lang="tr-TR" sz="2400" b="1" dirty="0">
                <a:solidFill>
                  <a:srgbClr val="7030A0"/>
                </a:solidFill>
                <a:latin typeface="Arial" panose="020B0604020202020204" pitchFamily="34" charset="0"/>
                <a:cs typeface="Arial" panose="020B0604020202020204" pitchFamily="34" charset="0"/>
              </a:rPr>
              <a:t>Bireye özgü önerilen karbonhidrat miktarından </a:t>
            </a:r>
          </a:p>
          <a:p>
            <a:pPr algn="ctr" fontAlgn="base">
              <a:spcBef>
                <a:spcPct val="0"/>
              </a:spcBef>
              <a:spcAft>
                <a:spcPts val="1000"/>
              </a:spcAft>
            </a:pPr>
            <a:r>
              <a:rPr lang="tr-TR" sz="2400" b="1" dirty="0">
                <a:solidFill>
                  <a:srgbClr val="7030A0"/>
                </a:solidFill>
                <a:latin typeface="Arial" panose="020B0604020202020204" pitchFamily="34" charset="0"/>
                <a:cs typeface="Arial" panose="020B0604020202020204" pitchFamily="34" charset="0"/>
              </a:rPr>
              <a:t>az veya fazla karbonhidrat tüketilmesi </a:t>
            </a:r>
          </a:p>
          <a:p>
            <a:pPr algn="ctr" fontAlgn="base">
              <a:spcBef>
                <a:spcPct val="0"/>
              </a:spcBef>
              <a:spcAft>
                <a:spcPts val="1000"/>
              </a:spcAft>
            </a:pPr>
            <a:r>
              <a:rPr lang="tr-TR" sz="2400" b="1" dirty="0">
                <a:solidFill>
                  <a:srgbClr val="7030A0"/>
                </a:solidFill>
                <a:latin typeface="Arial" panose="020B0604020202020204" pitchFamily="34" charset="0"/>
                <a:cs typeface="Arial" panose="020B0604020202020204" pitchFamily="34" charset="0"/>
              </a:rPr>
              <a:t>kan şekerinde dalgalanmalara yol açar.</a:t>
            </a:r>
            <a:endParaRPr lang="tr-TR" sz="4000" b="1" dirty="0">
              <a:solidFill>
                <a:srgbClr val="7030A0"/>
              </a:solidFill>
              <a:latin typeface="Arial" panose="020B0604020202020204" pitchFamily="34" charset="0"/>
              <a:cs typeface="Arial" panose="020B0604020202020204" pitchFamily="34" charset="0"/>
            </a:endParaRPr>
          </a:p>
        </p:txBody>
      </p:sp>
      <p:sp>
        <p:nvSpPr>
          <p:cNvPr id="7" name="Slayt Numarası Yer Tutucusu 6">
            <a:extLst>
              <a:ext uri="{FF2B5EF4-FFF2-40B4-BE49-F238E27FC236}">
                <a16:creationId xmlns:a16="http://schemas.microsoft.com/office/drawing/2014/main" id="{F3100361-A1AC-5003-1BB2-DC0903EBCDC7}"/>
              </a:ext>
            </a:extLst>
          </p:cNvPr>
          <p:cNvSpPr>
            <a:spLocks noGrp="1"/>
          </p:cNvSpPr>
          <p:nvPr>
            <p:ph type="sldNum" sz="quarter" idx="12"/>
          </p:nvPr>
        </p:nvSpPr>
        <p:spPr/>
        <p:txBody>
          <a:bodyPr/>
          <a:lstStyle/>
          <a:p>
            <a:fld id="{6D22F896-40B5-4ADD-8801-0D06FADFA095}" type="slidenum">
              <a:rPr lang="en-US" smtClean="0"/>
              <a:t>35</a:t>
            </a:fld>
            <a:endParaRPr lang="en-US" dirty="0"/>
          </a:p>
        </p:txBody>
      </p:sp>
    </p:spTree>
    <p:extLst>
      <p:ext uri="{BB962C8B-B14F-4D97-AF65-F5344CB8AC3E}">
        <p14:creationId xmlns:p14="http://schemas.microsoft.com/office/powerpoint/2010/main" val="845629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FF76AF6-EF96-D74F-EEFE-F9C54463AC3A}"/>
              </a:ext>
            </a:extLst>
          </p:cNvPr>
          <p:cNvSpPr>
            <a:spLocks noGrp="1"/>
          </p:cNvSpPr>
          <p:nvPr>
            <p:ph type="title"/>
          </p:nvPr>
        </p:nvSpPr>
        <p:spPr/>
        <p:txBody>
          <a:bodyPr/>
          <a:lstStyle/>
          <a:p>
            <a:r>
              <a:rPr lang="tr-TR" dirty="0">
                <a:latin typeface="Arial" panose="020B0604020202020204" pitchFamily="34" charset="0"/>
                <a:cs typeface="Arial" panose="020B0604020202020204" pitchFamily="34" charset="0"/>
              </a:rPr>
              <a:t>BASİT KARBONHİDRAT &amp; KOMPLEKS KARBONHİDRAT NEDİR?</a:t>
            </a:r>
          </a:p>
        </p:txBody>
      </p:sp>
      <p:sp>
        <p:nvSpPr>
          <p:cNvPr id="3" name="İçerik Yer Tutucusu 2">
            <a:extLst>
              <a:ext uri="{FF2B5EF4-FFF2-40B4-BE49-F238E27FC236}">
                <a16:creationId xmlns:a16="http://schemas.microsoft.com/office/drawing/2014/main" id="{41826B72-95DB-DCBE-F6EB-54AD210D0FFD}"/>
              </a:ext>
            </a:extLst>
          </p:cNvPr>
          <p:cNvSpPr>
            <a:spLocks noGrp="1"/>
          </p:cNvSpPr>
          <p:nvPr>
            <p:ph sz="quarter" idx="13"/>
          </p:nvPr>
        </p:nvSpPr>
        <p:spPr/>
        <p:txBody>
          <a:bodyPr>
            <a:normAutofit fontScale="92500"/>
          </a:bodyPr>
          <a:lstStyle/>
          <a:p>
            <a:pPr marL="0" indent="0">
              <a:buNone/>
            </a:pPr>
            <a:r>
              <a:rPr lang="tr-TR" sz="2400" b="1" cap="none" dirty="0">
                <a:latin typeface="Arial" panose="020B0604020202020204" pitchFamily="34" charset="0"/>
                <a:cs typeface="Arial" panose="020B0604020202020204" pitchFamily="34" charset="0"/>
              </a:rPr>
              <a:t>BASİT KARBONHİDRATLAR</a:t>
            </a:r>
          </a:p>
          <a:p>
            <a:pPr marL="0" indent="0">
              <a:buNone/>
            </a:pPr>
            <a:r>
              <a:rPr lang="tr-TR" sz="2400" cap="none" dirty="0">
                <a:latin typeface="Arial" panose="020B0604020202020204" pitchFamily="34" charset="0"/>
                <a:cs typeface="Arial" panose="020B0604020202020204" pitchFamily="34" charset="0"/>
              </a:rPr>
              <a:t>Toz şeker, kesme şeker, bal, reçel, pekmez, marmelat gibi besinlerde bulunan karbonhidratlardır.</a:t>
            </a:r>
          </a:p>
          <a:p>
            <a:r>
              <a:rPr lang="tr-TR" sz="2400" cap="none" dirty="0">
                <a:latin typeface="Arial" panose="020B0604020202020204" pitchFamily="34" charset="0"/>
                <a:cs typeface="Arial" panose="020B0604020202020204" pitchFamily="34" charset="0"/>
              </a:rPr>
              <a:t>Diyabetli bireylerin her gün yemesi sakıncalıdır.</a:t>
            </a:r>
          </a:p>
          <a:p>
            <a:r>
              <a:rPr lang="tr-TR" sz="2400" cap="none" dirty="0">
                <a:latin typeface="Arial" panose="020B0604020202020204" pitchFamily="34" charset="0"/>
                <a:cs typeface="Arial" panose="020B0604020202020204" pitchFamily="34" charset="0"/>
              </a:rPr>
              <a:t>Bu besinler öğün sonrasında (öğünden sonra 15-60 dakika içinde) HİPERGLİSEMİYE neden olurlar. Ayrıca bireyin kilo almasına neden olurlar.</a:t>
            </a:r>
          </a:p>
          <a:p>
            <a:r>
              <a:rPr lang="tr-TR" sz="2400" cap="none" dirty="0">
                <a:latin typeface="Arial" panose="020B0604020202020204" pitchFamily="34" charset="0"/>
                <a:cs typeface="Arial" panose="020B0604020202020204" pitchFamily="34" charset="0"/>
              </a:rPr>
              <a:t>Basit karbonhidratlar kan şekerini, kısa sürede yükseltirler.</a:t>
            </a:r>
          </a:p>
        </p:txBody>
      </p:sp>
      <p:sp>
        <p:nvSpPr>
          <p:cNvPr id="4" name="Slayt Numarası Yer Tutucusu 3">
            <a:extLst>
              <a:ext uri="{FF2B5EF4-FFF2-40B4-BE49-F238E27FC236}">
                <a16:creationId xmlns:a16="http://schemas.microsoft.com/office/drawing/2014/main" id="{D8F7C699-FF6D-1A8A-EBC9-85B46D9D320D}"/>
              </a:ext>
            </a:extLst>
          </p:cNvPr>
          <p:cNvSpPr>
            <a:spLocks noGrp="1"/>
          </p:cNvSpPr>
          <p:nvPr>
            <p:ph type="sldNum" sz="quarter" idx="12"/>
          </p:nvPr>
        </p:nvSpPr>
        <p:spPr/>
        <p:txBody>
          <a:bodyPr/>
          <a:lstStyle/>
          <a:p>
            <a:fld id="{6D22F896-40B5-4ADD-8801-0D06FADFA095}" type="slidenum">
              <a:rPr lang="en-US" smtClean="0"/>
              <a:t>36</a:t>
            </a:fld>
            <a:endParaRPr lang="en-US" dirty="0"/>
          </a:p>
        </p:txBody>
      </p:sp>
    </p:spTree>
    <p:extLst>
      <p:ext uri="{BB962C8B-B14F-4D97-AF65-F5344CB8AC3E}">
        <p14:creationId xmlns:p14="http://schemas.microsoft.com/office/powerpoint/2010/main" val="13968930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FFFD2C7-C2DE-33DF-BB4D-2254ED921DEE}"/>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ED472EE3-1652-8100-BE56-1337A1F8F5E5}"/>
              </a:ext>
            </a:extLst>
          </p:cNvPr>
          <p:cNvSpPr>
            <a:spLocks noGrp="1"/>
          </p:cNvSpPr>
          <p:nvPr>
            <p:ph sz="quarter" idx="13"/>
          </p:nvPr>
        </p:nvSpPr>
        <p:spPr/>
        <p:txBody>
          <a:bodyPr/>
          <a:lstStyle/>
          <a:p>
            <a:pPr marL="0" indent="0">
              <a:buNone/>
            </a:pPr>
            <a:r>
              <a:rPr lang="tr-TR" b="1" cap="none" dirty="0">
                <a:latin typeface="Arial" panose="020B0604020202020204" pitchFamily="34" charset="0"/>
                <a:cs typeface="Arial" panose="020B0604020202020204" pitchFamily="34" charset="0"/>
              </a:rPr>
              <a:t>KOMPLEKS KARBONHİDRATLAR</a:t>
            </a:r>
          </a:p>
          <a:p>
            <a:pPr marL="0" indent="0">
              <a:buNone/>
            </a:pPr>
            <a:r>
              <a:rPr lang="tr-TR" sz="2400" cap="none" dirty="0">
                <a:latin typeface="Arial" panose="020B0604020202020204" pitchFamily="34" charset="0"/>
                <a:cs typeface="Arial" panose="020B0604020202020204" pitchFamily="34" charset="0"/>
              </a:rPr>
              <a:t>Ekmek, makarna, pilav, kurubaklagiller gibi besinlerde bulunurlar. Kan şekerini daha geç ve daha yavaş yükseltirler.</a:t>
            </a:r>
          </a:p>
          <a:p>
            <a:pPr marL="0" indent="0">
              <a:buNone/>
            </a:pPr>
            <a:r>
              <a:rPr lang="tr-TR" sz="2400" cap="none" dirty="0">
                <a:latin typeface="Arial" panose="020B0604020202020204" pitchFamily="34" charset="0"/>
                <a:cs typeface="Arial" panose="020B0604020202020204" pitchFamily="34" charset="0"/>
              </a:rPr>
              <a:t>Öğünlerde ihtiyaç kadar kompleks karbonhidrat almak kan şekeri kontrolünün sağlanması için önemlidir.</a:t>
            </a:r>
          </a:p>
        </p:txBody>
      </p:sp>
      <p:sp>
        <p:nvSpPr>
          <p:cNvPr id="4" name="Slayt Numarası Yer Tutucusu 3">
            <a:extLst>
              <a:ext uri="{FF2B5EF4-FFF2-40B4-BE49-F238E27FC236}">
                <a16:creationId xmlns:a16="http://schemas.microsoft.com/office/drawing/2014/main" id="{4D5D7884-486C-CAE4-ED18-8342DD73F6E7}"/>
              </a:ext>
            </a:extLst>
          </p:cNvPr>
          <p:cNvSpPr>
            <a:spLocks noGrp="1"/>
          </p:cNvSpPr>
          <p:nvPr>
            <p:ph type="sldNum" sz="quarter" idx="12"/>
          </p:nvPr>
        </p:nvSpPr>
        <p:spPr/>
        <p:txBody>
          <a:bodyPr/>
          <a:lstStyle/>
          <a:p>
            <a:fld id="{6D22F896-40B5-4ADD-8801-0D06FADFA095}" type="slidenum">
              <a:rPr lang="en-US" smtClean="0"/>
              <a:t>37</a:t>
            </a:fld>
            <a:endParaRPr lang="en-US" dirty="0"/>
          </a:p>
        </p:txBody>
      </p:sp>
    </p:spTree>
    <p:extLst>
      <p:ext uri="{BB962C8B-B14F-4D97-AF65-F5344CB8AC3E}">
        <p14:creationId xmlns:p14="http://schemas.microsoft.com/office/powerpoint/2010/main" val="2301931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DD0527A-6D52-D137-5DFA-62FA9DE33849}"/>
              </a:ext>
            </a:extLst>
          </p:cNvPr>
          <p:cNvSpPr>
            <a:spLocks noGrp="1"/>
          </p:cNvSpPr>
          <p:nvPr>
            <p:ph type="title"/>
          </p:nvPr>
        </p:nvSpPr>
        <p:spPr>
          <a:xfrm>
            <a:off x="1981200" y="274638"/>
            <a:ext cx="8229600" cy="2002234"/>
          </a:xfrm>
        </p:spPr>
        <p:style>
          <a:lnRef idx="2">
            <a:schemeClr val="accent2">
              <a:shade val="50000"/>
            </a:schemeClr>
          </a:lnRef>
          <a:fillRef idx="1">
            <a:schemeClr val="accent2"/>
          </a:fillRef>
          <a:effectRef idx="0">
            <a:schemeClr val="accent2"/>
          </a:effectRef>
          <a:fontRef idx="minor">
            <a:schemeClr val="lt1"/>
          </a:fontRef>
        </p:style>
        <p:txBody>
          <a:bodyPr>
            <a:noAutofit/>
          </a:bodyPr>
          <a:lstStyle/>
          <a:p>
            <a:r>
              <a:rPr lang="tr-TR" sz="2800" dirty="0"/>
              <a:t>Alınan karbonhidratın yalnızca miktarına dikkat etmek kan şekerini ayarını sağlamada tek başına yeterli değildir!</a:t>
            </a:r>
          </a:p>
        </p:txBody>
      </p:sp>
      <p:graphicFrame>
        <p:nvGraphicFramePr>
          <p:cNvPr id="5" name="İçerik Yer Tutucusu 4">
            <a:extLst>
              <a:ext uri="{FF2B5EF4-FFF2-40B4-BE49-F238E27FC236}">
                <a16:creationId xmlns:a16="http://schemas.microsoft.com/office/drawing/2014/main" id="{0E003B45-BE80-9987-CA80-32BC5236194C}"/>
              </a:ext>
            </a:extLst>
          </p:cNvPr>
          <p:cNvGraphicFramePr>
            <a:graphicFrameLocks noGrp="1"/>
          </p:cNvGraphicFramePr>
          <p:nvPr>
            <p:ph idx="1"/>
          </p:nvPr>
        </p:nvGraphicFramePr>
        <p:xfrm>
          <a:off x="1981200" y="2564905"/>
          <a:ext cx="8229600" cy="26642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ayt Numarası Yer Tutucusu 2">
            <a:extLst>
              <a:ext uri="{FF2B5EF4-FFF2-40B4-BE49-F238E27FC236}">
                <a16:creationId xmlns:a16="http://schemas.microsoft.com/office/drawing/2014/main" id="{77F69DA5-D04A-7485-97F5-CC7966E1681D}"/>
              </a:ext>
            </a:extLst>
          </p:cNvPr>
          <p:cNvSpPr>
            <a:spLocks noGrp="1"/>
          </p:cNvSpPr>
          <p:nvPr>
            <p:ph type="sldNum" sz="quarter" idx="12"/>
          </p:nvPr>
        </p:nvSpPr>
        <p:spPr/>
        <p:txBody>
          <a:bodyPr/>
          <a:lstStyle/>
          <a:p>
            <a:fld id="{020B8D2C-B1BB-8C41-B5CF-847A8796FBEC}" type="slidenum">
              <a:rPr lang="tr-TR" smtClean="0"/>
              <a:t>38</a:t>
            </a:fld>
            <a:endParaRPr lang="tr-TR"/>
          </a:p>
        </p:txBody>
      </p:sp>
    </p:spTree>
    <p:extLst>
      <p:ext uri="{BB962C8B-B14F-4D97-AF65-F5344CB8AC3E}">
        <p14:creationId xmlns:p14="http://schemas.microsoft.com/office/powerpoint/2010/main" val="34932278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tr-TR" sz="2400" dirty="0">
                <a:latin typeface="Arial" pitchFamily="34" charset="0"/>
                <a:cs typeface="Arial" pitchFamily="34" charset="0"/>
              </a:rPr>
              <a:t>Gİ; </a:t>
            </a:r>
            <a:r>
              <a:rPr lang="tr-TR" sz="2400" cap="none" dirty="0">
                <a:latin typeface="Arial" pitchFamily="34" charset="0"/>
                <a:cs typeface="Arial" pitchFamily="34" charset="0"/>
              </a:rPr>
              <a:t>yediğiniz besinin kan şekerini ne kadar hızlı yükselttiğidir.</a:t>
            </a:r>
            <a:endParaRPr lang="tr-TR" sz="2400" dirty="0">
              <a:latin typeface="Arial" pitchFamily="34" charset="0"/>
              <a:cs typeface="Arial" pitchFamily="34" charset="0"/>
            </a:endParaRPr>
          </a:p>
          <a:p>
            <a:r>
              <a:rPr lang="tr-TR" sz="2400" dirty="0">
                <a:latin typeface="Arial" pitchFamily="34" charset="0"/>
                <a:cs typeface="Arial" pitchFamily="34" charset="0"/>
              </a:rPr>
              <a:t>K</a:t>
            </a:r>
            <a:r>
              <a:rPr lang="tr-TR" sz="2400" cap="none" dirty="0">
                <a:latin typeface="Arial" pitchFamily="34" charset="0"/>
                <a:cs typeface="Arial" pitchFamily="34" charset="0"/>
              </a:rPr>
              <a:t>arbonhidratların kalitesini (hızını) ölçer.</a:t>
            </a:r>
          </a:p>
        </p:txBody>
      </p:sp>
      <p:sp>
        <p:nvSpPr>
          <p:cNvPr id="4" name="Slayt Numarası Yer Tutucusu 3"/>
          <p:cNvSpPr>
            <a:spLocks noGrp="1"/>
          </p:cNvSpPr>
          <p:nvPr>
            <p:ph type="sldNum" sz="quarter" idx="12"/>
          </p:nvPr>
        </p:nvSpPr>
        <p:spPr/>
        <p:txBody>
          <a:bodyPr/>
          <a:lstStyle/>
          <a:p>
            <a:fld id="{020B8D2C-B1BB-8C41-B5CF-847A8796FBEC}" type="slidenum">
              <a:rPr lang="tr-TR" smtClean="0"/>
              <a:t>39</a:t>
            </a:fld>
            <a:endParaRPr lang="tr-TR"/>
          </a:p>
        </p:txBody>
      </p:sp>
      <p:sp>
        <p:nvSpPr>
          <p:cNvPr id="5" name="Başlık 1">
            <a:extLst>
              <a:ext uri="{FF2B5EF4-FFF2-40B4-BE49-F238E27FC236}">
                <a16:creationId xmlns:a16="http://schemas.microsoft.com/office/drawing/2014/main" id="{4DD0527A-6D52-D137-5DFA-62FA9DE33849}"/>
              </a:ext>
            </a:extLst>
          </p:cNvPr>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noAutofit/>
          </a:bodyPr>
          <a:lstStyle/>
          <a:p>
            <a:r>
              <a:rPr lang="tr-TR" sz="2800" dirty="0"/>
              <a:t>GLİSEMİK İNDEKS (GI)</a:t>
            </a:r>
            <a:br>
              <a:rPr lang="tr-TR" sz="2800" dirty="0"/>
            </a:br>
            <a:endParaRPr lang="tr-TR" sz="2800" dirty="0"/>
          </a:p>
        </p:txBody>
      </p:sp>
    </p:spTree>
    <p:extLst>
      <p:ext uri="{BB962C8B-B14F-4D97-AF65-F5344CB8AC3E}">
        <p14:creationId xmlns:p14="http://schemas.microsoft.com/office/powerpoint/2010/main" val="25736560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BF4A842-874E-CB35-0A11-7E8895624B7E}"/>
              </a:ext>
            </a:extLst>
          </p:cNvPr>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tr-TR" dirty="0"/>
              <a:t>Glisemik indeks</a:t>
            </a:r>
          </a:p>
        </p:txBody>
      </p:sp>
      <p:graphicFrame>
        <p:nvGraphicFramePr>
          <p:cNvPr id="5" name="İçerik Yer Tutucusu 4">
            <a:extLst>
              <a:ext uri="{FF2B5EF4-FFF2-40B4-BE49-F238E27FC236}">
                <a16:creationId xmlns:a16="http://schemas.microsoft.com/office/drawing/2014/main" id="{CAFC11A1-FB21-0F57-9FA2-2E11F3032EDE}"/>
              </a:ext>
            </a:extLst>
          </p:cNvPr>
          <p:cNvGraphicFramePr>
            <a:graphicFrameLocks noGrp="1"/>
          </p:cNvGraphicFramePr>
          <p:nvPr>
            <p:ph idx="1"/>
            <p:extLst>
              <p:ext uri="{D42A27DB-BD31-4B8C-83A1-F6EECF244321}">
                <p14:modId xmlns:p14="http://schemas.microsoft.com/office/powerpoint/2010/main" val="2995637485"/>
              </p:ext>
            </p:extLst>
          </p:nvPr>
        </p:nvGraphicFramePr>
        <p:xfrm>
          <a:off x="1981200" y="1600201"/>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Metin kutusu 3">
            <a:extLst>
              <a:ext uri="{FF2B5EF4-FFF2-40B4-BE49-F238E27FC236}">
                <a16:creationId xmlns:a16="http://schemas.microsoft.com/office/drawing/2014/main" id="{23715190-0D4D-6555-40F1-FBF0360A03E6}"/>
              </a:ext>
            </a:extLst>
          </p:cNvPr>
          <p:cNvSpPr txBox="1"/>
          <p:nvPr/>
        </p:nvSpPr>
        <p:spPr>
          <a:xfrm>
            <a:off x="6528048" y="6453337"/>
            <a:ext cx="3960440" cy="276999"/>
          </a:xfrm>
          <a:prstGeom prst="rect">
            <a:avLst/>
          </a:prstGeom>
          <a:noFill/>
        </p:spPr>
        <p:txBody>
          <a:bodyPr wrap="square" rtlCol="0">
            <a:spAutoFit/>
          </a:bodyPr>
          <a:lstStyle/>
          <a:p>
            <a:endParaRPr lang="tr-TR" sz="1200" dirty="0"/>
          </a:p>
        </p:txBody>
      </p:sp>
      <p:sp>
        <p:nvSpPr>
          <p:cNvPr id="3" name="Slayt Numarası Yer Tutucusu 2">
            <a:extLst>
              <a:ext uri="{FF2B5EF4-FFF2-40B4-BE49-F238E27FC236}">
                <a16:creationId xmlns:a16="http://schemas.microsoft.com/office/drawing/2014/main" id="{6DEBEF21-CAB1-0705-01F2-239DCA77EE4F}"/>
              </a:ext>
            </a:extLst>
          </p:cNvPr>
          <p:cNvSpPr>
            <a:spLocks noGrp="1"/>
          </p:cNvSpPr>
          <p:nvPr>
            <p:ph type="sldNum" sz="quarter" idx="12"/>
          </p:nvPr>
        </p:nvSpPr>
        <p:spPr/>
        <p:txBody>
          <a:bodyPr/>
          <a:lstStyle/>
          <a:p>
            <a:fld id="{020B8D2C-B1BB-8C41-B5CF-847A8796FBEC}" type="slidenum">
              <a:rPr lang="tr-TR" smtClean="0"/>
              <a:t>40</a:t>
            </a:fld>
            <a:endParaRPr lang="tr-TR"/>
          </a:p>
        </p:txBody>
      </p:sp>
    </p:spTree>
    <p:extLst>
      <p:ext uri="{BB962C8B-B14F-4D97-AF65-F5344CB8AC3E}">
        <p14:creationId xmlns:p14="http://schemas.microsoft.com/office/powerpoint/2010/main" val="10872791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 name="Picture 185"/>
          <p:cNvPicPr>
            <a:picLocks noChangeAspect="1"/>
          </p:cNvPicPr>
          <p:nvPr/>
        </p:nvPicPr>
        <p:blipFill>
          <a:blip r:embed="rId2"/>
          <a:stretch>
            <a:fillRect/>
          </a:stretch>
        </p:blipFill>
        <p:spPr>
          <a:xfrm>
            <a:off x="1407354" y="0"/>
            <a:ext cx="9373094" cy="6860962"/>
          </a:xfrm>
          <a:prstGeom prst="rect">
            <a:avLst/>
          </a:prstGeom>
        </p:spPr>
      </p:pic>
      <p:sp>
        <p:nvSpPr>
          <p:cNvPr id="2" name="TextBox 185"/>
          <p:cNvSpPr txBox="1"/>
          <p:nvPr/>
        </p:nvSpPr>
        <p:spPr>
          <a:xfrm>
            <a:off x="2669774" y="1023068"/>
            <a:ext cx="2660985" cy="431208"/>
          </a:xfrm>
          <a:prstGeom prst="rect">
            <a:avLst/>
          </a:prstGeom>
          <a:noFill/>
        </p:spPr>
        <p:txBody>
          <a:bodyPr wrap="none" lIns="0" tIns="0" rIns="0" bIns="0" rtlCol="0">
            <a:spAutoFit/>
          </a:bodyPr>
          <a:lstStyle/>
          <a:p>
            <a:pPr>
              <a:lnSpc>
                <a:spcPts val="1733"/>
              </a:lnSpc>
            </a:pPr>
            <a:r>
              <a:rPr lang="en-US" altLang="zh-CN" sz="1244" dirty="0">
                <a:solidFill>
                  <a:srgbClr val="293C90"/>
                </a:solidFill>
                <a:latin typeface="Comic Sans MS" charset="0"/>
                <a:cs typeface="Comic Sans MS" charset="0"/>
              </a:rPr>
              <a:t>Kan şekerini hızlı yükselten besinler</a:t>
            </a:r>
          </a:p>
          <a:p>
            <a:pPr indent="95108">
              <a:lnSpc>
                <a:spcPts val="1787"/>
              </a:lnSpc>
            </a:pPr>
            <a:r>
              <a:rPr lang="en-US" altLang="zh-CN" sz="1244" dirty="0">
                <a:solidFill>
                  <a:srgbClr val="293C90"/>
                </a:solidFill>
                <a:latin typeface="Comic Sans MS" charset="0"/>
                <a:cs typeface="Comic Sans MS" charset="0"/>
              </a:rPr>
              <a:t>(Glisemik indeksi yüksek besinler)</a:t>
            </a:r>
          </a:p>
        </p:txBody>
      </p:sp>
      <p:sp>
        <p:nvSpPr>
          <p:cNvPr id="186" name="TextBox 186"/>
          <p:cNvSpPr txBox="1"/>
          <p:nvPr/>
        </p:nvSpPr>
        <p:spPr>
          <a:xfrm>
            <a:off x="6776555" y="1023069"/>
            <a:ext cx="2657779" cy="662041"/>
          </a:xfrm>
          <a:prstGeom prst="rect">
            <a:avLst/>
          </a:prstGeom>
          <a:noFill/>
        </p:spPr>
        <p:txBody>
          <a:bodyPr wrap="none" lIns="0" tIns="0" rIns="0" bIns="0" rtlCol="0">
            <a:spAutoFit/>
          </a:bodyPr>
          <a:lstStyle/>
          <a:p>
            <a:pPr>
              <a:lnSpc>
                <a:spcPts val="1733"/>
              </a:lnSpc>
            </a:pPr>
            <a:r>
              <a:rPr lang="en-US" altLang="zh-CN" sz="1244" dirty="0">
                <a:solidFill>
                  <a:srgbClr val="293C90"/>
                </a:solidFill>
                <a:latin typeface="Comic Sans MS" charset="0"/>
                <a:cs typeface="Comic Sans MS" charset="0"/>
              </a:rPr>
              <a:t>Kan şekerini daha geç ve daha yavaş</a:t>
            </a:r>
          </a:p>
          <a:p>
            <a:pPr indent="723901">
              <a:lnSpc>
                <a:spcPts val="1787"/>
              </a:lnSpc>
            </a:pPr>
            <a:r>
              <a:rPr lang="en-US" altLang="zh-CN" sz="1244" dirty="0">
                <a:solidFill>
                  <a:srgbClr val="293C90"/>
                </a:solidFill>
                <a:latin typeface="Comic Sans MS" charset="0"/>
                <a:cs typeface="Comic Sans MS" charset="0"/>
              </a:rPr>
              <a:t>yükselten besinler</a:t>
            </a:r>
          </a:p>
          <a:p>
            <a:pPr indent="178684">
              <a:lnSpc>
                <a:spcPts val="1787"/>
              </a:lnSpc>
            </a:pPr>
            <a:r>
              <a:rPr lang="en-US" altLang="zh-CN" sz="1244" dirty="0">
                <a:solidFill>
                  <a:srgbClr val="293C90"/>
                </a:solidFill>
                <a:latin typeface="Comic Sans MS" charset="0"/>
                <a:cs typeface="Comic Sans MS" charset="0"/>
              </a:rPr>
              <a:t>(Glisemik indeksi düşük besinler)</a:t>
            </a:r>
          </a:p>
        </p:txBody>
      </p:sp>
      <p:sp>
        <p:nvSpPr>
          <p:cNvPr id="187" name="TextBox 187"/>
          <p:cNvSpPr txBox="1"/>
          <p:nvPr/>
        </p:nvSpPr>
        <p:spPr>
          <a:xfrm>
            <a:off x="3102381" y="2099997"/>
            <a:ext cx="5003063" cy="377347"/>
          </a:xfrm>
          <a:prstGeom prst="rect">
            <a:avLst/>
          </a:prstGeom>
          <a:noFill/>
        </p:spPr>
        <p:txBody>
          <a:bodyPr wrap="square" lIns="0" tIns="0" rIns="0" bIns="0" rtlCol="0">
            <a:spAutoFit/>
          </a:bodyPr>
          <a:lstStyle/>
          <a:p>
            <a:pPr>
              <a:lnSpc>
                <a:spcPts val="1625"/>
              </a:lnSpc>
            </a:pPr>
            <a:r>
              <a:rPr lang="en-US" altLang="zh-CN" sz="1166" dirty="0">
                <a:solidFill>
                  <a:srgbClr val="221E1F"/>
                </a:solidFill>
                <a:latin typeface="Comic Sans MS" charset="0"/>
                <a:cs typeface="Comic Sans MS" charset="0"/>
              </a:rPr>
              <a:t>Şeker                                                                                      Tam Tahıl</a:t>
            </a:r>
          </a:p>
          <a:p>
            <a:pPr indent="4108824">
              <a:lnSpc>
                <a:spcPts val="1400"/>
              </a:lnSpc>
            </a:pPr>
            <a:r>
              <a:rPr lang="en-US" altLang="zh-CN" sz="1166" dirty="0">
                <a:solidFill>
                  <a:srgbClr val="221E1F"/>
                </a:solidFill>
                <a:latin typeface="Comic Sans MS" charset="0"/>
                <a:cs typeface="Comic Sans MS" charset="0"/>
              </a:rPr>
              <a:t>Ekmeği</a:t>
            </a:r>
          </a:p>
        </p:txBody>
      </p:sp>
      <p:sp>
        <p:nvSpPr>
          <p:cNvPr id="188" name="TextBox 188"/>
          <p:cNvSpPr txBox="1"/>
          <p:nvPr/>
        </p:nvSpPr>
        <p:spPr>
          <a:xfrm>
            <a:off x="3253421" y="3090065"/>
            <a:ext cx="527709" cy="2595903"/>
          </a:xfrm>
          <a:prstGeom prst="rect">
            <a:avLst/>
          </a:prstGeom>
          <a:noFill/>
        </p:spPr>
        <p:txBody>
          <a:bodyPr wrap="none" lIns="0" tIns="0" rIns="0" bIns="0" rtlCol="0">
            <a:spAutoFit/>
          </a:bodyPr>
          <a:lstStyle/>
          <a:p>
            <a:pPr indent="72723">
              <a:lnSpc>
                <a:spcPts val="1625"/>
              </a:lnSpc>
            </a:pPr>
            <a:r>
              <a:rPr lang="en-US" altLang="zh-CN" sz="1166" dirty="0">
                <a:solidFill>
                  <a:srgbClr val="221E1F"/>
                </a:solidFill>
                <a:latin typeface="Comic Sans MS" charset="0"/>
                <a:cs typeface="Comic Sans MS" charset="0"/>
              </a:rPr>
              <a:t>Ekmek</a:t>
            </a:r>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indent="214469">
              <a:lnSpc>
                <a:spcPts val="1928"/>
              </a:lnSpc>
            </a:pPr>
            <a:r>
              <a:rPr lang="en-US" altLang="zh-CN" sz="1166" dirty="0">
                <a:solidFill>
                  <a:srgbClr val="221E1F"/>
                </a:solidFill>
                <a:latin typeface="Comic Sans MS" charset="0"/>
                <a:cs typeface="Comic Sans MS" charset="0"/>
              </a:rPr>
              <a:t>Pilav</a:t>
            </a:r>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1751"/>
              </a:lnSpc>
            </a:pPr>
            <a:r>
              <a:rPr lang="en-US" altLang="zh-CN" sz="1166" dirty="0">
                <a:solidFill>
                  <a:srgbClr val="221E1F"/>
                </a:solidFill>
                <a:latin typeface="Comic Sans MS" charset="0"/>
                <a:cs typeface="Comic Sans MS" charset="0"/>
              </a:rPr>
              <a:t>Patates</a:t>
            </a:r>
          </a:p>
          <a:p>
            <a:pPr indent="101458">
              <a:lnSpc>
                <a:spcPts val="1400"/>
              </a:lnSpc>
            </a:pPr>
            <a:r>
              <a:rPr lang="en-US" altLang="zh-CN" sz="1166" dirty="0">
                <a:solidFill>
                  <a:srgbClr val="221E1F"/>
                </a:solidFill>
                <a:latin typeface="Comic Sans MS" charset="0"/>
                <a:cs typeface="Comic Sans MS" charset="0"/>
              </a:rPr>
              <a:t>Püresi</a:t>
            </a:r>
          </a:p>
        </p:txBody>
      </p:sp>
      <p:sp>
        <p:nvSpPr>
          <p:cNvPr id="189" name="TextBox 189"/>
          <p:cNvSpPr txBox="1"/>
          <p:nvPr/>
        </p:nvSpPr>
        <p:spPr>
          <a:xfrm>
            <a:off x="7237578" y="3062217"/>
            <a:ext cx="729367" cy="2788264"/>
          </a:xfrm>
          <a:prstGeom prst="rect">
            <a:avLst/>
          </a:prstGeom>
          <a:noFill/>
        </p:spPr>
        <p:txBody>
          <a:bodyPr wrap="none" lIns="0" tIns="0" rIns="0" bIns="0" rtlCol="0">
            <a:spAutoFit/>
          </a:bodyPr>
          <a:lstStyle/>
          <a:p>
            <a:pPr indent="132264">
              <a:lnSpc>
                <a:spcPts val="1625"/>
              </a:lnSpc>
            </a:pPr>
            <a:r>
              <a:rPr lang="en-US" altLang="zh-CN" sz="1166" dirty="0">
                <a:solidFill>
                  <a:srgbClr val="221E1F"/>
                </a:solidFill>
                <a:latin typeface="Comic Sans MS" charset="0"/>
                <a:cs typeface="Comic Sans MS" charset="0"/>
              </a:rPr>
              <a:t>Makarna</a:t>
            </a:r>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indent="403461">
              <a:lnSpc>
                <a:spcPts val="1769"/>
              </a:lnSpc>
            </a:pPr>
            <a:r>
              <a:rPr lang="en-US" altLang="zh-CN" sz="1166" dirty="0">
                <a:solidFill>
                  <a:srgbClr val="221E1F"/>
                </a:solidFill>
                <a:latin typeface="Comic Sans MS" charset="0"/>
                <a:cs typeface="Comic Sans MS" charset="0"/>
              </a:rPr>
              <a:t>Kuru</a:t>
            </a:r>
          </a:p>
          <a:p>
            <a:pPr>
              <a:lnSpc>
                <a:spcPts val="1400"/>
              </a:lnSpc>
            </a:pPr>
            <a:r>
              <a:rPr lang="en-US" altLang="zh-CN" sz="1166" dirty="0">
                <a:solidFill>
                  <a:srgbClr val="221E1F"/>
                </a:solidFill>
                <a:latin typeface="Comic Sans MS" charset="0"/>
                <a:cs typeface="Comic Sans MS" charset="0"/>
              </a:rPr>
              <a:t>Baklagiller</a:t>
            </a:r>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indent="93607">
              <a:lnSpc>
                <a:spcPts val="2395"/>
              </a:lnSpc>
            </a:pPr>
            <a:r>
              <a:rPr lang="en-US" altLang="zh-CN" sz="1166" dirty="0">
                <a:solidFill>
                  <a:srgbClr val="221E1F"/>
                </a:solidFill>
                <a:latin typeface="Comic Sans MS" charset="0"/>
                <a:cs typeface="Comic Sans MS" charset="0"/>
              </a:rPr>
              <a:t>Sebzeler</a:t>
            </a:r>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indent="224984">
              <a:lnSpc>
                <a:spcPts val="1989"/>
              </a:lnSpc>
            </a:pPr>
            <a:r>
              <a:rPr lang="en-US" altLang="zh-CN" sz="1166" dirty="0">
                <a:solidFill>
                  <a:srgbClr val="221E1F"/>
                </a:solidFill>
                <a:latin typeface="Comic Sans MS" charset="0"/>
                <a:cs typeface="Comic Sans MS" charset="0"/>
              </a:rPr>
              <a:t>Kepekli</a:t>
            </a:r>
          </a:p>
          <a:p>
            <a:pPr indent="241425">
              <a:lnSpc>
                <a:spcPts val="1400"/>
              </a:lnSpc>
            </a:pPr>
            <a:r>
              <a:rPr lang="en-US" altLang="zh-CN" sz="1166" dirty="0">
                <a:solidFill>
                  <a:srgbClr val="221E1F"/>
                </a:solidFill>
                <a:latin typeface="Comic Sans MS" charset="0"/>
                <a:cs typeface="Comic Sans MS" charset="0"/>
              </a:rPr>
              <a:t>Bisküvi</a:t>
            </a:r>
          </a:p>
        </p:txBody>
      </p:sp>
      <p:sp>
        <p:nvSpPr>
          <p:cNvPr id="3" name="Slayt Numarası Yer Tutucusu 2">
            <a:extLst>
              <a:ext uri="{FF2B5EF4-FFF2-40B4-BE49-F238E27FC236}">
                <a16:creationId xmlns:a16="http://schemas.microsoft.com/office/drawing/2014/main" id="{66DF42CA-1833-8E57-7045-3E55349B873D}"/>
              </a:ext>
            </a:extLst>
          </p:cNvPr>
          <p:cNvSpPr>
            <a:spLocks noGrp="1"/>
          </p:cNvSpPr>
          <p:nvPr>
            <p:ph type="sldNum" sz="quarter" idx="12"/>
          </p:nvPr>
        </p:nvSpPr>
        <p:spPr/>
        <p:txBody>
          <a:bodyPr/>
          <a:lstStyle/>
          <a:p>
            <a:fld id="{6D22F896-40B5-4ADD-8801-0D06FADFA095}" type="slidenum">
              <a:rPr lang="en-US" smtClean="0"/>
              <a:t>41</a:t>
            </a:fld>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9A71BDF-35A6-AE44-675A-ED3866C80054}"/>
              </a:ext>
            </a:extLst>
          </p:cNvPr>
          <p:cNvSpPr>
            <a:spLocks noGrp="1"/>
          </p:cNvSpPr>
          <p:nvPr>
            <p:ph type="title"/>
          </p:nvPr>
        </p:nvSpPr>
        <p:spPr>
          <a:xfrm>
            <a:off x="913774" y="240830"/>
            <a:ext cx="10364451" cy="1596177"/>
          </a:xfrm>
        </p:spPr>
        <p:txBody>
          <a:bodyPr>
            <a:normAutofit/>
          </a:bodyPr>
          <a:lstStyle/>
          <a:p>
            <a:r>
              <a:rPr lang="tr-TR" sz="2800" dirty="0">
                <a:latin typeface="Arial" panose="020B0604020202020204" pitchFamily="34" charset="0"/>
                <a:cs typeface="Arial" panose="020B0604020202020204" pitchFamily="34" charset="0"/>
              </a:rPr>
              <a:t>Düşük </a:t>
            </a:r>
            <a:r>
              <a:rPr lang="tr-TR" sz="2800" dirty="0" err="1">
                <a:latin typeface="Arial" panose="020B0604020202020204" pitchFamily="34" charset="0"/>
                <a:cs typeface="Arial" panose="020B0604020202020204" pitchFamily="34" charset="0"/>
              </a:rPr>
              <a:t>Gİ’li</a:t>
            </a:r>
            <a:r>
              <a:rPr lang="tr-TR" sz="2800" dirty="0">
                <a:latin typeface="Arial" panose="020B0604020202020204" pitchFamily="34" charset="0"/>
                <a:cs typeface="Arial" panose="020B0604020202020204" pitchFamily="34" charset="0"/>
              </a:rPr>
              <a:t> besinler seçmek için öneriler </a:t>
            </a:r>
          </a:p>
        </p:txBody>
      </p:sp>
      <p:graphicFrame>
        <p:nvGraphicFramePr>
          <p:cNvPr id="4" name="İçerik Yer Tutucusu 3">
            <a:extLst>
              <a:ext uri="{FF2B5EF4-FFF2-40B4-BE49-F238E27FC236}">
                <a16:creationId xmlns:a16="http://schemas.microsoft.com/office/drawing/2014/main" id="{FB12EF46-670B-1F6C-03DA-3B4C105708E0}"/>
              </a:ext>
            </a:extLst>
          </p:cNvPr>
          <p:cNvGraphicFramePr>
            <a:graphicFrameLocks noGrp="1"/>
          </p:cNvGraphicFramePr>
          <p:nvPr>
            <p:ph idx="1"/>
          </p:nvPr>
        </p:nvGraphicFramePr>
        <p:xfrm>
          <a:off x="1981200" y="1600201"/>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ayt Numarası Yer Tutucusu 4">
            <a:extLst>
              <a:ext uri="{FF2B5EF4-FFF2-40B4-BE49-F238E27FC236}">
                <a16:creationId xmlns:a16="http://schemas.microsoft.com/office/drawing/2014/main" id="{A009E593-F87D-2000-F01C-4E047F5F5FBF}"/>
              </a:ext>
            </a:extLst>
          </p:cNvPr>
          <p:cNvSpPr>
            <a:spLocks noGrp="1"/>
          </p:cNvSpPr>
          <p:nvPr>
            <p:ph type="sldNum" sz="quarter" idx="12"/>
          </p:nvPr>
        </p:nvSpPr>
        <p:spPr/>
        <p:txBody>
          <a:bodyPr/>
          <a:lstStyle/>
          <a:p>
            <a:fld id="{020B8D2C-B1BB-8C41-B5CF-847A8796FBEC}" type="slidenum">
              <a:rPr lang="tr-TR" smtClean="0"/>
              <a:t>42</a:t>
            </a:fld>
            <a:endParaRPr lang="tr-TR"/>
          </a:p>
        </p:txBody>
      </p:sp>
    </p:spTree>
    <p:extLst>
      <p:ext uri="{BB962C8B-B14F-4D97-AF65-F5344CB8AC3E}">
        <p14:creationId xmlns:p14="http://schemas.microsoft.com/office/powerpoint/2010/main" val="18002088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9A71BDF-35A6-AE44-675A-ED3866C80054}"/>
              </a:ext>
            </a:extLst>
          </p:cNvPr>
          <p:cNvSpPr>
            <a:spLocks noGrp="1"/>
          </p:cNvSpPr>
          <p:nvPr>
            <p:ph type="title"/>
          </p:nvPr>
        </p:nvSpPr>
        <p:spPr>
          <a:xfrm>
            <a:off x="913774" y="280587"/>
            <a:ext cx="10364451" cy="1596177"/>
          </a:xfrm>
        </p:spPr>
        <p:txBody>
          <a:bodyPr>
            <a:normAutofit/>
          </a:bodyPr>
          <a:lstStyle/>
          <a:p>
            <a:r>
              <a:rPr lang="tr-TR" sz="3200" dirty="0">
                <a:latin typeface="Arial" panose="020B0604020202020204" pitchFamily="34" charset="0"/>
                <a:cs typeface="Arial" panose="020B0604020202020204" pitchFamily="34" charset="0"/>
              </a:rPr>
              <a:t>Düşük </a:t>
            </a:r>
            <a:r>
              <a:rPr lang="tr-TR" sz="3200" dirty="0" err="1">
                <a:latin typeface="Arial" panose="020B0604020202020204" pitchFamily="34" charset="0"/>
                <a:cs typeface="Arial" panose="020B0604020202020204" pitchFamily="34" charset="0"/>
              </a:rPr>
              <a:t>Gİ’li</a:t>
            </a:r>
            <a:r>
              <a:rPr lang="tr-TR" sz="3200" dirty="0">
                <a:latin typeface="Arial" panose="020B0604020202020204" pitchFamily="34" charset="0"/>
                <a:cs typeface="Arial" panose="020B0604020202020204" pitchFamily="34" charset="0"/>
              </a:rPr>
              <a:t> besinler seçmek için öneriler </a:t>
            </a:r>
          </a:p>
        </p:txBody>
      </p:sp>
      <p:graphicFrame>
        <p:nvGraphicFramePr>
          <p:cNvPr id="4" name="İçerik Yer Tutucusu 3">
            <a:extLst>
              <a:ext uri="{FF2B5EF4-FFF2-40B4-BE49-F238E27FC236}">
                <a16:creationId xmlns:a16="http://schemas.microsoft.com/office/drawing/2014/main" id="{FB12EF46-670B-1F6C-03DA-3B4C105708E0}"/>
              </a:ext>
            </a:extLst>
          </p:cNvPr>
          <p:cNvGraphicFramePr>
            <a:graphicFrameLocks noGrp="1"/>
          </p:cNvGraphicFramePr>
          <p:nvPr>
            <p:ph idx="1"/>
            <p:extLst>
              <p:ext uri="{D42A27DB-BD31-4B8C-83A1-F6EECF244321}">
                <p14:modId xmlns:p14="http://schemas.microsoft.com/office/powerpoint/2010/main" val="715915812"/>
              </p:ext>
            </p:extLst>
          </p:nvPr>
        </p:nvGraphicFramePr>
        <p:xfrm>
          <a:off x="1981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ayt Numarası Yer Tutucusu 2">
            <a:extLst>
              <a:ext uri="{FF2B5EF4-FFF2-40B4-BE49-F238E27FC236}">
                <a16:creationId xmlns:a16="http://schemas.microsoft.com/office/drawing/2014/main" id="{56EA0D80-73AC-C41B-8DAA-E505B4F63FE5}"/>
              </a:ext>
            </a:extLst>
          </p:cNvPr>
          <p:cNvSpPr>
            <a:spLocks noGrp="1"/>
          </p:cNvSpPr>
          <p:nvPr>
            <p:ph type="sldNum" sz="quarter" idx="12"/>
          </p:nvPr>
        </p:nvSpPr>
        <p:spPr/>
        <p:txBody>
          <a:bodyPr/>
          <a:lstStyle/>
          <a:p>
            <a:fld id="{020B8D2C-B1BB-8C41-B5CF-847A8796FBEC}" type="slidenum">
              <a:rPr lang="tr-TR" smtClean="0"/>
              <a:t>43</a:t>
            </a:fld>
            <a:endParaRPr lang="tr-TR"/>
          </a:p>
        </p:txBody>
      </p:sp>
    </p:spTree>
    <p:extLst>
      <p:ext uri="{BB962C8B-B14F-4D97-AF65-F5344CB8AC3E}">
        <p14:creationId xmlns:p14="http://schemas.microsoft.com/office/powerpoint/2010/main" val="34015403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tr-TR" sz="2400" dirty="0">
                <a:latin typeface="Arial" pitchFamily="34" charset="0"/>
                <a:cs typeface="Arial" pitchFamily="34" charset="0"/>
              </a:rPr>
              <a:t>GY; </a:t>
            </a:r>
            <a:r>
              <a:rPr lang="tr-TR" sz="2400" cap="none" dirty="0">
                <a:latin typeface="Arial" pitchFamily="34" charset="0"/>
                <a:cs typeface="Arial" pitchFamily="34" charset="0"/>
              </a:rPr>
              <a:t>yediğiniz besinin miktarla birlikte kan şekerini toplamda ne kadar şiddetli etkilediğidir.</a:t>
            </a:r>
          </a:p>
          <a:p>
            <a:r>
              <a:rPr lang="tr-TR" sz="2400" dirty="0">
                <a:latin typeface="Arial" pitchFamily="34" charset="0"/>
                <a:cs typeface="Arial" pitchFamily="34" charset="0"/>
              </a:rPr>
              <a:t>P</a:t>
            </a:r>
            <a:r>
              <a:rPr lang="tr-TR" sz="2400" cap="none" dirty="0">
                <a:latin typeface="Arial" pitchFamily="34" charset="0"/>
                <a:cs typeface="Arial" pitchFamily="34" charset="0"/>
              </a:rPr>
              <a:t>orsiyondaki karbonhidrat miktarını ve bunun yarattığı toplam etkiyi ölçer.</a:t>
            </a:r>
          </a:p>
        </p:txBody>
      </p:sp>
      <p:sp>
        <p:nvSpPr>
          <p:cNvPr id="4" name="Slayt Numarası Yer Tutucusu 3"/>
          <p:cNvSpPr>
            <a:spLocks noGrp="1"/>
          </p:cNvSpPr>
          <p:nvPr>
            <p:ph type="sldNum" sz="quarter" idx="12"/>
          </p:nvPr>
        </p:nvSpPr>
        <p:spPr/>
        <p:txBody>
          <a:bodyPr/>
          <a:lstStyle/>
          <a:p>
            <a:fld id="{020B8D2C-B1BB-8C41-B5CF-847A8796FBEC}" type="slidenum">
              <a:rPr lang="tr-TR" smtClean="0"/>
              <a:t>44</a:t>
            </a:fld>
            <a:endParaRPr lang="tr-TR"/>
          </a:p>
        </p:txBody>
      </p:sp>
      <p:sp>
        <p:nvSpPr>
          <p:cNvPr id="5" name="Başlık 1">
            <a:extLst>
              <a:ext uri="{FF2B5EF4-FFF2-40B4-BE49-F238E27FC236}">
                <a16:creationId xmlns:a16="http://schemas.microsoft.com/office/drawing/2014/main" id="{E1BC1A7A-15EA-C3E1-051D-6B555083B8AE}"/>
              </a:ext>
            </a:extLst>
          </p:cNvPr>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tr-TR" dirty="0"/>
              <a:t>Glisemik yük </a:t>
            </a:r>
          </a:p>
        </p:txBody>
      </p:sp>
    </p:spTree>
    <p:extLst>
      <p:ext uri="{BB962C8B-B14F-4D97-AF65-F5344CB8AC3E}">
        <p14:creationId xmlns:p14="http://schemas.microsoft.com/office/powerpoint/2010/main" val="19724616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latin typeface="Arial" pitchFamily="34" charset="0"/>
                <a:cs typeface="Arial" pitchFamily="34" charset="0"/>
              </a:rPr>
              <a:t>50 </a:t>
            </a:r>
            <a:r>
              <a:rPr lang="tr-TR" cap="none" dirty="0">
                <a:latin typeface="Arial" pitchFamily="34" charset="0"/>
                <a:cs typeface="Arial" pitchFamily="34" charset="0"/>
              </a:rPr>
              <a:t>gramlık bir porsiyonda, tam tahıl ekmeğinin hem glisemik indeksi hem de glisemik yükü beyaz ekmeğe göre daha düşüktür. Bu yüzden tam tahıl ekmeği daha uzun süre tok tutar ve ani krizlerin önüne geçer.</a:t>
            </a:r>
          </a:p>
          <a:p>
            <a:endParaRPr lang="tr-TR" cap="none" dirty="0">
              <a:latin typeface="Arial" pitchFamily="34" charset="0"/>
              <a:cs typeface="Arial" pitchFamily="34" charset="0"/>
            </a:endParaRPr>
          </a:p>
          <a:p>
            <a:r>
              <a:rPr lang="tr-TR" cap="none" dirty="0">
                <a:latin typeface="Arial" pitchFamily="34" charset="0"/>
                <a:cs typeface="Arial" pitchFamily="34" charset="0"/>
              </a:rPr>
              <a:t>Gramajları aynı olduğu halde neden farklılar. Aynı miktarda Karbonhidrat </a:t>
            </a:r>
            <a:r>
              <a:rPr lang="tr-TR" cap="none" dirty="0" err="1">
                <a:latin typeface="Arial" pitchFamily="34" charset="0"/>
                <a:cs typeface="Arial" pitchFamily="34" charset="0"/>
              </a:rPr>
              <a:t>içerselerde</a:t>
            </a:r>
            <a:r>
              <a:rPr lang="tr-TR" cap="none" dirty="0">
                <a:latin typeface="Arial" pitchFamily="34" charset="0"/>
                <a:cs typeface="Arial" pitchFamily="34" charset="0"/>
              </a:rPr>
              <a:t> vücudun karbonhidratları işleme şekli (metabolizma) çok farklıdır. Bunun sebepleri; posa oranı, </a:t>
            </a:r>
            <a:r>
              <a:rPr lang="tr-TR" cap="none" dirty="0" err="1">
                <a:latin typeface="Arial" pitchFamily="34" charset="0"/>
                <a:cs typeface="Arial" pitchFamily="34" charset="0"/>
              </a:rPr>
              <a:t>sindirilebilirlik</a:t>
            </a:r>
            <a:endParaRPr lang="tr-TR" cap="none" dirty="0">
              <a:latin typeface="Arial" pitchFamily="34" charset="0"/>
              <a:cs typeface="Arial" pitchFamily="34" charset="0"/>
            </a:endParaRPr>
          </a:p>
        </p:txBody>
      </p:sp>
      <p:sp>
        <p:nvSpPr>
          <p:cNvPr id="4" name="Slayt Numarası Yer Tutucusu 3"/>
          <p:cNvSpPr>
            <a:spLocks noGrp="1"/>
          </p:cNvSpPr>
          <p:nvPr>
            <p:ph type="sldNum" sz="quarter" idx="12"/>
          </p:nvPr>
        </p:nvSpPr>
        <p:spPr/>
        <p:txBody>
          <a:bodyPr/>
          <a:lstStyle/>
          <a:p>
            <a:fld id="{020B8D2C-B1BB-8C41-B5CF-847A8796FBEC}" type="slidenum">
              <a:rPr lang="tr-TR" smtClean="0"/>
              <a:t>45</a:t>
            </a:fld>
            <a:endParaRPr lang="tr-TR"/>
          </a:p>
        </p:txBody>
      </p:sp>
    </p:spTree>
    <p:extLst>
      <p:ext uri="{BB962C8B-B14F-4D97-AF65-F5344CB8AC3E}">
        <p14:creationId xmlns:p14="http://schemas.microsoft.com/office/powerpoint/2010/main" val="3078192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lstStyle/>
          <a:p>
            <a:r>
              <a:rPr lang="tr-TR" dirty="0" err="1">
                <a:latin typeface="Arial" pitchFamily="34" charset="0"/>
                <a:cs typeface="Arial" pitchFamily="34" charset="0"/>
              </a:rPr>
              <a:t>G</a:t>
            </a:r>
            <a:r>
              <a:rPr lang="tr-TR" cap="none" dirty="0" err="1">
                <a:latin typeface="Arial" pitchFamily="34" charset="0"/>
                <a:cs typeface="Arial" pitchFamily="34" charset="0"/>
              </a:rPr>
              <a:t>lisemik</a:t>
            </a:r>
            <a:r>
              <a:rPr lang="tr-TR" cap="none" dirty="0">
                <a:latin typeface="Arial" pitchFamily="34" charset="0"/>
                <a:cs typeface="Arial" pitchFamily="34" charset="0"/>
              </a:rPr>
              <a:t> indeks, bir arabanın hızıdır (yiyeceğin kan şekerinizi ne kadar hızlı yükselttiğidir) </a:t>
            </a:r>
            <a:r>
              <a:rPr lang="tr-TR" dirty="0">
                <a:latin typeface="Arial" pitchFamily="34" charset="0"/>
                <a:cs typeface="Arial" pitchFamily="34" charset="0"/>
              </a:rPr>
              <a:t>H</a:t>
            </a:r>
            <a:r>
              <a:rPr lang="tr-TR" cap="none" dirty="0">
                <a:latin typeface="Arial" pitchFamily="34" charset="0"/>
                <a:cs typeface="Arial" pitchFamily="34" charset="0"/>
              </a:rPr>
              <a:t>ızı</a:t>
            </a:r>
            <a:r>
              <a:rPr lang="tr-TR" dirty="0">
                <a:latin typeface="Arial" pitchFamily="34" charset="0"/>
                <a:cs typeface="Arial" pitchFamily="34" charset="0"/>
              </a:rPr>
              <a:t> (Gİ) </a:t>
            </a:r>
            <a:r>
              <a:rPr lang="tr-TR" cap="none" dirty="0">
                <a:latin typeface="Arial" pitchFamily="34" charset="0"/>
                <a:cs typeface="Arial" pitchFamily="34" charset="0"/>
              </a:rPr>
              <a:t>yüksek olan şeyleri hayatınızdan tamamen çıkarmak zorunda değilsiniz.</a:t>
            </a:r>
          </a:p>
          <a:p>
            <a:endParaRPr lang="tr-TR" cap="none" dirty="0">
              <a:latin typeface="Arial" pitchFamily="34" charset="0"/>
              <a:cs typeface="Arial" pitchFamily="34" charset="0"/>
            </a:endParaRPr>
          </a:p>
          <a:p>
            <a:r>
              <a:rPr lang="tr-TR" cap="none" dirty="0" err="1">
                <a:latin typeface="Arial" pitchFamily="34" charset="0"/>
                <a:cs typeface="Arial" pitchFamily="34" charset="0"/>
              </a:rPr>
              <a:t>Glisemik</a:t>
            </a:r>
            <a:r>
              <a:rPr lang="tr-TR" cap="none" dirty="0">
                <a:latin typeface="Arial" pitchFamily="34" charset="0"/>
                <a:cs typeface="Arial" pitchFamily="34" charset="0"/>
              </a:rPr>
              <a:t> yük ise o hızla kaç kilometre yol gittiğinizdir. (Yediğiniz porsiyon miktarıyla birlikte, kan şekerinin ne kadar süre yüksek kaldığıdır) Sadece miktarını (GY) küçük tutarsanız, yani az yerseniz vücudunuz o hızla baş edebilir.</a:t>
            </a:r>
            <a:endParaRPr lang="tr-TR" dirty="0">
              <a:latin typeface="Arial" pitchFamily="34" charset="0"/>
              <a:cs typeface="Arial" pitchFamily="34" charset="0"/>
            </a:endParaRPr>
          </a:p>
        </p:txBody>
      </p:sp>
      <p:sp>
        <p:nvSpPr>
          <p:cNvPr id="4" name="Slayt Numarası Yer Tutucusu 3"/>
          <p:cNvSpPr>
            <a:spLocks noGrp="1"/>
          </p:cNvSpPr>
          <p:nvPr>
            <p:ph type="sldNum" sz="quarter" idx="12"/>
          </p:nvPr>
        </p:nvSpPr>
        <p:spPr/>
        <p:txBody>
          <a:bodyPr/>
          <a:lstStyle/>
          <a:p>
            <a:fld id="{020B8D2C-B1BB-8C41-B5CF-847A8796FBEC}" type="slidenum">
              <a:rPr lang="tr-TR" smtClean="0"/>
              <a:t>46</a:t>
            </a:fld>
            <a:endParaRPr lang="tr-TR"/>
          </a:p>
        </p:txBody>
      </p:sp>
    </p:spTree>
    <p:extLst>
      <p:ext uri="{BB962C8B-B14F-4D97-AF65-F5344CB8AC3E}">
        <p14:creationId xmlns:p14="http://schemas.microsoft.com/office/powerpoint/2010/main" val="40021321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İçerik Yer Tutucusu 5">
            <a:extLst>
              <a:ext uri="{FF2B5EF4-FFF2-40B4-BE49-F238E27FC236}">
                <a16:creationId xmlns:a16="http://schemas.microsoft.com/office/drawing/2014/main" id="{B2AB8DB2-6127-7096-288D-61243A08327D}"/>
              </a:ext>
            </a:extLst>
          </p:cNvPr>
          <p:cNvGraphicFramePr>
            <a:graphicFrameLocks noGrp="1"/>
          </p:cNvGraphicFramePr>
          <p:nvPr>
            <p:ph idx="1"/>
          </p:nvPr>
        </p:nvGraphicFramePr>
        <p:xfrm>
          <a:off x="1981200" y="1628800"/>
          <a:ext cx="8363272"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Başlık 4">
            <a:extLst>
              <a:ext uri="{FF2B5EF4-FFF2-40B4-BE49-F238E27FC236}">
                <a16:creationId xmlns:a16="http://schemas.microsoft.com/office/drawing/2014/main" id="{E732690E-FB9E-1A06-083D-FD7EE4B9E6B4}"/>
              </a:ext>
            </a:extLst>
          </p:cNvPr>
          <p:cNvSpPr>
            <a:spLocks noGrp="1"/>
          </p:cNvSpPr>
          <p:nvPr>
            <p:ph type="title"/>
          </p:nvPr>
        </p:nvSpPr>
        <p:spPr>
          <a:xfrm>
            <a:off x="1981200" y="188640"/>
            <a:ext cx="8229600" cy="1228998"/>
          </a:xfrm>
        </p:spPr>
        <p:style>
          <a:lnRef idx="2">
            <a:schemeClr val="accent2"/>
          </a:lnRef>
          <a:fillRef idx="1">
            <a:schemeClr val="lt1"/>
          </a:fillRef>
          <a:effectRef idx="0">
            <a:schemeClr val="accent2"/>
          </a:effectRef>
          <a:fontRef idx="minor">
            <a:schemeClr val="dk1"/>
          </a:fontRef>
        </p:style>
        <p:txBody>
          <a:bodyPr>
            <a:normAutofit fontScale="90000"/>
          </a:bodyPr>
          <a:lstStyle/>
          <a:p>
            <a:br>
              <a:rPr lang="tr-TR" sz="3100" dirty="0"/>
            </a:br>
            <a:r>
              <a:rPr lang="tr-TR" sz="2700" dirty="0">
                <a:latin typeface="Arial" panose="020B0604020202020204" pitchFamily="34" charset="0"/>
                <a:cs typeface="Arial" panose="020B0604020202020204" pitchFamily="34" charset="0"/>
              </a:rPr>
              <a:t>Besinleri seçmek için glisemik indeksi kullanmak, sağlıklı beslenmenin yalnızca bir yönüdür.</a:t>
            </a:r>
            <a:br>
              <a:rPr lang="tr-TR" sz="2700" dirty="0">
                <a:latin typeface="Arial" panose="020B0604020202020204" pitchFamily="34" charset="0"/>
                <a:cs typeface="Arial" panose="020B0604020202020204" pitchFamily="34" charset="0"/>
              </a:rPr>
            </a:br>
            <a:endParaRPr lang="tr-TR" dirty="0">
              <a:latin typeface="Arial" panose="020B0604020202020204" pitchFamily="34" charset="0"/>
              <a:cs typeface="Arial" panose="020B0604020202020204" pitchFamily="34" charset="0"/>
            </a:endParaRPr>
          </a:p>
        </p:txBody>
      </p:sp>
      <p:sp>
        <p:nvSpPr>
          <p:cNvPr id="2" name="Slayt Numarası Yer Tutucusu 1">
            <a:extLst>
              <a:ext uri="{FF2B5EF4-FFF2-40B4-BE49-F238E27FC236}">
                <a16:creationId xmlns:a16="http://schemas.microsoft.com/office/drawing/2014/main" id="{FA0189BF-55F9-AB35-A4CE-0F28F8E58B2D}"/>
              </a:ext>
            </a:extLst>
          </p:cNvPr>
          <p:cNvSpPr>
            <a:spLocks noGrp="1"/>
          </p:cNvSpPr>
          <p:nvPr>
            <p:ph type="sldNum" sz="quarter" idx="12"/>
          </p:nvPr>
        </p:nvSpPr>
        <p:spPr/>
        <p:txBody>
          <a:bodyPr/>
          <a:lstStyle/>
          <a:p>
            <a:fld id="{020B8D2C-B1BB-8C41-B5CF-847A8796FBEC}" type="slidenum">
              <a:rPr lang="tr-TR" smtClean="0"/>
              <a:t>47</a:t>
            </a:fld>
            <a:endParaRPr lang="tr-TR"/>
          </a:p>
        </p:txBody>
      </p:sp>
    </p:spTree>
    <p:extLst>
      <p:ext uri="{BB962C8B-B14F-4D97-AF65-F5344CB8AC3E}">
        <p14:creationId xmlns:p14="http://schemas.microsoft.com/office/powerpoint/2010/main" val="2917972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700C36B-90F5-1A94-0B64-4E1BFBECB316}"/>
              </a:ext>
            </a:extLst>
          </p:cNvPr>
          <p:cNvSpPr>
            <a:spLocks noGrp="1"/>
          </p:cNvSpPr>
          <p:nvPr>
            <p:ph type="title"/>
          </p:nvPr>
        </p:nvSpPr>
        <p:spPr/>
        <p:txBody>
          <a:bodyPr/>
          <a:lstStyle/>
          <a:p>
            <a:r>
              <a:rPr lang="tr-TR" dirty="0">
                <a:latin typeface="Arial" panose="020B0604020202020204" pitchFamily="34" charset="0"/>
                <a:cs typeface="Arial" panose="020B0604020202020204" pitchFamily="34" charset="0"/>
              </a:rPr>
              <a:t>POSA</a:t>
            </a:r>
          </a:p>
        </p:txBody>
      </p:sp>
      <p:sp>
        <p:nvSpPr>
          <p:cNvPr id="3" name="İçerik Yer Tutucusu 2">
            <a:extLst>
              <a:ext uri="{FF2B5EF4-FFF2-40B4-BE49-F238E27FC236}">
                <a16:creationId xmlns:a16="http://schemas.microsoft.com/office/drawing/2014/main" id="{82C8EE3F-D667-5C3C-32A5-C0D2322F6B98}"/>
              </a:ext>
            </a:extLst>
          </p:cNvPr>
          <p:cNvSpPr>
            <a:spLocks noGrp="1"/>
          </p:cNvSpPr>
          <p:nvPr>
            <p:ph sz="quarter" idx="13"/>
          </p:nvPr>
        </p:nvSpPr>
        <p:spPr>
          <a:xfrm>
            <a:off x="913773" y="2367093"/>
            <a:ext cx="9820487" cy="1596176"/>
          </a:xfrm>
        </p:spPr>
        <p:txBody>
          <a:bodyPr>
            <a:normAutofit/>
          </a:bodyPr>
          <a:lstStyle/>
          <a:p>
            <a:r>
              <a:rPr lang="tr-TR" sz="2400" cap="none" dirty="0">
                <a:latin typeface="Arial" panose="020B0604020202020204" pitchFamily="34" charset="0"/>
                <a:cs typeface="Arial" panose="020B0604020202020204" pitchFamily="34" charset="0"/>
              </a:rPr>
              <a:t>Yiyeceklerin sindirilmeden atılan kısmıdır.</a:t>
            </a:r>
          </a:p>
          <a:p>
            <a:r>
              <a:rPr lang="en-US" altLang="zh-CN" sz="2400" cap="none" dirty="0">
                <a:solidFill>
                  <a:srgbClr val="221E1F"/>
                </a:solidFill>
                <a:latin typeface="Arial" panose="020B0604020202020204" pitchFamily="34" charset="0"/>
                <a:cs typeface="Arial" panose="020B0604020202020204" pitchFamily="34" charset="0"/>
              </a:rPr>
              <a:t>Elma, </a:t>
            </a:r>
            <a:r>
              <a:rPr lang="en-US" altLang="zh-CN" sz="2400" cap="none" dirty="0" err="1">
                <a:solidFill>
                  <a:srgbClr val="221E1F"/>
                </a:solidFill>
                <a:latin typeface="Arial" panose="020B0604020202020204" pitchFamily="34" charset="0"/>
                <a:cs typeface="Arial" panose="020B0604020202020204" pitchFamily="34" charset="0"/>
              </a:rPr>
              <a:t>greyfurt</a:t>
            </a:r>
            <a:r>
              <a:rPr lang="en-US" altLang="zh-CN" sz="2400" cap="none" dirty="0">
                <a:solidFill>
                  <a:srgbClr val="221E1F"/>
                </a:solidFill>
                <a:latin typeface="Arial" panose="020B0604020202020204" pitchFamily="34" charset="0"/>
                <a:cs typeface="Arial" panose="020B0604020202020204" pitchFamily="34" charset="0"/>
              </a:rPr>
              <a:t>, limon, </a:t>
            </a:r>
            <a:r>
              <a:rPr lang="en-US" altLang="zh-CN" sz="2400" cap="none" dirty="0" err="1">
                <a:solidFill>
                  <a:srgbClr val="221E1F"/>
                </a:solidFill>
                <a:latin typeface="Arial" panose="020B0604020202020204" pitchFamily="34" charset="0"/>
                <a:cs typeface="Arial" panose="020B0604020202020204" pitchFamily="34" charset="0"/>
              </a:rPr>
              <a:t>portakal</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gibi</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meyveler</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yulaf</a:t>
            </a:r>
            <a:r>
              <a:rPr lang="en-US" altLang="zh-CN" sz="2400" cap="none" dirty="0">
                <a:solidFill>
                  <a:srgbClr val="221E1F"/>
                </a:solidFill>
                <a:latin typeface="Arial" panose="020B0604020202020204" pitchFamily="34" charset="0"/>
                <a:cs typeface="Arial" panose="020B0604020202020204" pitchFamily="34" charset="0"/>
              </a:rPr>
              <a:t>, kuru </a:t>
            </a:r>
            <a:r>
              <a:rPr lang="en-US" altLang="zh-CN" sz="2400" cap="none" dirty="0" err="1">
                <a:solidFill>
                  <a:srgbClr val="221E1F"/>
                </a:solidFill>
                <a:latin typeface="Arial" panose="020B0604020202020204" pitchFamily="34" charset="0"/>
                <a:cs typeface="Arial" panose="020B0604020202020204" pitchFamily="34" charset="0"/>
              </a:rPr>
              <a:t>baklagiller</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ve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birçok</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sebze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çözünür</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posa</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içerir</a:t>
            </a:r>
            <a:r>
              <a:rPr lang="en-US" altLang="zh-CN" sz="2400" cap="none" dirty="0">
                <a:solidFill>
                  <a:srgbClr val="221E1F"/>
                </a:solidFill>
                <a:latin typeface="Arial" panose="020B0604020202020204" pitchFamily="34" charset="0"/>
                <a:cs typeface="Arial" panose="020B0604020202020204" pitchFamily="34" charset="0"/>
              </a:rPr>
              <a:t>.</a:t>
            </a:r>
          </a:p>
          <a:p>
            <a:endParaRPr lang="tr-TR" sz="2400" cap="none" dirty="0">
              <a:latin typeface="Arial" panose="020B0604020202020204" pitchFamily="34" charset="0"/>
              <a:cs typeface="Arial" panose="020B0604020202020204" pitchFamily="34" charset="0"/>
            </a:endParaRPr>
          </a:p>
          <a:p>
            <a:endParaRPr lang="tr-TR" sz="2400" cap="none" dirty="0">
              <a:latin typeface="Arial" panose="020B0604020202020204" pitchFamily="34" charset="0"/>
              <a:cs typeface="Arial" panose="020B0604020202020204" pitchFamily="34" charset="0"/>
            </a:endParaRPr>
          </a:p>
          <a:p>
            <a:endParaRPr lang="tr-TR" dirty="0"/>
          </a:p>
        </p:txBody>
      </p:sp>
      <p:sp>
        <p:nvSpPr>
          <p:cNvPr id="4" name="Metin kutusu 3">
            <a:extLst>
              <a:ext uri="{FF2B5EF4-FFF2-40B4-BE49-F238E27FC236}">
                <a16:creationId xmlns:a16="http://schemas.microsoft.com/office/drawing/2014/main" id="{D8826DF9-AC43-66C9-CE5C-295995B79AD0}"/>
              </a:ext>
            </a:extLst>
          </p:cNvPr>
          <p:cNvSpPr txBox="1"/>
          <p:nvPr/>
        </p:nvSpPr>
        <p:spPr>
          <a:xfrm>
            <a:off x="913774" y="4263296"/>
            <a:ext cx="10754765" cy="4206280"/>
          </a:xfrm>
          <a:prstGeom prst="rect">
            <a:avLst/>
          </a:prstGeom>
          <a:noFill/>
        </p:spPr>
        <p:txBody>
          <a:bodyPr wrap="square" rtlCol="0">
            <a:spAutoFit/>
          </a:bodyPr>
          <a:lstStyle/>
          <a:p>
            <a:r>
              <a:rPr lang="tr-TR" sz="2400" b="1" u="sng" dirty="0">
                <a:latin typeface="Arial" panose="020B0604020202020204" pitchFamily="34" charset="0"/>
                <a:cs typeface="Arial" panose="020B0604020202020204" pitchFamily="34" charset="0"/>
              </a:rPr>
              <a:t>Diyet posasının vücuttaki etkileri:</a:t>
            </a:r>
          </a:p>
          <a:p>
            <a:endParaRPr lang="tr-TR" sz="2000" dirty="0">
              <a:latin typeface="Arial" panose="020B0604020202020204" pitchFamily="34" charset="0"/>
              <a:cs typeface="Arial" panose="020B0604020202020204" pitchFamily="34" charset="0"/>
            </a:endParaRPr>
          </a:p>
          <a:p>
            <a:pPr>
              <a:lnSpc>
                <a:spcPts val="2436"/>
              </a:lnSpc>
            </a:pPr>
            <a:r>
              <a:rPr lang="en-US" altLang="zh-CN" sz="2400" dirty="0">
                <a:solidFill>
                  <a:srgbClr val="221E1F"/>
                </a:solidFill>
                <a:latin typeface="Arial" panose="020B0604020202020204" pitchFamily="34" charset="0"/>
                <a:cs typeface="Arial" panose="020B0604020202020204" pitchFamily="34" charset="0"/>
              </a:rPr>
              <a:t>- Mide </a:t>
            </a:r>
            <a:r>
              <a:rPr lang="en-US" altLang="zh-CN" sz="2400" dirty="0" err="1">
                <a:solidFill>
                  <a:srgbClr val="221E1F"/>
                </a:solidFill>
                <a:latin typeface="Arial" panose="020B0604020202020204" pitchFamily="34" charset="0"/>
                <a:cs typeface="Arial" panose="020B0604020202020204" pitchFamily="34" charset="0"/>
              </a:rPr>
              <a:t>boşalmasını</a:t>
            </a:r>
            <a:r>
              <a:rPr lang="en-US" altLang="zh-CN" sz="2400" dirty="0">
                <a:solidFill>
                  <a:srgbClr val="221E1F"/>
                </a:solidFill>
                <a:latin typeface="Arial" panose="020B0604020202020204" pitchFamily="34" charset="0"/>
                <a:cs typeface="Arial" panose="020B0604020202020204" pitchFamily="34" charset="0"/>
              </a:rPr>
              <a:t> </a:t>
            </a:r>
            <a:r>
              <a:rPr lang="en-US" altLang="zh-CN" sz="2400" dirty="0" err="1">
                <a:solidFill>
                  <a:srgbClr val="221E1F"/>
                </a:solidFill>
                <a:latin typeface="Arial" panose="020B0604020202020204" pitchFamily="34" charset="0"/>
                <a:cs typeface="Arial" panose="020B0604020202020204" pitchFamily="34" charset="0"/>
              </a:rPr>
              <a:t>geciktirir</a:t>
            </a:r>
            <a:endParaRPr lang="en-US" altLang="zh-CN" sz="2400" dirty="0">
              <a:solidFill>
                <a:srgbClr val="221E1F"/>
              </a:solidFill>
              <a:latin typeface="Arial" panose="020B0604020202020204" pitchFamily="34" charset="0"/>
              <a:cs typeface="Arial" panose="020B0604020202020204" pitchFamily="34" charset="0"/>
            </a:endParaRPr>
          </a:p>
          <a:p>
            <a:pPr>
              <a:lnSpc>
                <a:spcPts val="778"/>
              </a:lnSpc>
            </a:pPr>
            <a:endParaRPr lang="en-US" sz="2400" dirty="0">
              <a:latin typeface="Arial" panose="020B0604020202020204" pitchFamily="34" charset="0"/>
              <a:cs typeface="Arial" panose="020B0604020202020204" pitchFamily="34" charset="0"/>
            </a:endParaRPr>
          </a:p>
          <a:p>
            <a:pPr>
              <a:lnSpc>
                <a:spcPts val="2436"/>
              </a:lnSpc>
            </a:pPr>
            <a:r>
              <a:rPr lang="en-US" altLang="zh-CN" sz="2400" dirty="0">
                <a:solidFill>
                  <a:srgbClr val="221E1F"/>
                </a:solidFill>
                <a:latin typeface="Arial" panose="020B0604020202020204" pitchFamily="34" charset="0"/>
                <a:cs typeface="Arial" panose="020B0604020202020204" pitchFamily="34" charset="0"/>
              </a:rPr>
              <a:t>- </a:t>
            </a:r>
            <a:r>
              <a:rPr lang="en-US" altLang="zh-CN" sz="2400" dirty="0" err="1">
                <a:solidFill>
                  <a:srgbClr val="221E1F"/>
                </a:solidFill>
                <a:latin typeface="Arial" panose="020B0604020202020204" pitchFamily="34" charset="0"/>
                <a:cs typeface="Arial" panose="020B0604020202020204" pitchFamily="34" charset="0"/>
              </a:rPr>
              <a:t>Karbonhidratların</a:t>
            </a:r>
            <a:r>
              <a:rPr lang="en-US" altLang="zh-CN" sz="2400" dirty="0">
                <a:solidFill>
                  <a:srgbClr val="221E1F"/>
                </a:solidFill>
                <a:latin typeface="Arial" panose="020B0604020202020204" pitchFamily="34" charset="0"/>
                <a:cs typeface="Arial" panose="020B0604020202020204" pitchFamily="34" charset="0"/>
              </a:rPr>
              <a:t> </a:t>
            </a:r>
            <a:r>
              <a:rPr lang="en-US" altLang="zh-CN" sz="2400" dirty="0" err="1">
                <a:solidFill>
                  <a:srgbClr val="221E1F"/>
                </a:solidFill>
                <a:latin typeface="Arial" panose="020B0604020202020204" pitchFamily="34" charset="0"/>
                <a:cs typeface="Arial" panose="020B0604020202020204" pitchFamily="34" charset="0"/>
              </a:rPr>
              <a:t>sindirimini</a:t>
            </a:r>
            <a:r>
              <a:rPr lang="en-US" altLang="zh-CN" sz="2400" dirty="0">
                <a:solidFill>
                  <a:srgbClr val="221E1F"/>
                </a:solidFill>
                <a:latin typeface="Arial" panose="020B0604020202020204" pitchFamily="34" charset="0"/>
                <a:cs typeface="Arial" panose="020B0604020202020204" pitchFamily="34" charset="0"/>
              </a:rPr>
              <a:t> </a:t>
            </a:r>
            <a:r>
              <a:rPr lang="en-US" altLang="zh-CN" sz="2400" dirty="0" err="1">
                <a:solidFill>
                  <a:srgbClr val="221E1F"/>
                </a:solidFill>
                <a:latin typeface="Arial" panose="020B0604020202020204" pitchFamily="34" charset="0"/>
                <a:cs typeface="Arial" panose="020B0604020202020204" pitchFamily="34" charset="0"/>
              </a:rPr>
              <a:t>yavaşlatır</a:t>
            </a:r>
            <a:endParaRPr lang="en-US" altLang="zh-CN" sz="2400" dirty="0">
              <a:solidFill>
                <a:srgbClr val="221E1F"/>
              </a:solidFill>
              <a:latin typeface="Arial" panose="020B0604020202020204" pitchFamily="34" charset="0"/>
              <a:cs typeface="Arial" panose="020B0604020202020204" pitchFamily="34" charset="0"/>
            </a:endParaRPr>
          </a:p>
          <a:p>
            <a:pPr>
              <a:lnSpc>
                <a:spcPts val="778"/>
              </a:lnSpc>
            </a:pPr>
            <a:endParaRPr lang="en-US" sz="2400" dirty="0">
              <a:latin typeface="Arial" panose="020B0604020202020204" pitchFamily="34" charset="0"/>
              <a:cs typeface="Arial" panose="020B0604020202020204" pitchFamily="34" charset="0"/>
            </a:endParaRPr>
          </a:p>
          <a:p>
            <a:pPr>
              <a:lnSpc>
                <a:spcPts val="2436"/>
              </a:lnSpc>
            </a:pPr>
            <a:r>
              <a:rPr lang="en-US" altLang="zh-CN" sz="2400" dirty="0">
                <a:solidFill>
                  <a:srgbClr val="221E1F"/>
                </a:solidFill>
                <a:latin typeface="Arial" panose="020B0604020202020204" pitchFamily="34" charset="0"/>
                <a:cs typeface="Arial" panose="020B0604020202020204" pitchFamily="34" charset="0"/>
              </a:rPr>
              <a:t>- Kan </a:t>
            </a:r>
            <a:r>
              <a:rPr lang="en-US" altLang="zh-CN" sz="2400" dirty="0" err="1">
                <a:solidFill>
                  <a:srgbClr val="221E1F"/>
                </a:solidFill>
                <a:latin typeface="Arial" panose="020B0604020202020204" pitchFamily="34" charset="0"/>
                <a:cs typeface="Arial" panose="020B0604020202020204" pitchFamily="34" charset="0"/>
              </a:rPr>
              <a:t>şekeri</a:t>
            </a:r>
            <a:r>
              <a:rPr lang="en-US" altLang="zh-CN" sz="2400" dirty="0">
                <a:solidFill>
                  <a:srgbClr val="221E1F"/>
                </a:solidFill>
                <a:latin typeface="Arial" panose="020B0604020202020204" pitchFamily="34" charset="0"/>
                <a:cs typeface="Arial" panose="020B0604020202020204" pitchFamily="34" charset="0"/>
              </a:rPr>
              <a:t> </a:t>
            </a:r>
            <a:r>
              <a:rPr lang="en-US" altLang="zh-CN" sz="2400" dirty="0" err="1">
                <a:solidFill>
                  <a:srgbClr val="221E1F"/>
                </a:solidFill>
                <a:latin typeface="Arial" panose="020B0604020202020204" pitchFamily="34" charset="0"/>
                <a:cs typeface="Arial" panose="020B0604020202020204" pitchFamily="34" charset="0"/>
              </a:rPr>
              <a:t>ve</a:t>
            </a:r>
            <a:r>
              <a:rPr lang="en-US" altLang="zh-CN" sz="2400" dirty="0">
                <a:solidFill>
                  <a:srgbClr val="221E1F"/>
                </a:solidFill>
                <a:latin typeface="Arial" panose="020B0604020202020204" pitchFamily="34" charset="0"/>
                <a:cs typeface="Arial" panose="020B0604020202020204" pitchFamily="34" charset="0"/>
              </a:rPr>
              <a:t> </a:t>
            </a:r>
            <a:r>
              <a:rPr lang="en-US" altLang="zh-CN" sz="2400" dirty="0" err="1">
                <a:solidFill>
                  <a:srgbClr val="221E1F"/>
                </a:solidFill>
                <a:latin typeface="Arial" panose="020B0604020202020204" pitchFamily="34" charset="0"/>
                <a:cs typeface="Arial" panose="020B0604020202020204" pitchFamily="34" charset="0"/>
              </a:rPr>
              <a:t>kan</a:t>
            </a:r>
            <a:r>
              <a:rPr lang="en-US" altLang="zh-CN" sz="2400" dirty="0">
                <a:solidFill>
                  <a:srgbClr val="221E1F"/>
                </a:solidFill>
                <a:latin typeface="Arial" panose="020B0604020202020204" pitchFamily="34" charset="0"/>
                <a:cs typeface="Arial" panose="020B0604020202020204" pitchFamily="34" charset="0"/>
              </a:rPr>
              <a:t> </a:t>
            </a:r>
            <a:r>
              <a:rPr lang="en-US" altLang="zh-CN" sz="2400" dirty="0" err="1">
                <a:solidFill>
                  <a:srgbClr val="221E1F"/>
                </a:solidFill>
                <a:latin typeface="Arial" panose="020B0604020202020204" pitchFamily="34" charset="0"/>
                <a:cs typeface="Arial" panose="020B0604020202020204" pitchFamily="34" charset="0"/>
              </a:rPr>
              <a:t>yağlarının</a:t>
            </a:r>
            <a:r>
              <a:rPr lang="en-US" altLang="zh-CN" sz="2400" dirty="0">
                <a:solidFill>
                  <a:srgbClr val="221E1F"/>
                </a:solidFill>
                <a:latin typeface="Arial" panose="020B0604020202020204" pitchFamily="34" charset="0"/>
                <a:cs typeface="Arial" panose="020B0604020202020204" pitchFamily="34" charset="0"/>
              </a:rPr>
              <a:t> </a:t>
            </a:r>
            <a:r>
              <a:rPr lang="en-US" altLang="zh-CN" sz="2400" dirty="0" err="1">
                <a:solidFill>
                  <a:srgbClr val="221E1F"/>
                </a:solidFill>
                <a:latin typeface="Arial" panose="020B0604020202020204" pitchFamily="34" charset="0"/>
                <a:cs typeface="Arial" panose="020B0604020202020204" pitchFamily="34" charset="0"/>
              </a:rPr>
              <a:t>kontrolünü</a:t>
            </a:r>
            <a:r>
              <a:rPr lang="en-US" altLang="zh-CN" sz="2400" dirty="0">
                <a:solidFill>
                  <a:srgbClr val="221E1F"/>
                </a:solidFill>
                <a:latin typeface="Arial" panose="020B0604020202020204" pitchFamily="34" charset="0"/>
                <a:cs typeface="Arial" panose="020B0604020202020204" pitchFamily="34" charset="0"/>
              </a:rPr>
              <a:t> </a:t>
            </a:r>
            <a:r>
              <a:rPr lang="en-US" altLang="zh-CN" sz="2400" dirty="0" err="1">
                <a:solidFill>
                  <a:srgbClr val="221E1F"/>
                </a:solidFill>
                <a:latin typeface="Arial" panose="020B0604020202020204" pitchFamily="34" charset="0"/>
                <a:cs typeface="Arial" panose="020B0604020202020204" pitchFamily="34" charset="0"/>
              </a:rPr>
              <a:t>sağlar</a:t>
            </a:r>
            <a:endParaRPr lang="en-US" altLang="zh-CN" sz="2400" dirty="0">
              <a:solidFill>
                <a:srgbClr val="221E1F"/>
              </a:solidFill>
              <a:latin typeface="Arial" panose="020B0604020202020204" pitchFamily="34" charset="0"/>
              <a:cs typeface="Arial" panose="020B0604020202020204" pitchFamily="34" charset="0"/>
            </a:endParaRPr>
          </a:p>
          <a:p>
            <a:endParaRPr lang="tr-TR" sz="2000" dirty="0">
              <a:latin typeface="Arial" panose="020B0604020202020204" pitchFamily="34" charset="0"/>
              <a:cs typeface="Arial" panose="020B0604020202020204" pitchFamily="34" charset="0"/>
            </a:endParaRPr>
          </a:p>
          <a:p>
            <a:endParaRPr lang="tr-TR" sz="2000" dirty="0">
              <a:latin typeface="Arial" panose="020B0604020202020204" pitchFamily="34" charset="0"/>
              <a:cs typeface="Arial" panose="020B0604020202020204" pitchFamily="34" charset="0"/>
            </a:endParaRPr>
          </a:p>
          <a:p>
            <a:endParaRPr lang="tr-TR" sz="2000" dirty="0">
              <a:latin typeface="Arial" panose="020B0604020202020204" pitchFamily="34" charset="0"/>
              <a:cs typeface="Arial" panose="020B0604020202020204" pitchFamily="34" charset="0"/>
            </a:endParaRPr>
          </a:p>
          <a:p>
            <a:endParaRPr lang="tr-TR" dirty="0"/>
          </a:p>
          <a:p>
            <a:endParaRPr lang="tr-TR" dirty="0"/>
          </a:p>
          <a:p>
            <a:endParaRPr lang="tr-TR" dirty="0"/>
          </a:p>
          <a:p>
            <a:endParaRPr lang="tr-TR" dirty="0"/>
          </a:p>
          <a:p>
            <a:endParaRPr lang="tr-TR" dirty="0"/>
          </a:p>
        </p:txBody>
      </p:sp>
      <p:sp>
        <p:nvSpPr>
          <p:cNvPr id="5" name="Slayt Numarası Yer Tutucusu 4">
            <a:extLst>
              <a:ext uri="{FF2B5EF4-FFF2-40B4-BE49-F238E27FC236}">
                <a16:creationId xmlns:a16="http://schemas.microsoft.com/office/drawing/2014/main" id="{7FA9500E-6BCA-52B7-9E52-37C00F8D88EF}"/>
              </a:ext>
            </a:extLst>
          </p:cNvPr>
          <p:cNvSpPr>
            <a:spLocks noGrp="1"/>
          </p:cNvSpPr>
          <p:nvPr>
            <p:ph type="sldNum" sz="quarter" idx="12"/>
          </p:nvPr>
        </p:nvSpPr>
        <p:spPr/>
        <p:txBody>
          <a:bodyPr/>
          <a:lstStyle/>
          <a:p>
            <a:fld id="{6D22F896-40B5-4ADD-8801-0D06FADFA095}" type="slidenum">
              <a:rPr lang="en-US" smtClean="0"/>
              <a:t>48</a:t>
            </a:fld>
            <a:endParaRPr lang="en-US" dirty="0"/>
          </a:p>
        </p:txBody>
      </p:sp>
    </p:spTree>
    <p:extLst>
      <p:ext uri="{BB962C8B-B14F-4D97-AF65-F5344CB8AC3E}">
        <p14:creationId xmlns:p14="http://schemas.microsoft.com/office/powerpoint/2010/main" val="25523902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9C54BF8-6F2F-C048-56E0-DA99820B13F9}"/>
              </a:ext>
            </a:extLst>
          </p:cNvPr>
          <p:cNvSpPr>
            <a:spLocks noGrp="1"/>
          </p:cNvSpPr>
          <p:nvPr>
            <p:ph type="title"/>
          </p:nvPr>
        </p:nvSpPr>
        <p:spPr>
          <a:xfrm>
            <a:off x="913775" y="293837"/>
            <a:ext cx="10364451" cy="1596177"/>
          </a:xfrm>
        </p:spPr>
        <p:txBody>
          <a:bodyPr/>
          <a:lstStyle/>
          <a:p>
            <a:r>
              <a:rPr lang="en-US" altLang="zh-CN" dirty="0">
                <a:latin typeface="Arial" panose="020B0604020202020204" pitchFamily="34" charset="0"/>
                <a:cs typeface="Arial" panose="020B0604020202020204" pitchFamily="34" charset="0"/>
              </a:rPr>
              <a:t>POSA TÜKETİMİNİ ARTIRMAK İÇİN</a:t>
            </a:r>
            <a:endParaRPr lang="tr-TR" dirty="0">
              <a:latin typeface="Arial" panose="020B0604020202020204" pitchFamily="34" charset="0"/>
              <a:cs typeface="Arial" panose="020B0604020202020204" pitchFamily="34" charset="0"/>
            </a:endParaRPr>
          </a:p>
        </p:txBody>
      </p:sp>
      <p:sp>
        <p:nvSpPr>
          <p:cNvPr id="4" name="TextBox 115">
            <a:extLst>
              <a:ext uri="{FF2B5EF4-FFF2-40B4-BE49-F238E27FC236}">
                <a16:creationId xmlns:a16="http://schemas.microsoft.com/office/drawing/2014/main" id="{620BCFAA-99CB-606D-7C6F-040061BE8F06}"/>
              </a:ext>
            </a:extLst>
          </p:cNvPr>
          <p:cNvSpPr txBox="1">
            <a:spLocks noGrp="1"/>
          </p:cNvSpPr>
          <p:nvPr>
            <p:ph sz="quarter" idx="13"/>
          </p:nvPr>
        </p:nvSpPr>
        <p:spPr>
          <a:xfrm>
            <a:off x="913774" y="1472571"/>
            <a:ext cx="10675252" cy="7311617"/>
          </a:xfrm>
          <a:prstGeom prst="rect">
            <a:avLst/>
          </a:prstGeom>
          <a:noFill/>
        </p:spPr>
        <p:txBody>
          <a:bodyPr wrap="square" lIns="0" tIns="0" rIns="0" bIns="0" rtlCol="0">
            <a:spAutoFit/>
          </a:bodyPr>
          <a:lstStyle/>
          <a:p>
            <a:pPr>
              <a:lnSpc>
                <a:spcPts val="778"/>
              </a:lnSpc>
            </a:pPr>
            <a:endParaRPr lang="en-US" sz="1400" cap="none" dirty="0"/>
          </a:p>
          <a:p>
            <a:pPr>
              <a:lnSpc>
                <a:spcPts val="3045"/>
              </a:lnSpc>
            </a:pPr>
            <a:r>
              <a:rPr lang="en-US" altLang="zh-CN" sz="2400" cap="none" dirty="0">
                <a:solidFill>
                  <a:srgbClr val="221E1F"/>
                </a:solidFill>
                <a:latin typeface="Arial" panose="020B0604020202020204" pitchFamily="34" charset="0"/>
                <a:cs typeface="Arial" panose="020B0604020202020204" pitchFamily="34" charset="0"/>
              </a:rPr>
              <a:t>Beyaz </a:t>
            </a:r>
            <a:r>
              <a:rPr lang="en-US" altLang="zh-CN" sz="2400" cap="none" dirty="0" err="1">
                <a:solidFill>
                  <a:srgbClr val="221E1F"/>
                </a:solidFill>
                <a:latin typeface="Arial" panose="020B0604020202020204" pitchFamily="34" charset="0"/>
                <a:cs typeface="Arial" panose="020B0604020202020204" pitchFamily="34" charset="0"/>
              </a:rPr>
              <a:t>ekmek</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yerine</a:t>
            </a:r>
            <a:r>
              <a:rPr lang="en-US" altLang="zh-CN" sz="2400" cap="none" dirty="0">
                <a:solidFill>
                  <a:srgbClr val="221E1F"/>
                </a:solidFill>
                <a:latin typeface="Arial" panose="020B0604020202020204" pitchFamily="34" charset="0"/>
                <a:cs typeface="Arial" panose="020B0604020202020204" pitchFamily="34" charset="0"/>
              </a:rPr>
              <a:t> tam </a:t>
            </a:r>
            <a:r>
              <a:rPr lang="en-US" altLang="zh-CN" sz="2400" cap="none" dirty="0" err="1">
                <a:solidFill>
                  <a:srgbClr val="221E1F"/>
                </a:solidFill>
                <a:latin typeface="Arial" panose="020B0604020202020204" pitchFamily="34" charset="0"/>
                <a:cs typeface="Arial" panose="020B0604020202020204" pitchFamily="34" charset="0"/>
              </a:rPr>
              <a:t>tahıl</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yulaf</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veya</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çavdar</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ekmeği</a:t>
            </a:r>
            <a:endParaRPr lang="en-US" altLang="zh-CN" sz="2400" cap="none" dirty="0">
              <a:solidFill>
                <a:srgbClr val="221E1F"/>
              </a:solidFill>
              <a:latin typeface="Arial" panose="020B0604020202020204" pitchFamily="34" charset="0"/>
              <a:cs typeface="Arial" panose="020B0604020202020204" pitchFamily="34" charset="0"/>
            </a:endParaRPr>
          </a:p>
          <a:p>
            <a:pPr>
              <a:lnSpc>
                <a:spcPts val="778"/>
              </a:lnSpc>
            </a:pPr>
            <a:endParaRPr lang="en-US" sz="2400" cap="none" dirty="0">
              <a:latin typeface="Arial" panose="020B0604020202020204" pitchFamily="34" charset="0"/>
              <a:cs typeface="Arial" panose="020B0604020202020204" pitchFamily="34" charset="0"/>
            </a:endParaRPr>
          </a:p>
          <a:p>
            <a:pPr>
              <a:lnSpc>
                <a:spcPts val="2436"/>
              </a:lnSpc>
            </a:pPr>
            <a:r>
              <a:rPr lang="en-US" altLang="zh-CN" sz="2400" cap="none" dirty="0" err="1">
                <a:solidFill>
                  <a:srgbClr val="221E1F"/>
                </a:solidFill>
                <a:latin typeface="Arial" panose="020B0604020202020204" pitchFamily="34" charset="0"/>
                <a:cs typeface="Arial" panose="020B0604020202020204" pitchFamily="34" charset="0"/>
              </a:rPr>
              <a:t>Pirinç</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veya</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makarna</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yerine</a:t>
            </a:r>
            <a:r>
              <a:rPr lang="en-US" altLang="zh-CN" sz="2400" cap="none" dirty="0">
                <a:solidFill>
                  <a:srgbClr val="221E1F"/>
                </a:solidFill>
                <a:latin typeface="Arial" panose="020B0604020202020204" pitchFamily="34" charset="0"/>
                <a:cs typeface="Arial" panose="020B0604020202020204" pitchFamily="34" charset="0"/>
              </a:rPr>
              <a:t> bulgur</a:t>
            </a:r>
          </a:p>
          <a:p>
            <a:pPr>
              <a:lnSpc>
                <a:spcPts val="778"/>
              </a:lnSpc>
            </a:pPr>
            <a:endParaRPr lang="en-US" sz="2400" cap="none" dirty="0">
              <a:latin typeface="Arial" panose="020B0604020202020204" pitchFamily="34" charset="0"/>
              <a:cs typeface="Arial" panose="020B0604020202020204" pitchFamily="34" charset="0"/>
            </a:endParaRPr>
          </a:p>
          <a:p>
            <a:pPr>
              <a:lnSpc>
                <a:spcPts val="2436"/>
              </a:lnSpc>
            </a:pPr>
            <a:r>
              <a:rPr lang="en-US" altLang="zh-CN" sz="2400" cap="none" dirty="0" err="1">
                <a:solidFill>
                  <a:srgbClr val="221E1F"/>
                </a:solidFill>
                <a:latin typeface="Arial" panose="020B0604020202020204" pitchFamily="34" charset="0"/>
                <a:cs typeface="Arial" panose="020B0604020202020204" pitchFamily="34" charset="0"/>
              </a:rPr>
              <a:t>Meyve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suyu</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yerine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meyve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tüketilmeli</a:t>
            </a:r>
            <a:endParaRPr lang="en-US" altLang="zh-CN" sz="2400" cap="none" dirty="0">
              <a:solidFill>
                <a:srgbClr val="221E1F"/>
              </a:solidFill>
              <a:latin typeface="Arial" panose="020B0604020202020204" pitchFamily="34" charset="0"/>
              <a:cs typeface="Arial" panose="020B0604020202020204" pitchFamily="34" charset="0"/>
            </a:endParaRPr>
          </a:p>
          <a:p>
            <a:pPr>
              <a:lnSpc>
                <a:spcPts val="778"/>
              </a:lnSpc>
            </a:pPr>
            <a:endParaRPr lang="en-US" sz="2400" cap="none" dirty="0">
              <a:latin typeface="Arial" panose="020B0604020202020204" pitchFamily="34" charset="0"/>
              <a:cs typeface="Arial" panose="020B0604020202020204" pitchFamily="34" charset="0"/>
            </a:endParaRPr>
          </a:p>
          <a:p>
            <a:pPr>
              <a:lnSpc>
                <a:spcPts val="2436"/>
              </a:lnSpc>
            </a:pPr>
            <a:r>
              <a:rPr lang="en-US" altLang="zh-CN" sz="2400" cap="none" dirty="0" err="1">
                <a:solidFill>
                  <a:srgbClr val="221E1F"/>
                </a:solidFill>
                <a:latin typeface="Arial" panose="020B0604020202020204" pitchFamily="34" charset="0"/>
                <a:cs typeface="Arial" panose="020B0604020202020204" pitchFamily="34" charset="0"/>
              </a:rPr>
              <a:t>Kabuğu</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ile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yenilebilen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meyvelerin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kabuğu</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soyulmamalı</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iyice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yıkandıktan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sonra</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kabuğu</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ile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birlikte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yenilmeli</a:t>
            </a:r>
            <a:endParaRPr lang="en-US" altLang="zh-CN" sz="2400" cap="none" dirty="0">
              <a:solidFill>
                <a:srgbClr val="221E1F"/>
              </a:solidFill>
              <a:latin typeface="Arial" panose="020B0604020202020204" pitchFamily="34" charset="0"/>
              <a:cs typeface="Arial" panose="020B0604020202020204" pitchFamily="34" charset="0"/>
            </a:endParaRPr>
          </a:p>
          <a:p>
            <a:pPr>
              <a:lnSpc>
                <a:spcPts val="778"/>
              </a:lnSpc>
            </a:pPr>
            <a:endParaRPr lang="en-US" sz="2400" cap="none" dirty="0">
              <a:latin typeface="Arial" panose="020B0604020202020204" pitchFamily="34" charset="0"/>
              <a:cs typeface="Arial" panose="020B0604020202020204" pitchFamily="34" charset="0"/>
            </a:endParaRPr>
          </a:p>
          <a:p>
            <a:pPr>
              <a:lnSpc>
                <a:spcPts val="2436"/>
              </a:lnSpc>
            </a:pPr>
            <a:r>
              <a:rPr lang="en-US" altLang="zh-CN" sz="2400" cap="none" dirty="0" err="1">
                <a:solidFill>
                  <a:srgbClr val="221E1F"/>
                </a:solidFill>
                <a:latin typeface="Arial" panose="020B0604020202020204" pitchFamily="34" charset="0"/>
                <a:cs typeface="Arial" panose="020B0604020202020204" pitchFamily="34" charset="0"/>
              </a:rPr>
              <a:t>Öğünlerde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mutlaka</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sebze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ve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salata</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tüketilmeli</a:t>
            </a:r>
            <a:endParaRPr lang="en-US" altLang="zh-CN" sz="2400" cap="none" dirty="0">
              <a:solidFill>
                <a:srgbClr val="221E1F"/>
              </a:solidFill>
              <a:latin typeface="Arial" panose="020B0604020202020204" pitchFamily="34" charset="0"/>
              <a:cs typeface="Arial" panose="020B0604020202020204" pitchFamily="34" charset="0"/>
            </a:endParaRPr>
          </a:p>
          <a:p>
            <a:pPr>
              <a:lnSpc>
                <a:spcPts val="778"/>
              </a:lnSpc>
            </a:pPr>
            <a:endParaRPr lang="en-US" sz="2400" cap="none" dirty="0">
              <a:latin typeface="Arial" panose="020B0604020202020204" pitchFamily="34" charset="0"/>
              <a:cs typeface="Arial" panose="020B0604020202020204" pitchFamily="34" charset="0"/>
            </a:endParaRPr>
          </a:p>
          <a:p>
            <a:pPr>
              <a:lnSpc>
                <a:spcPts val="2436"/>
              </a:lnSpc>
            </a:pPr>
            <a:r>
              <a:rPr lang="en-US" altLang="zh-CN" sz="2400" cap="none" dirty="0" err="1">
                <a:solidFill>
                  <a:srgbClr val="221E1F"/>
                </a:solidFill>
                <a:latin typeface="Arial" panose="020B0604020202020204" pitchFamily="34" charset="0"/>
                <a:cs typeface="Arial" panose="020B0604020202020204" pitchFamily="34" charset="0"/>
              </a:rPr>
              <a:t>Haftada</a:t>
            </a:r>
            <a:r>
              <a:rPr lang="en-US" altLang="zh-CN" sz="2400" cap="none" dirty="0">
                <a:solidFill>
                  <a:srgbClr val="221E1F"/>
                </a:solidFill>
                <a:latin typeface="Arial" panose="020B0604020202020204" pitchFamily="34" charset="0"/>
                <a:cs typeface="Arial" panose="020B0604020202020204" pitchFamily="34" charset="0"/>
              </a:rPr>
              <a:t> 2-3 </a:t>
            </a:r>
            <a:r>
              <a:rPr lang="en-US" altLang="zh-CN" sz="2400" cap="none" dirty="0" err="1">
                <a:solidFill>
                  <a:srgbClr val="221E1F"/>
                </a:solidFill>
                <a:latin typeface="Arial" panose="020B0604020202020204" pitchFamily="34" charset="0"/>
                <a:cs typeface="Arial" panose="020B0604020202020204" pitchFamily="34" charset="0"/>
              </a:rPr>
              <a:t>defa</a:t>
            </a:r>
            <a:r>
              <a:rPr lang="en-US" altLang="zh-CN" sz="2400" cap="none" dirty="0">
                <a:solidFill>
                  <a:srgbClr val="221E1F"/>
                </a:solidFill>
                <a:latin typeface="Arial" panose="020B0604020202020204" pitchFamily="34" charset="0"/>
                <a:cs typeface="Arial" panose="020B0604020202020204" pitchFamily="34" charset="0"/>
              </a:rPr>
              <a:t> kuru </a:t>
            </a:r>
            <a:r>
              <a:rPr lang="en-US" altLang="zh-CN" sz="2400" cap="none" dirty="0" err="1">
                <a:solidFill>
                  <a:srgbClr val="221E1F"/>
                </a:solidFill>
                <a:latin typeface="Arial" panose="020B0604020202020204" pitchFamily="34" charset="0"/>
                <a:cs typeface="Arial" panose="020B0604020202020204" pitchFamily="34" charset="0"/>
              </a:rPr>
              <a:t>baklagil</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yenilmelidir</a:t>
            </a:r>
            <a:endParaRPr lang="en-US" altLang="zh-CN" sz="2400" cap="none" dirty="0">
              <a:solidFill>
                <a:srgbClr val="221E1F"/>
              </a:solidFill>
              <a:latin typeface="Arial" panose="020B0604020202020204" pitchFamily="34" charset="0"/>
              <a:cs typeface="Arial" panose="020B0604020202020204" pitchFamily="34" charset="0"/>
            </a:endParaRPr>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indent="3308061">
              <a:lnSpc>
                <a:spcPts val="2336"/>
              </a:lnSpc>
            </a:pPr>
            <a:endParaRPr lang="en-US" altLang="zh-CN" sz="1555" dirty="0">
              <a:solidFill>
                <a:srgbClr val="293C90"/>
              </a:solidFill>
              <a:latin typeface="Comic Sans MS" charset="0"/>
              <a:cs typeface="Comic Sans MS" charset="0"/>
            </a:endParaRPr>
          </a:p>
        </p:txBody>
      </p:sp>
      <p:sp>
        <p:nvSpPr>
          <p:cNvPr id="5" name="Slayt Numarası Yer Tutucusu 4">
            <a:extLst>
              <a:ext uri="{FF2B5EF4-FFF2-40B4-BE49-F238E27FC236}">
                <a16:creationId xmlns:a16="http://schemas.microsoft.com/office/drawing/2014/main" id="{1BA15DE3-3C61-B75A-4D01-19679EE06F65}"/>
              </a:ext>
            </a:extLst>
          </p:cNvPr>
          <p:cNvSpPr>
            <a:spLocks noGrp="1"/>
          </p:cNvSpPr>
          <p:nvPr>
            <p:ph type="sldNum" sz="quarter" idx="12"/>
          </p:nvPr>
        </p:nvSpPr>
        <p:spPr/>
        <p:txBody>
          <a:bodyPr/>
          <a:lstStyle/>
          <a:p>
            <a:fld id="{6D22F896-40B5-4ADD-8801-0D06FADFA095}" type="slidenum">
              <a:rPr lang="en-US" smtClean="0"/>
              <a:t>49</a:t>
            </a:fld>
            <a:endParaRPr lang="en-US" dirty="0"/>
          </a:p>
        </p:txBody>
      </p:sp>
    </p:spTree>
    <p:extLst>
      <p:ext uri="{BB962C8B-B14F-4D97-AF65-F5344CB8AC3E}">
        <p14:creationId xmlns:p14="http://schemas.microsoft.com/office/powerpoint/2010/main" val="20196057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239B01-1682-51D7-0546-07FC3520CD77}"/>
              </a:ext>
            </a:extLst>
          </p:cNvPr>
          <p:cNvSpPr>
            <a:spLocks noGrp="1"/>
          </p:cNvSpPr>
          <p:nvPr>
            <p:ph type="title"/>
          </p:nvPr>
        </p:nvSpPr>
        <p:spPr/>
        <p:txBody>
          <a:bodyPr/>
          <a:lstStyle/>
          <a:p>
            <a:r>
              <a:rPr lang="tr-TR" dirty="0">
                <a:latin typeface="Arial" panose="020B0604020202020204" pitchFamily="34" charset="0"/>
                <a:cs typeface="Arial" panose="020B0604020202020204" pitchFamily="34" charset="0"/>
              </a:rPr>
              <a:t>proteinler</a:t>
            </a:r>
          </a:p>
        </p:txBody>
      </p:sp>
      <p:sp>
        <p:nvSpPr>
          <p:cNvPr id="3" name="İçerik Yer Tutucusu 2">
            <a:extLst>
              <a:ext uri="{FF2B5EF4-FFF2-40B4-BE49-F238E27FC236}">
                <a16:creationId xmlns:a16="http://schemas.microsoft.com/office/drawing/2014/main" id="{12B133A4-7E74-FFC9-376E-4E33CE1FFD20}"/>
              </a:ext>
            </a:extLst>
          </p:cNvPr>
          <p:cNvSpPr>
            <a:spLocks noGrp="1"/>
          </p:cNvSpPr>
          <p:nvPr>
            <p:ph sz="quarter" idx="13"/>
          </p:nvPr>
        </p:nvSpPr>
        <p:spPr>
          <a:xfrm>
            <a:off x="913773" y="2367092"/>
            <a:ext cx="7534487" cy="3424107"/>
          </a:xfrm>
        </p:spPr>
        <p:txBody>
          <a:bodyPr>
            <a:normAutofit lnSpcReduction="10000"/>
          </a:bodyPr>
          <a:lstStyle/>
          <a:p>
            <a:r>
              <a:rPr lang="tr-TR" sz="2400" cap="none" dirty="0">
                <a:latin typeface="Arial" panose="020B0604020202020204" pitchFamily="34" charset="0"/>
                <a:cs typeface="Arial" panose="020B0604020202020204" pitchFamily="34" charset="0"/>
              </a:rPr>
              <a:t>Hayvansal ve bitkisel besinlerde bulunur</a:t>
            </a:r>
          </a:p>
          <a:p>
            <a:r>
              <a:rPr lang="tr-TR" sz="2400" cap="none" dirty="0">
                <a:latin typeface="Arial" panose="020B0604020202020204" pitchFamily="34" charset="0"/>
                <a:cs typeface="Arial" panose="020B0604020202020204" pitchFamily="34" charset="0"/>
              </a:rPr>
              <a:t>Vücudun büyümesi, gelişmesi ve yıpranan dokuların onarılmasında önemli görevleri vardır. </a:t>
            </a:r>
          </a:p>
          <a:p>
            <a:r>
              <a:rPr lang="tr-TR" sz="2400" cap="none" dirty="0">
                <a:latin typeface="Arial" panose="020B0604020202020204" pitchFamily="34" charset="0"/>
                <a:cs typeface="Arial" panose="020B0604020202020204" pitchFamily="34" charset="0"/>
              </a:rPr>
              <a:t>Diyabet vücudun protein gereksinimini etkilemez.</a:t>
            </a:r>
          </a:p>
          <a:p>
            <a:r>
              <a:rPr lang="tr-TR" sz="2400" cap="none" dirty="0">
                <a:latin typeface="Arial" panose="020B0604020202020204" pitchFamily="34" charset="0"/>
                <a:cs typeface="Arial" panose="020B0604020202020204" pitchFamily="34" charset="0"/>
              </a:rPr>
              <a:t>Önerilen miktarda alınmalıdır.</a:t>
            </a:r>
          </a:p>
          <a:p>
            <a:r>
              <a:rPr lang="tr-TR" sz="2400" cap="none" dirty="0">
                <a:latin typeface="Arial" panose="020B0604020202020204" pitchFamily="34" charset="0"/>
                <a:cs typeface="Arial" panose="020B0604020202020204" pitchFamily="34" charset="0"/>
              </a:rPr>
              <a:t>Ancak diyabete bağlı </a:t>
            </a:r>
            <a:r>
              <a:rPr lang="tr-TR" sz="2400" b="1" cap="none" dirty="0">
                <a:solidFill>
                  <a:srgbClr val="C00000"/>
                </a:solidFill>
                <a:latin typeface="Arial" panose="020B0604020202020204" pitchFamily="34" charset="0"/>
                <a:cs typeface="Arial" panose="020B0604020202020204" pitchFamily="34" charset="0"/>
              </a:rPr>
              <a:t>böbrek</a:t>
            </a:r>
            <a:r>
              <a:rPr lang="tr-TR" sz="2400" cap="none" dirty="0">
                <a:latin typeface="Arial" panose="020B0604020202020204" pitchFamily="34" charset="0"/>
                <a:cs typeface="Arial" panose="020B0604020202020204" pitchFamily="34" charset="0"/>
              </a:rPr>
              <a:t> problemleri gelişmiş ise diyetle protein alımının sınırlandırılması gerekir!!!</a:t>
            </a:r>
          </a:p>
          <a:p>
            <a:endParaRPr lang="tr-TR" dirty="0"/>
          </a:p>
        </p:txBody>
      </p:sp>
      <p:sp>
        <p:nvSpPr>
          <p:cNvPr id="4" name="Metin kutusu 3">
            <a:extLst>
              <a:ext uri="{FF2B5EF4-FFF2-40B4-BE49-F238E27FC236}">
                <a16:creationId xmlns:a16="http://schemas.microsoft.com/office/drawing/2014/main" id="{A1817774-217B-109A-5D5F-2A594AAC3C4B}"/>
              </a:ext>
            </a:extLst>
          </p:cNvPr>
          <p:cNvSpPr txBox="1"/>
          <p:nvPr/>
        </p:nvSpPr>
        <p:spPr>
          <a:xfrm>
            <a:off x="9767478" y="2214694"/>
            <a:ext cx="1781792" cy="2862322"/>
          </a:xfrm>
          <a:prstGeom prst="rect">
            <a:avLst/>
          </a:prstGeom>
          <a:noFill/>
        </p:spPr>
        <p:txBody>
          <a:bodyPr wrap="square" rtlCol="0">
            <a:spAutoFit/>
          </a:bodyPr>
          <a:lstStyle/>
          <a:p>
            <a:r>
              <a:rPr lang="tr-TR" dirty="0">
                <a:latin typeface="Arial" panose="020B0604020202020204" pitchFamily="34" charset="0"/>
                <a:cs typeface="Arial" panose="020B0604020202020204" pitchFamily="34" charset="0"/>
              </a:rPr>
              <a:t>Yumurta</a:t>
            </a:r>
          </a:p>
          <a:p>
            <a:r>
              <a:rPr lang="tr-TR" dirty="0">
                <a:latin typeface="Arial" panose="020B0604020202020204" pitchFamily="34" charset="0"/>
                <a:cs typeface="Arial" panose="020B0604020202020204" pitchFamily="34" charset="0"/>
              </a:rPr>
              <a:t>Kırmızı et</a:t>
            </a:r>
          </a:p>
          <a:p>
            <a:r>
              <a:rPr lang="tr-TR" dirty="0">
                <a:latin typeface="Arial" panose="020B0604020202020204" pitchFamily="34" charset="0"/>
                <a:cs typeface="Arial" panose="020B0604020202020204" pitchFamily="34" charset="0"/>
              </a:rPr>
              <a:t>Balık eti</a:t>
            </a:r>
          </a:p>
          <a:p>
            <a:r>
              <a:rPr lang="tr-TR" dirty="0">
                <a:latin typeface="Arial" panose="020B0604020202020204" pitchFamily="34" charset="0"/>
                <a:cs typeface="Arial" panose="020B0604020202020204" pitchFamily="34" charset="0"/>
              </a:rPr>
              <a:t>Tavuk eti</a:t>
            </a:r>
          </a:p>
          <a:p>
            <a:endParaRPr lang="tr-TR" dirty="0">
              <a:latin typeface="Arial" panose="020B0604020202020204" pitchFamily="34" charset="0"/>
              <a:cs typeface="Arial" panose="020B0604020202020204" pitchFamily="34" charset="0"/>
            </a:endParaRPr>
          </a:p>
          <a:p>
            <a:r>
              <a:rPr lang="tr-TR" dirty="0">
                <a:latin typeface="Arial" panose="020B0604020202020204" pitchFamily="34" charset="0"/>
                <a:cs typeface="Arial" panose="020B0604020202020204" pitchFamily="34" charset="0"/>
              </a:rPr>
              <a:t>Süt</a:t>
            </a:r>
          </a:p>
          <a:p>
            <a:r>
              <a:rPr lang="tr-TR" dirty="0">
                <a:latin typeface="Arial" panose="020B0604020202020204" pitchFamily="34" charset="0"/>
                <a:cs typeface="Arial" panose="020B0604020202020204" pitchFamily="34" charset="0"/>
              </a:rPr>
              <a:t>Yoğurt</a:t>
            </a:r>
          </a:p>
          <a:p>
            <a:r>
              <a:rPr lang="tr-TR" dirty="0">
                <a:latin typeface="Arial" panose="020B0604020202020204" pitchFamily="34" charset="0"/>
                <a:cs typeface="Arial" panose="020B0604020202020204" pitchFamily="34" charset="0"/>
              </a:rPr>
              <a:t>Peynir</a:t>
            </a:r>
          </a:p>
          <a:p>
            <a:endParaRPr lang="tr-TR" dirty="0">
              <a:latin typeface="Arial" panose="020B0604020202020204" pitchFamily="34" charset="0"/>
              <a:cs typeface="Arial" panose="020B0604020202020204" pitchFamily="34" charset="0"/>
            </a:endParaRPr>
          </a:p>
          <a:p>
            <a:r>
              <a:rPr lang="tr-TR" dirty="0">
                <a:latin typeface="Arial" panose="020B0604020202020204" pitchFamily="34" charset="0"/>
                <a:cs typeface="Arial" panose="020B0604020202020204" pitchFamily="34" charset="0"/>
              </a:rPr>
              <a:t>Kurubaklagiller</a:t>
            </a:r>
          </a:p>
        </p:txBody>
      </p:sp>
      <p:sp>
        <p:nvSpPr>
          <p:cNvPr id="5" name="Slayt Numarası Yer Tutucusu 4">
            <a:extLst>
              <a:ext uri="{FF2B5EF4-FFF2-40B4-BE49-F238E27FC236}">
                <a16:creationId xmlns:a16="http://schemas.microsoft.com/office/drawing/2014/main" id="{B80F578D-A540-5E2E-E04C-A618FBA1BC56}"/>
              </a:ext>
            </a:extLst>
          </p:cNvPr>
          <p:cNvSpPr>
            <a:spLocks noGrp="1"/>
          </p:cNvSpPr>
          <p:nvPr>
            <p:ph type="sldNum" sz="quarter" idx="12"/>
          </p:nvPr>
        </p:nvSpPr>
        <p:spPr/>
        <p:txBody>
          <a:bodyPr/>
          <a:lstStyle/>
          <a:p>
            <a:fld id="{6D22F896-40B5-4ADD-8801-0D06FADFA095}" type="slidenum">
              <a:rPr lang="en-US" smtClean="0"/>
              <a:t>50</a:t>
            </a:fld>
            <a:endParaRPr lang="en-US" dirty="0"/>
          </a:p>
        </p:txBody>
      </p:sp>
    </p:spTree>
    <p:extLst>
      <p:ext uri="{BB962C8B-B14F-4D97-AF65-F5344CB8AC3E}">
        <p14:creationId xmlns:p14="http://schemas.microsoft.com/office/powerpoint/2010/main" val="36865741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53B608F-9A09-5079-5AEF-88D472F8E010}"/>
              </a:ext>
            </a:extLst>
          </p:cNvPr>
          <p:cNvSpPr>
            <a:spLocks noGrp="1"/>
          </p:cNvSpPr>
          <p:nvPr>
            <p:ph type="title"/>
          </p:nvPr>
        </p:nvSpPr>
        <p:spPr/>
        <p:txBody>
          <a:bodyPr/>
          <a:lstStyle/>
          <a:p>
            <a:r>
              <a:rPr lang="tr-TR" dirty="0">
                <a:latin typeface="Arial" panose="020B0604020202020204" pitchFamily="34" charset="0"/>
                <a:cs typeface="Arial" panose="020B0604020202020204" pitchFamily="34" charset="0"/>
              </a:rPr>
              <a:t>yağlar</a:t>
            </a:r>
          </a:p>
        </p:txBody>
      </p:sp>
      <p:sp>
        <p:nvSpPr>
          <p:cNvPr id="3" name="İçerik Yer Tutucusu 2">
            <a:extLst>
              <a:ext uri="{FF2B5EF4-FFF2-40B4-BE49-F238E27FC236}">
                <a16:creationId xmlns:a16="http://schemas.microsoft.com/office/drawing/2014/main" id="{808C06D7-4C2F-8E8E-CC58-50714B1EF0CB}"/>
              </a:ext>
            </a:extLst>
          </p:cNvPr>
          <p:cNvSpPr>
            <a:spLocks noGrp="1"/>
          </p:cNvSpPr>
          <p:nvPr>
            <p:ph sz="quarter" idx="13"/>
          </p:nvPr>
        </p:nvSpPr>
        <p:spPr>
          <a:xfrm>
            <a:off x="913773" y="2367092"/>
            <a:ext cx="9562069" cy="3424107"/>
          </a:xfrm>
        </p:spPr>
        <p:txBody>
          <a:bodyPr>
            <a:normAutofit/>
          </a:bodyPr>
          <a:lstStyle/>
          <a:p>
            <a:r>
              <a:rPr lang="tr-TR" sz="2400" cap="none" dirty="0">
                <a:latin typeface="Arial" panose="020B0604020202020204" pitchFamily="34" charset="0"/>
                <a:cs typeface="Arial" panose="020B0604020202020204" pitchFamily="34" charset="0"/>
              </a:rPr>
              <a:t>Yüksek enerji veren besin ögeleridir.</a:t>
            </a:r>
          </a:p>
          <a:p>
            <a:endParaRPr lang="tr-TR" sz="2400" cap="none" dirty="0">
              <a:latin typeface="Arial" panose="020B0604020202020204" pitchFamily="34" charset="0"/>
              <a:cs typeface="Arial" panose="020B0604020202020204" pitchFamily="34" charset="0"/>
            </a:endParaRPr>
          </a:p>
          <a:p>
            <a:r>
              <a:rPr lang="tr-TR" sz="2400" cap="none" dirty="0">
                <a:latin typeface="Arial" panose="020B0604020202020204" pitchFamily="34" charset="0"/>
                <a:cs typeface="Arial" panose="020B0604020202020204" pitchFamily="34" charset="0"/>
              </a:rPr>
              <a:t>Sıvı yağlar, margarin, krema, ayrıca sucuk gibi et ürünleri, kabuklu yemişler yağ içeriği yüksek besinlerdir.</a:t>
            </a:r>
          </a:p>
        </p:txBody>
      </p:sp>
      <p:sp>
        <p:nvSpPr>
          <p:cNvPr id="6" name="Slayt Numarası Yer Tutucusu 5">
            <a:extLst>
              <a:ext uri="{FF2B5EF4-FFF2-40B4-BE49-F238E27FC236}">
                <a16:creationId xmlns:a16="http://schemas.microsoft.com/office/drawing/2014/main" id="{3B8AD2C4-7590-7A82-C0BB-8D9C32D6271A}"/>
              </a:ext>
            </a:extLst>
          </p:cNvPr>
          <p:cNvSpPr>
            <a:spLocks noGrp="1"/>
          </p:cNvSpPr>
          <p:nvPr>
            <p:ph type="sldNum" sz="quarter" idx="12"/>
          </p:nvPr>
        </p:nvSpPr>
        <p:spPr/>
        <p:txBody>
          <a:bodyPr/>
          <a:lstStyle/>
          <a:p>
            <a:fld id="{6D22F896-40B5-4ADD-8801-0D06FADFA095}" type="slidenum">
              <a:rPr lang="en-US" smtClean="0"/>
              <a:t>51</a:t>
            </a:fld>
            <a:endParaRPr lang="en-US" dirty="0"/>
          </a:p>
        </p:txBody>
      </p:sp>
    </p:spTree>
    <p:extLst>
      <p:ext uri="{BB962C8B-B14F-4D97-AF65-F5344CB8AC3E}">
        <p14:creationId xmlns:p14="http://schemas.microsoft.com/office/powerpoint/2010/main" val="2588042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024298" y="274638"/>
            <a:ext cx="4071966" cy="1143000"/>
          </a:xfrm>
          <a:noFill/>
          <a:ln>
            <a:noFill/>
          </a:ln>
        </p:spPr>
        <p:style>
          <a:lnRef idx="2">
            <a:schemeClr val="accent2"/>
          </a:lnRef>
          <a:fillRef idx="1">
            <a:schemeClr val="lt1"/>
          </a:fillRef>
          <a:effectRef idx="0">
            <a:schemeClr val="accent2"/>
          </a:effectRef>
          <a:fontRef idx="minor">
            <a:schemeClr val="dk1"/>
          </a:fontRef>
        </p:style>
        <p:txBody>
          <a:bodyPr/>
          <a:lstStyle/>
          <a:p>
            <a:r>
              <a:rPr lang="tr-TR" b="1" u="sng" dirty="0">
                <a:ln w="11430"/>
                <a:solidFill>
                  <a:srgbClr val="C00000"/>
                </a:solidFill>
                <a:latin typeface="Arial" panose="020B0604020202020204" pitchFamily="34" charset="0"/>
                <a:cs typeface="Arial" panose="020B0604020202020204" pitchFamily="34" charset="0"/>
              </a:rPr>
              <a:t>YAĞLAR</a:t>
            </a:r>
            <a:endParaRPr lang="tr-TR" u="sng" dirty="0">
              <a:solidFill>
                <a:srgbClr val="C00000"/>
              </a:solidFill>
              <a:latin typeface="Arial" panose="020B0604020202020204" pitchFamily="34" charset="0"/>
              <a:cs typeface="Arial" panose="020B0604020202020204" pitchFamily="34" charset="0"/>
            </a:endParaRPr>
          </a:p>
        </p:txBody>
      </p:sp>
      <p:sp>
        <p:nvSpPr>
          <p:cNvPr id="4" name="3 Aşağı Ok"/>
          <p:cNvSpPr/>
          <p:nvPr/>
        </p:nvSpPr>
        <p:spPr>
          <a:xfrm rot="2765076">
            <a:off x="4442431" y="1289337"/>
            <a:ext cx="642942" cy="1285884"/>
          </a:xfrm>
          <a:prstGeom prst="downArrow">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tr-TR"/>
          </a:p>
        </p:txBody>
      </p:sp>
      <p:sp>
        <p:nvSpPr>
          <p:cNvPr id="5" name="4 Aşağı Ok"/>
          <p:cNvSpPr/>
          <p:nvPr/>
        </p:nvSpPr>
        <p:spPr>
          <a:xfrm rot="19010781">
            <a:off x="6671899" y="1289860"/>
            <a:ext cx="642942" cy="1285884"/>
          </a:xfrm>
          <a:prstGeom prst="downArrow">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tr-TR"/>
          </a:p>
        </p:txBody>
      </p:sp>
      <p:sp>
        <p:nvSpPr>
          <p:cNvPr id="6" name="5 Oval"/>
          <p:cNvSpPr/>
          <p:nvPr/>
        </p:nvSpPr>
        <p:spPr>
          <a:xfrm>
            <a:off x="1893921" y="2643182"/>
            <a:ext cx="4143404" cy="1357322"/>
          </a:xfrm>
          <a:prstGeom prst="ellipse">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tr-TR" sz="2000" b="1" dirty="0">
                <a:solidFill>
                  <a:srgbClr val="002060"/>
                </a:solidFill>
              </a:rPr>
              <a:t>DOYMUŞ YAĞLAR </a:t>
            </a:r>
          </a:p>
        </p:txBody>
      </p:sp>
      <p:sp>
        <p:nvSpPr>
          <p:cNvPr id="7" name="6 Oval"/>
          <p:cNvSpPr/>
          <p:nvPr/>
        </p:nvSpPr>
        <p:spPr>
          <a:xfrm>
            <a:off x="6096000" y="2643182"/>
            <a:ext cx="4071966" cy="1357322"/>
          </a:xfrm>
          <a:prstGeom prst="ellipse">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tr-TR" sz="2000" b="1" dirty="0">
                <a:solidFill>
                  <a:srgbClr val="002060"/>
                </a:solidFill>
              </a:rPr>
              <a:t>DOYMAMIŞ YAĞLAR</a:t>
            </a:r>
          </a:p>
          <a:p>
            <a:pPr algn="ctr"/>
            <a:r>
              <a:rPr lang="tr-TR" sz="2000" b="1" dirty="0">
                <a:solidFill>
                  <a:srgbClr val="002060"/>
                </a:solidFill>
              </a:rPr>
              <a:t>(Tekli ve çoklu doymamış yağlar) </a:t>
            </a:r>
          </a:p>
        </p:txBody>
      </p:sp>
      <p:sp>
        <p:nvSpPr>
          <p:cNvPr id="8" name="7 Dikdörtgen"/>
          <p:cNvSpPr/>
          <p:nvPr/>
        </p:nvSpPr>
        <p:spPr>
          <a:xfrm>
            <a:off x="2707604" y="4353362"/>
            <a:ext cx="3240246" cy="830997"/>
          </a:xfrm>
          <a:prstGeom prst="rect">
            <a:avLst/>
          </a:prstGeom>
        </p:spPr>
        <p:txBody>
          <a:bodyPr wrap="none">
            <a:spAutoFit/>
          </a:bodyPr>
          <a:lstStyle/>
          <a:p>
            <a:pPr algn="ctr"/>
            <a:r>
              <a:rPr lang="tr-TR" sz="2400" b="1" dirty="0">
                <a:solidFill>
                  <a:srgbClr val="002060"/>
                </a:solidFill>
              </a:rPr>
              <a:t>Oda ısısında katı olan </a:t>
            </a:r>
          </a:p>
          <a:p>
            <a:pPr algn="ctr"/>
            <a:r>
              <a:rPr lang="tr-TR" sz="2400" b="1" dirty="0" err="1">
                <a:solidFill>
                  <a:srgbClr val="002060"/>
                </a:solidFill>
              </a:rPr>
              <a:t>tereyağ</a:t>
            </a:r>
            <a:r>
              <a:rPr lang="tr-TR" sz="2400" b="1" dirty="0">
                <a:solidFill>
                  <a:srgbClr val="002060"/>
                </a:solidFill>
              </a:rPr>
              <a:t>, margarin</a:t>
            </a:r>
          </a:p>
        </p:txBody>
      </p:sp>
      <p:sp>
        <p:nvSpPr>
          <p:cNvPr id="9" name="8 Dikdörtgen"/>
          <p:cNvSpPr/>
          <p:nvPr/>
        </p:nvSpPr>
        <p:spPr>
          <a:xfrm>
            <a:off x="6128925" y="4168695"/>
            <a:ext cx="3114016" cy="1200329"/>
          </a:xfrm>
          <a:prstGeom prst="rect">
            <a:avLst/>
          </a:prstGeom>
        </p:spPr>
        <p:txBody>
          <a:bodyPr wrap="square">
            <a:spAutoFit/>
          </a:bodyPr>
          <a:lstStyle/>
          <a:p>
            <a:pPr algn="ctr"/>
            <a:r>
              <a:rPr lang="tr-TR" sz="2400" b="1" dirty="0">
                <a:solidFill>
                  <a:srgbClr val="002060"/>
                </a:solidFill>
              </a:rPr>
              <a:t>Oda ısında sıvı olan</a:t>
            </a:r>
          </a:p>
          <a:p>
            <a:pPr algn="ctr"/>
            <a:r>
              <a:rPr lang="tr-TR" sz="2400" b="1" dirty="0" err="1">
                <a:solidFill>
                  <a:srgbClr val="002060"/>
                </a:solidFill>
              </a:rPr>
              <a:t>ayçicek</a:t>
            </a:r>
            <a:r>
              <a:rPr lang="tr-TR" sz="2400" b="1" dirty="0">
                <a:solidFill>
                  <a:srgbClr val="002060"/>
                </a:solidFill>
              </a:rPr>
              <a:t>, mısır özü, zeytinyağı</a:t>
            </a:r>
          </a:p>
        </p:txBody>
      </p:sp>
      <p:pic>
        <p:nvPicPr>
          <p:cNvPr id="10" name="Picture 10" descr="http://images.saglikbilgisi.gen.tr/img/yaglarhakinda.jpg"/>
          <p:cNvPicPr>
            <a:picLocks noChangeAspect="1" noChangeArrowheads="1"/>
          </p:cNvPicPr>
          <p:nvPr/>
        </p:nvPicPr>
        <p:blipFill>
          <a:blip r:embed="rId3" cstate="print"/>
          <a:srcRect/>
          <a:stretch>
            <a:fillRect/>
          </a:stretch>
        </p:blipFill>
        <p:spPr bwMode="auto">
          <a:xfrm>
            <a:off x="3024166" y="5214950"/>
            <a:ext cx="1714512" cy="14287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Picture 6" descr="http://www.sporis.net/userfiles/doymu%C5%9F%20ya%C4%9Flar.jpg"/>
          <p:cNvPicPr>
            <a:picLocks noChangeAspect="1" noChangeArrowheads="1"/>
          </p:cNvPicPr>
          <p:nvPr/>
        </p:nvPicPr>
        <p:blipFill>
          <a:blip r:embed="rId4" cstate="print"/>
          <a:srcRect/>
          <a:stretch>
            <a:fillRect/>
          </a:stretch>
        </p:blipFill>
        <p:spPr bwMode="auto">
          <a:xfrm>
            <a:off x="7104113" y="5352772"/>
            <a:ext cx="2453447" cy="1414762"/>
          </a:xfrm>
          <a:prstGeom prst="rect">
            <a:avLst/>
          </a:prstGeom>
          <a:noFill/>
        </p:spPr>
      </p:pic>
      <p:sp>
        <p:nvSpPr>
          <p:cNvPr id="12" name="11 Aşağı Ok"/>
          <p:cNvSpPr/>
          <p:nvPr/>
        </p:nvSpPr>
        <p:spPr>
          <a:xfrm>
            <a:off x="1509192" y="2500306"/>
            <a:ext cx="1403168" cy="3714776"/>
          </a:xfrm>
          <a:prstGeom prst="down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tr-TR"/>
          </a:p>
        </p:txBody>
      </p:sp>
      <p:sp>
        <p:nvSpPr>
          <p:cNvPr id="13" name="12 Aşağı Ok"/>
          <p:cNvSpPr/>
          <p:nvPr/>
        </p:nvSpPr>
        <p:spPr>
          <a:xfrm rot="10800000">
            <a:off x="9557559" y="2643182"/>
            <a:ext cx="1165418" cy="3714776"/>
          </a:xfrm>
          <a:prstGeom prst="down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tr-TR"/>
          </a:p>
        </p:txBody>
      </p:sp>
      <p:sp>
        <p:nvSpPr>
          <p:cNvPr id="3" name="Slayt Numarası Yer Tutucusu 2">
            <a:extLst>
              <a:ext uri="{FF2B5EF4-FFF2-40B4-BE49-F238E27FC236}">
                <a16:creationId xmlns:a16="http://schemas.microsoft.com/office/drawing/2014/main" id="{CBA0A13C-A799-EAF7-B6B1-12EDE756670F}"/>
              </a:ext>
            </a:extLst>
          </p:cNvPr>
          <p:cNvSpPr>
            <a:spLocks noGrp="1"/>
          </p:cNvSpPr>
          <p:nvPr>
            <p:ph type="sldNum" sz="quarter" idx="12"/>
          </p:nvPr>
        </p:nvSpPr>
        <p:spPr/>
        <p:txBody>
          <a:bodyPr/>
          <a:lstStyle/>
          <a:p>
            <a:fld id="{020B8D2C-B1BB-8C41-B5CF-847A8796FBEC}" type="slidenum">
              <a:rPr lang="tr-TR" smtClean="0"/>
              <a:t>52</a:t>
            </a:fld>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913776" y="-9558"/>
            <a:ext cx="10364451" cy="1596177"/>
          </a:xfrm>
        </p:spPr>
        <p:txBody>
          <a:bodyPr/>
          <a:lstStyle/>
          <a:p>
            <a:r>
              <a:rPr lang="tr-TR" b="1" u="sng" dirty="0">
                <a:ln w="11430"/>
                <a:effectLst>
                  <a:outerShdw blurRad="50800" dist="39000" dir="5460000" algn="tl">
                    <a:srgbClr val="000000">
                      <a:alpha val="38000"/>
                    </a:srgbClr>
                  </a:outerShdw>
                </a:effectLst>
                <a:latin typeface="Arial" panose="020B0604020202020204" pitchFamily="34" charset="0"/>
                <a:cs typeface="Arial" panose="020B0604020202020204" pitchFamily="34" charset="0"/>
              </a:rPr>
              <a:t>YAĞLAR</a:t>
            </a:r>
            <a:endParaRPr lang="tr-TR" dirty="0">
              <a:latin typeface="Arial" panose="020B0604020202020204" pitchFamily="34" charset="0"/>
              <a:cs typeface="Arial" panose="020B0604020202020204" pitchFamily="34" charset="0"/>
            </a:endParaRPr>
          </a:p>
        </p:txBody>
      </p:sp>
      <p:sp>
        <p:nvSpPr>
          <p:cNvPr id="3" name="2 İçerik Yer Tutucusu"/>
          <p:cNvSpPr>
            <a:spLocks noGrp="1"/>
          </p:cNvSpPr>
          <p:nvPr>
            <p:ph idx="1"/>
          </p:nvPr>
        </p:nvSpPr>
        <p:spPr>
          <a:xfrm>
            <a:off x="913775" y="2367093"/>
            <a:ext cx="10364452" cy="3974072"/>
          </a:xfrm>
        </p:spPr>
        <p:txBody>
          <a:bodyPr>
            <a:normAutofit fontScale="62500" lnSpcReduction="20000"/>
          </a:bodyPr>
          <a:lstStyle/>
          <a:p>
            <a:pPr marL="0" indent="0">
              <a:buNone/>
            </a:pPr>
            <a:endParaRPr lang="tr-TR" dirty="0"/>
          </a:p>
          <a:p>
            <a:pPr algn="ctr"/>
            <a:r>
              <a:rPr lang="tr-TR" sz="3400" cap="none" dirty="0">
                <a:latin typeface="Arial" panose="020B0604020202020204" pitchFamily="34" charset="0"/>
                <a:cs typeface="Arial" panose="020B0604020202020204" pitchFamily="34" charset="0"/>
              </a:rPr>
              <a:t>Kırmızı et yerine tavuk, balık, hindi eti tercih edilmeli</a:t>
            </a:r>
          </a:p>
          <a:p>
            <a:pPr algn="ctr"/>
            <a:r>
              <a:rPr lang="tr-TR" sz="3400" cap="none" dirty="0">
                <a:latin typeface="Arial" panose="020B0604020202020204" pitchFamily="34" charset="0"/>
                <a:cs typeface="Arial" panose="020B0604020202020204" pitchFamily="34" charset="0"/>
              </a:rPr>
              <a:t>Etin görülen yağları uzaklaştırılmalı, yağsız eti tercih edilmeli, tavuğun derisini yemeyiniz.</a:t>
            </a:r>
          </a:p>
          <a:p>
            <a:pPr algn="ctr"/>
            <a:r>
              <a:rPr lang="tr-TR" sz="3400" cap="none" dirty="0">
                <a:latin typeface="Arial" panose="020B0604020202020204" pitchFamily="34" charset="0"/>
                <a:cs typeface="Arial" panose="020B0604020202020204" pitchFamily="34" charset="0"/>
              </a:rPr>
              <a:t> Etli yemeklere ayrıca yağ eklenmemeli </a:t>
            </a:r>
          </a:p>
          <a:p>
            <a:pPr algn="ctr"/>
            <a:r>
              <a:rPr lang="tr-TR" sz="3400" cap="none" dirty="0">
                <a:latin typeface="Arial" panose="020B0604020202020204" pitchFamily="34" charset="0"/>
                <a:cs typeface="Arial" panose="020B0604020202020204" pitchFamily="34" charset="0"/>
              </a:rPr>
              <a:t> Yemeklerde katı yağ yerine sıvı yağ kullanılmalı </a:t>
            </a:r>
          </a:p>
          <a:p>
            <a:pPr algn="ctr"/>
            <a:r>
              <a:rPr lang="tr-TR" sz="3400" cap="none" dirty="0">
                <a:latin typeface="Arial" panose="020B0604020202020204" pitchFamily="34" charset="0"/>
                <a:cs typeface="Arial" panose="020B0604020202020204" pitchFamily="34" charset="0"/>
              </a:rPr>
              <a:t> Mümkün olduğunca yağ miktarı azaltılmalı</a:t>
            </a:r>
          </a:p>
          <a:p>
            <a:pPr algn="ctr"/>
            <a:r>
              <a:rPr lang="tr-TR" sz="3400" cap="none" dirty="0">
                <a:latin typeface="Arial" panose="020B0604020202020204" pitchFamily="34" charset="0"/>
                <a:cs typeface="Arial" panose="020B0604020202020204" pitchFamily="34" charset="0"/>
              </a:rPr>
              <a:t> Doymuş yağ ve kolesterol içerikleri yüksek olduğu için sakatatlar (karaciğer, beyin, vb.) ve sosis, salam, sucuk gibi et ürünleri tüketilmemelidir. </a:t>
            </a:r>
          </a:p>
          <a:p>
            <a:endParaRPr lang="tr-TR" dirty="0"/>
          </a:p>
        </p:txBody>
      </p:sp>
      <p:sp>
        <p:nvSpPr>
          <p:cNvPr id="4" name="3 Yuvarlatılmış Dikdörtgen"/>
          <p:cNvSpPr/>
          <p:nvPr/>
        </p:nvSpPr>
        <p:spPr>
          <a:xfrm>
            <a:off x="2233228" y="1207224"/>
            <a:ext cx="8136904" cy="936104"/>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buNone/>
            </a:pPr>
            <a:r>
              <a:rPr lang="tr-TR" sz="2400" dirty="0">
                <a:latin typeface="Arial" panose="020B0604020202020204" pitchFamily="34" charset="0"/>
                <a:cs typeface="Arial" panose="020B0604020202020204" pitchFamily="34" charset="0"/>
              </a:rPr>
              <a:t>Sağlığın korunmasında diyetle alınan yağ türlerinin belirli bir dengede olması önerilmektedir </a:t>
            </a:r>
          </a:p>
        </p:txBody>
      </p:sp>
      <p:sp>
        <p:nvSpPr>
          <p:cNvPr id="5" name="4 Aşağı Ok"/>
          <p:cNvSpPr/>
          <p:nvPr/>
        </p:nvSpPr>
        <p:spPr>
          <a:xfrm>
            <a:off x="5797624" y="2204864"/>
            <a:ext cx="504056" cy="576064"/>
          </a:xfrm>
          <a:prstGeom prst="down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6" name="Slayt Numarası Yer Tutucusu 5">
            <a:extLst>
              <a:ext uri="{FF2B5EF4-FFF2-40B4-BE49-F238E27FC236}">
                <a16:creationId xmlns:a16="http://schemas.microsoft.com/office/drawing/2014/main" id="{3EC09682-20BB-6954-3DA9-5F785FD8D594}"/>
              </a:ext>
            </a:extLst>
          </p:cNvPr>
          <p:cNvSpPr>
            <a:spLocks noGrp="1"/>
          </p:cNvSpPr>
          <p:nvPr>
            <p:ph type="sldNum" sz="quarter" idx="12"/>
          </p:nvPr>
        </p:nvSpPr>
        <p:spPr/>
        <p:txBody>
          <a:bodyPr/>
          <a:lstStyle/>
          <a:p>
            <a:fld id="{020B8D2C-B1BB-8C41-B5CF-847A8796FBEC}" type="slidenum">
              <a:rPr lang="tr-TR" smtClean="0"/>
              <a:t>53</a:t>
            </a:fld>
            <a:endParaRPr lang="tr-TR"/>
          </a:p>
        </p:txBody>
      </p:sp>
    </p:spTree>
  </p:cSld>
  <p:clrMapOvr>
    <a:masterClrMapping/>
  </p:clrMapOvr>
  <p:transition>
    <p:dissolv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AutoShape 2"/>
          <p:cNvSpPr>
            <a:spLocks noChangeArrowheads="1"/>
          </p:cNvSpPr>
          <p:nvPr/>
        </p:nvSpPr>
        <p:spPr bwMode="auto">
          <a:xfrm>
            <a:off x="2309786" y="1000108"/>
            <a:ext cx="7715304" cy="1714512"/>
          </a:xfrm>
          <a:prstGeom prst="roundRect">
            <a:avLst>
              <a:gd name="adj" fmla="val 16667"/>
            </a:avLst>
          </a:prstGeom>
          <a:solidFill>
            <a:srgbClr val="FFFFFF"/>
          </a:solidFill>
          <a:ln w="63500" cmpd="thickThin">
            <a:solidFill>
              <a:srgbClr val="00B050"/>
            </a:solidFill>
            <a:round/>
            <a:headEnd/>
            <a:tailEnd/>
          </a:ln>
          <a:effectLst/>
        </p:spPr>
        <p:txBody>
          <a:bodyPr vert="horz" wrap="square" lIns="91440" tIns="45720" rIns="91440" bIns="45720" numCol="1" anchor="ctr" anchorCtr="0" compatLnSpc="1">
            <a:prstTxWarp prst="textNoShape">
              <a:avLst/>
            </a:prstTxWarp>
          </a:bodyPr>
          <a:lstStyle/>
          <a:p>
            <a:pPr algn="ctr"/>
            <a:r>
              <a:rPr lang="tr-TR" sz="2800" b="1" dirty="0">
                <a:solidFill>
                  <a:srgbClr val="00B050"/>
                </a:solidFill>
              </a:rPr>
              <a:t>Sağlıklı beslenmek için yüksek omega-3 (n-3) içeriğine sahip olan balık haftada 2 kez tüketilmelidir.</a:t>
            </a:r>
            <a:endParaRPr lang="tr-TR" sz="2800" dirty="0">
              <a:solidFill>
                <a:srgbClr val="00B050"/>
              </a:solidFill>
            </a:endParaRPr>
          </a:p>
        </p:txBody>
      </p:sp>
      <p:sp>
        <p:nvSpPr>
          <p:cNvPr id="155652" name="AutoShape 4" descr="data:image/jpeg;base64,/9j/4AAQSkZJRgABAQAAAQABAAD/2wCEAAkGBhISERUUEhQWFRQWFxcYFxcWFxweGBkYHhwYGBgcHR0YHCYeGhojGhcaHy8gIycpLCwsGB4xNTAqNSYrLCkBCQoKDgwOGg8PGiwkHyApKSopLCopKSksLCkpKSkpKSwsLCwsKSwsLCwpKSksKSkpLCwsLCwsLCwpLCksLCwpKf/AABEIAMgAyAMBIgACEQEDEQH/xAAcAAACAgMBAQAAAAAAAAAAAAAABQQGAQMHAgj/xABBEAACAQIEBAQDBgQDCAIDAAABAgMAEQQFEiEGMUFREyJhcTKBkQcUI0JSoWJyscFDgtEVM2NzkqLh8MLxFiSy/8QAGgEAAgMBAQAAAAAAAAAAAAAAAAIBAwQFBv/EACgRAAICAQQCAgIBBQAAAAAAAAABAhEDBBIhMRNBBSJhcVEUMkKRsf/aAAwDAQACEQMRAD8A7jRRRQAUUUUAFFFFABRRRQAUGisGgAorTPi1QXYge9JMbxXEQ6QtqmVNQFtgLgXJ7b1XLJFcEN0bM34ugw50sdTXAIWxtfbffapGE4gid9G4a19xsfY1w7G4OSGaQlywkN5GP5nJ5/Wrpw5jTJGSecYC/MCsyzS3fgzeZ2dRU1muP8NcZz4XFtFPI0uHdja/xR3PMHqo7V1yKYMAQbgi4NaI5FLhGiMlJWbaKxWatGCiiigAooooAKKKKACiiigAooooAKKKKAMXovRUHMs2jgXVI1h07mllJRVsOicTReqRjvtMiTku17EuwH03qfkfH2HxG1/DaxPmO1hzN+QqtZ4N0mKpJloJqHmeaxwRtJIbKv1J7AdTVezH7TcDGLRu2IfkFw6lyfmu371uly771LFNMrAIFZISRsx31P3OwsKjNLahlyasLlr4llxGJ1ItrrDf4b8tXrRnXDavMuJjOkrG8bqPzoQCvzBFWbw7jzWrQuH2Og/XlSRxqv2JJHIc3RPMHsVAJY+nLb1B3rxwpjDEjaz/AIyRcviGklfe4tUjizB+Fi5IbXL3kjvyKG3l+RvScYXU0aKxukpLlrbBxfWLfp0kfOsyW17WYmqZ4zWLVOm512BYDoSx2+ldS4FzYtG0Tn/d20k/pP8ApXNsvCyxNiBszqTc8lVGIJPv0rVwrjZZY8QEuE6kmzfwgem1JJuEt69DQltZ3iLFIxsrAn0Nba53wnjtOiTfSef8vL+tXfC5vDIbJIpbtff6Vq02o8yd+jbF2rJt6L0Ci9bCTNFYvRQBmiiigAooooAKKKDQAVi9FR8XjkiUs5sB+57AdT6UAac2zaPDxmSQ2UfUk8gPU1yPE5tJiMQ8uIIGkkRRqbrYi5J+n1phxLnxxRYOrKi30qeYAPxG3U/tVEw+IvK2khUVWOsn4rchv2rn5peX6oy5JN8DHNcSoBuqsOdiOY6/OlcBcFJMOV8zHSrnyhRzUjrquR7VCmzSWYXgglkHdUJUHrY9aWQz2i0MGjlRtRDAg2J52Paox4XCI0cbZ1nLuNFXSvgrAylDZFUKf1WZRv8A1romDxF1NjfSbXP1H7GuRcVcH+Fhj92ZtaaT5jfxB1O+ytftVr4Bz9p4Q7Ebxrrv0kXyt+1Zs+bdHedFaecOzomHYn2oDm57Co2UYkMgPRibeovtU02rVikpY4tMpapnO/tew3hJh8b0glAe3Pw32P8A3Vy2DMAs6rMwCSGSCRh+nbS31YH5GvoDi7JhisFPAbfiRsBfo1vKfk1cW4M+zaPG4BJ5521XZVCAXTSbMGvzJ2PpV81H+4q8W+Rtw8hhjkgk2Y6SAOQU6ifldf3p7wbhVTDyXFtew26b/wB6X5vwvJh31k+JCBqMp+IBVsFbsNr/AOaon2d4vHYrxYIls11bxW3jjW2y2/MSN6xuEpXtKMmnlGRdcuXTZR3Vbe2xtV5fKISADGvLmBY/Ub/vSfL+FvC0a5izgg8gAT1sOlN8RmAXnsaXRQeKUt/bNMINKjwMpZDeKRl/hY6k/ff968HHzR3MsWpR+aM3Nv5edYTNxe16mw4sGusM4szgsekoBQ3H7j3HSpNLcXlMchDfC4+F02I/1FaVzF4SFxG4PKVR5f8AMPyn9qLFHNFakk223HO9bKkDNFFFABRRWDQBoxmMWNCzGwH/AKB7k7UhzB2RDiJheTYQxE7ITsPdjzJ+lqYoPGl1n/dxkhQeTN1Y+3T1vSrj3ErFhdbIz2dbaTuGOwPrakyOotiy6OV5wrGQWZgdxsdmubkG/Q1u4Q4fTMcQyFLYaEjxj+phyiHpfcn0qPjXSCB5GLMz3ckjkD0t0tV84NwpwuVYcAAvP+JKetn3J9wpArmwaUNzKcEdztj2bGJhlVMPGixgWAXaxva1hVf4uyrBY9D4qBJ4xrEgG4tYkX69BY963YmRrixva4Fut+vuLVUvtSzkR4RI1NnmYMfSOO1/+ptP0rPCc5zpHQjSabHBlM+HZfzgW+fSqrwXjfBxksLGwYlhfufT3ptw1iy7s9/KQGPpcbUo4xgMGKhnA2J0MR6Wtf5VRFXcH7PTajEq2r9nZsilBUofy7ew7U1ePakPD2IEg8QfmC79CLU/F7Vr0cnLFtkujzGWO2TNM19Nx0rm3BUgw+MxuC/L4rTR9tLjVYf+9K6Y67GuScaXwmZQYpfhKhW+RJIP+UmrHJqVPpou00VJtMuOZSBUYGzDSSynkRY3HrtRwHlMWGwC+GoUSMz7fxHbfnsBakfGONfQrRWs6kH2PX3qzcNyCTBog6KNv70ksyhPan6Nmow1hjN/yeMS92DXuy8jf13tWrOMUz4VmHxqT87f+KjYgNGSrep37X2tVF4i4hd2aKNrJ+cjrboKwY8k5zaZfpNF52tpsxPFcpGmIG9t2vy/815wHEGKU6hiGv68qSoQR2Qb/wCl/esF73P/ANCr3kk+merjocW3ZtR1rhLi9pmEUwAe11I5NVsdAQQRcEbg8rVxPJsWy2e9mja4P9vpXY8FjRJGsgOzC4ro6PUeS4S7R4z5XRrT5LiuGLZJTgiDucMTv/wT0Pcof29qfK+wI3v+9RJiGBBFwRYg8iOtLchkaJ2wzkkKNcLHm0RO6+pQ7exFb6o44/oorNABWnENYW6nYVtvWk7uPQX+dAGxEAAA5ClXE2BEsDqRfry7U3rxItxalktyohq0cB4uj1RkX+JSPcc66Y0X/wCtht7WhQAdPhF6r/H3BwSzx3KOxuP0n+wpzkEvj4KIXGuJdDjqCNgbeori5oyhHaRgVNo94HCo0libXQhfRu49q5FxnxRh8XLLG0R8OM6I51J1aUuCxB2IY9K6Vxjlcr4Sf7upaVlAULfURqXWFt1sK5tn/B74LBRyy6w0q6JvLsp1B0VdtuW571ZotlK+7L8u4ncD5tGinU11ZfDDAEcjYE9tqsXE2DM+GkQC7KA6nvp3P7Vzbh+ZdMiWtZrgX3AO1dW4YxSyYa7fEilfeqNUnjyWj1OJ79PHKvwhh9nGalsIlhe3lbuN9q6FDKCNq5L9neMSHFSwE21+ZQeR9vXeuowX27U+GUoStezh67FtyMmMKoH2z5ffLZJVHmjZHv6X0n9jXQKrX2iwK+XYgNy0b+u4NvnyrqTrujBFtPgpORY77zl0TkeeIDUPTl/SpOXcQfd30P8AAd1YX8t+m1V3gTM7qQbBXJUjsCPKPkRUrEg+IFPQj6V57Uxubkz12HBvg4T6qzoeaYH71FdCBKB5WPI3HWuOYzLpIXeKZdLrbV2PPl711ZsSRGuk+ZQAbf8Avaq99oMAkSGa3mOpD3Pb9xRgyVaZT8ZklhzbP8Zf9KfNH+Ctu+/v0qOrb1Kwz3BXuNvevccigWdRtz71bF1Z6tS22jfl+wUd7k+3Kum8EYonCgH8rMo9hv8A3rl8Uu5f5D+grrHDOC8LCxKdmK6m/mO9adBFvM5HmfnJLYk+2xqZKVZ0xVVmXdoGMlhzKf4i/Nd/cCpuretTOL7i45Eeh513vR5Oh1DOHUMpuGAIPoeVFJOEJLQtCTvBI0e/6b6o/wDtI+lFVlY/rxEOZ9a0f7Rj1aS6ht9ibG/oK3xnbfnUge6wRWaKAsiY6AOhU8mFjXBOJM4xWAzNfut2fZCtriQHkpFfQBqrcUcJid1nhZYsXEQ0ch3UnswqmeJN2I1zZFy3GYvwwZyiyldRjQbJe3lJ72ow+aeMrxYhFkhc6CGHIctxTOGN5EJeMR4jYML+ViP0n15ilQy1o2YzsscJF3csAAByse9640sMoTuK5ZrUrXJx3iLIky7M3hv+HIA0ZJ5K1zY97MLVYeHMSQwTexJBHv1pLxliP9q5oxg88ahYoyP0puze1yTf1qzjJzBEt3AYDzMRa9u3y61pzxbUV2zrfGfIQhF4Z9egxGXlcTHOPKEYX+Q/vXVsjxYkVW5Ejka4rmXFcYYNdmUb7WA1D4TvzHOrh9nnHAxOIaFSrABWQcmsb6tuy9aqhiyKadcGfX5VklwdRIqt8YYdpYdIHk1HXvyABsfran8swVbsQo7nl9ar+P40y9dSHFQBgCTdhbtYnl8q6GWEsio5ZxHCI+GxDwmxYHULH4he/TrVzAMkinTcG2gdSe3teomZZllaI7RvEzXLrpe7a+m5/L6VV8F9qOIQ6UhRXfyiQ38o66RyrHl0s5Okd7D8lWHbLtcI6/g8KQzF2AWw3OwFuZua53xtxxHiMUuHgYeDDfz/AK5eZt/CKp2Nz/F5hilgkluGcIFU2Un1tzp1lP2chjeQ+HYXZV59bEehtUY9LHArl2zmvW+PKpr0bQ9jcciLg1veRXseTCw96snCPCEM0cviOGQlQjpz1c2/a1NMN9l6a/NPqj7AeY9t6j+mk1cUeqxfPaacd0uGK+DMj+8y+I4/BiIv2Zug+VdIkxG9YhwscMSxxgKigWA/v3NQcRJua62lwLFD8nk9drnqsu716JRetRaoceJsbHrW7XVsuDOnaMZLJox8q9JoY5B/MhZG/YrWK1JJpx2FO3nWeM+xCOP/AOazSJiPsk8bcMR4qBiR50Vipvbp3FrUjgxmKy6NPiniAXVGxvIosLlG/MLnkau2cC8Eo/gb+lI80w8oRRpSUbAhudrdCNwaomnF2ho88E/JOKsNixeCRWI+JOTr7g70xbEVx7Ncj1SmTBB4pY767nSwJOxuNnHSt+G+07FYXUuZQlo1NhNF8RPqp2Nupq3HkU0LNUzqb4mtP3gVTsp+0XA4xtEM1pCCQkgsx9idifSmr5iR0PzB29+1aUkkJ7HT4nbflXPc34Aw7zF3mcxE3EJYlb9evK+9TM24viiUlnX+VWBY+lh1qg5pxxi8RrWBBEm27i8nvvsKrlFS9E0x/i8XhcuT8ILGSN3PxEdgOgqhZpxtJKbRIbE21NzY9NulT8Nw4DKGxEjTORcqfMd+Q35XNTcVDFhwTHGG81h1u/6fQDn9KRRilY6i1wViHKcTibCVyFHpy/8ATTTLuGnw8oaOVkYgqxVt7MLFfmNqsQjUqL3MzsFVL222LE+97A1gYI+O8QKjUxuzHaILY6rnlsLiq3kXotcX7JC4WaZVhkmlkCjyqx2UjbSbc96gTZHhlRwkQbzee523IFh6XFO8HhPxjIsg0Islt7DUo2v3JO9KMjy1mldXRpFQ628Mi3n3UEnba5NJ5YpW2R4ZC/BcJxnxJfDQBGVTHe+osbACpeScOfeJWW6htTppIuqlbajbqKsOPhbD4TEoQylnjbdQXA3tYj1/rUXgfCYkQTSKiL4iymMsfxNRurW7X2oeeNXY8cUxRjeE8PJO33ZTeABTInlXWAxLAnrqB+lR4uD8aR48E8n5SjMeY3Iv9CPenuY4eOHLEiGtSjMWJ1BmLbje1m5k/OpuCmX7vD4gaMGNDqHmAK7JqXtvc2vUSzY+L9keCU+aKvwXn2NwbmMBZlnZyI22tIt7kHuacZp9qOYqQESOIn4FALF78gO1634waccsiGOSO4cHYWVtna3SxNIVwzYmcOZDFIqNIuwsZA7+GovyQKQCferfL6TCMUu0N8Vx9nOH8T7wcORHpLhh0bkRY7j/AFrwn2ultvupYj4vDfcfK1R8kwEZxKPiImmcozMpIKo1zpUd1K2O9WfC8Hx+E+ISELMwZVHLYizXH9D7U39RGPDK5QbYvw/2hw3IkSWJha4IuADyII5irblOcRzIGjcMtr7Hn8udVLKOD0fwDKzXVFbYgEFmKEXvyB3PevWaYmHB4hfAEjyP4jyAD8kZ0koB0uDS+VTXBKg06LfjpdMuEa+4xKL8mV0/vRUPOMWPCw8g5fesOR/1H/Wipsra5Lxm4/Alt+hv6Vrkn/BV9Je6gkDna16mzJdSO4IpTFmSxYSNjc+RRsLm9rbUz6IKxi8bEJdalQAr7luunqPQiqPHmK4lQZCrqEt5hYMb8/S9OMXw0y62keWRDqJvYOGY9lJA51VcsyAN5QX8IFtIfmbf+a5nFtJnQxxVWzRxnk8MckQiXw2kClDfSNV92B6dhUHTM1lkxUrPfS0ZcjUCeYYfFVq4lyK2Jw0hBlDLGFU3KgAAaWPofrW3hng0GQMy6otT6GYWsNW4t2vyrVDPt+thkxxcdxSlywrP4OgI4DPI19RRRa2/6rD150xxisk67DTKtrAg+YDy/Wrbg+HjJmzSBfww2IYm9uZUKCOq3FY4zwCxYjBSeVUPjRu1thcLt87mxqXk5oSKVi/hbAlcOsjhmeViZfLvHzsfkB+9Gc4KOOOIar6JXeQnYC7eT9lv9Kt3B+WNHgsOCPO6B5WcHUGY9b9LBRVf4r4ZbE4yTXKYxeA2QC3wmx35n/WjehVG5chksEc5eTCRtKwKEmW6IxuSApO9hv8AWpmB4eD4gvjNC7W8NeTEcyxvv7VGOQ4pjpjxsx0LsCmlS/5VGn1tULDcDxviJfFkmZvKFBYgFydyD1ArG1d88GpOKZf4sFhZEdWREjXdybDS3aoWQ4iOxGE8IRgnVsb6R12PM1pxHCaANtIyRiO13PmALMzMPzb7VUuGeHVZZJPvEyqJirKgte25G/uBQ8dJNlalF2rL7mF5EjJeOzE7aCSQp739aVz5mZMMZMLKoXyoFsAQ5O5BO1+tRc8ywJiY1Mr+GYzZUO6aVLa26gE9OtUjIsPhkjPiySK7SjRGGJTbfUw79qPFf2ZG9RVF5xDYWPDFJJmxCh7kuQfMfhXb17VXOMOLPu4CQ6LMmoNb4WuVZCPS1JuIcBhIUEas3mYux1ncjddug/erBmOURNpx/laOSJPFUi6lyCA/p5vKashgXbM2bVuPESDxi4ghjiw+kOUj1u3PS/Kx9G3qwYxoEwoWJQ7iMIkgF3ldiNVjy0i5+lUzL8jbMpGZ3ZY49IZwTpUW1PbuEVTt6rXWOGsvh8CAwAeBsEB3Kj3796tkkmkhMM3KFy9CfJsilTHMfKyFAv8A02H9KvOOwLAeXcaCuk+vr0qHl+H/ABADzjuhv6Hyn3IpjLOzOUOy2vfqLVVGH924unO2vwUTKb+L4cqgBQ0pF/hjS9r+hY/PepvCuBVteJMViWaxYblL+RFv8IJJJp5l+QqPvDFfPK4F+pQW0j+XntU3F6QNK8gbn37D0qzFjaVETyWyp5/h/wALDqDu2Lw4/wC4mipubRhpsEnU4pW/6Edj/aitUVwZ2+S73qu4HMohHKj2/DlkW3z1A/RhT2Y+U722O9c0zDNIYcRIjyX8TS915ah5bd99qSc66CKsaYzPI5I3MKAgGwDcnPX3FIcRmSB1Y+csANAGwblpS25I61PyvJJ8WEKL4EAa5aQWkcarnSv5V6A1eMLw7h42DJEoYEkG1yCeZF+RNVeHdyy6OXaI8BhjKljCVXY+e4sw62pjHhNNtgfrz+dNJ9qhNLV8NPBFc8spC9sJGj+JYqx8pJOzdr9hUbPMoXGYd4HstyCrAXsRyIprMFKkMAR2NKMLCyRNJrtGCTZzsOmxqjJHxypIaOT+TbEJThwhYJKq6SzC4Z1GkMfSkuc5UTOuKRi0yQOjgDyO2mykL3vyp3HiQ9tQ0E35jn2plDh12YHe1r9fe1Z905ukaVtj9jn3A2KMuMkVJXeIQh2Y8lc7Ee9zWvN5lgXx5dQCyt8TfHpHTteugx5bHHq8NFTxGu+kWue/vcVR+NOEsRisGIl0+J4xaxb4gxtf0IppY0ltZZHKpT3FxOIR8PeNrhow4Y8irEE/Ok+VYIthrXC63dgbeoCt9KEyKSDLY4TJd1CozHlz1BR2F9qnSyNBh41kCnSFDkkDSAQDbvz5U7V8NFC4fAi4mhSBJHAOudWaWQ3IIQaVB7C19h3qqu2HXwp2gvIiBFUHm9rK23RRa9+1XniNVa8YIc2QiPqVLAG47H+1UziPLTh2ZmcGSQARqvJBuXY+pUgVm3+gyvZjt9ikZAZ5mmaxdraNtgR1tyterM2VqMslwpLJZHIHPUb6hbqF1A1A4bxEsR0kahbULjqxuPW1tiKucn3dpAApMnhRsbj/AA2Z1P0Yb+4qIZMvk/BzlHHLHw/sJ/s8wpTBYSEKCk8U0s7esmy/sBTP7OeIRqmwcieHLE7BVIsHUG1wO45mrHw7liJBEFUaREF+XaluM4RY4oTIxX1HMG3lI7diOorXze5m2Ljt2j6TADxtd+a2IPobg/2rfHGb9CLbnr6VjAF9IEg89vMRyv6elbZ5LbDnWlK+StuuCLLsb2u9iL3NrVDlPSpUr1Blq1R4E3CtY9eZYVekUU8x/wA2iNf/AJfSs1K4VTXisXNzAZMOp/5YLPb01yEfKioAd47LTJsZGUHawtSFOAsJBKk8cWp0YEs7FvKRYnflbnVsryy3FjypNiuybYKK91AwMmgmJjuu6k8ynT5jlU406IRFnalmMkVAzsdKqLkntTKc1XOLVkOHKxrruRrF7MU66R16Uze1WVydJs8ZriW8Nit7aQRYc9r/ANN6ovFOOmbEQYeJiUdo7J+RiCHFx1OrvT/LZZ1iVHjJhJ8FZS3mRSbPqHccgaRY1DhsxwzvfwtflYj8t7avpWGc901IzZJNtM6jjItQIax2F6QzYl4AXRdY5BAfMT2BNMMXirG3Md6p2d5k7ziNdkhY6mBsS9tVh/LT6iKUdxs8u1cjyHjqHXol8SJv+IhAPX2p1HjFcaw2oG9iu49OVcP4ud8RIAwOmLxAW1m7F226/lFbsmSMasPBisQjsPK/5NS/Etj8N+/eqJN7VTGWox+ztOc7w2sSLodl7New9ahZ1m2FuFnCtupVWsbON71xGDPGSVVbEYku5GnUxtY9dvWrng8k/EWWQkgEk731W96Jxml+xvNBctE6Ti5ZcW3gAOyt4d7flG4HvqJ+lI8wwM0s5uy+JPMQA9/Ki9P2pPw5rlxJjg0eI00kses2U2N7MfarTjnEawSsfxAHY23u5ZwwH9qzyxOEt3oTNqITx9foXYSXEtiJdABcR6NRJsoXnYdWPSn+Fw2Iilw8ksqllSWNowLHwHAO57hgp+tK+FlDTWaQrM+qSw3UAb2v3q3xZbFqu7NKz89R3t2Hbe1Q/Lu+vQmOOLx3J/Ya5PnVtKsRo0gA35W61ZYJLqD3FUXHYAl1VFsToUKOWk/EfpVlx+I0BIkNmJVR3C9TW7ApJVIVTtsbSSACoUj73rZI9aJDW1Ic0yNS3M8f4MTykatAJCjm7fCij1LECp7mlEUZxONWNd4cKwkmbo09rxRj+UHWfXRTdEDzhXJzhsLHGxvJu0h7yOS7n5sTRTiiqxworNFAC/NcIzgNGQJUOpCeR7qfQjb6VjAZisqm11ZfK6k7o3r39D1qeVpTm2UMzeLAQk6jYn4XH6XA5j15igD1mOK8ON30s2hS2kc2sNgPU1xPMeI8VJ4jTSst2v4er/dg/CgPzrrsObgkR4hTBKbGxN0boSj8j6DnVfwX2fgtIcRpO7LGBYkqd9TX5mq827hIoyqXoq/DPFB/2ZoHmlimbWDvsG1W+ddRJjmjR7KykKyagDp9u1VjA/Z3HAk2mQmSS1iQAqheS29b7mnPDOXyw4RI5wA4L7KbgAnyioxpqfJEIyt30JcyEmH8yLrQfDH+cNfmO6enSqnisyRI/IdTx+K8xIteVrA29K6ZPDvf0296onGOB8QSlVsAgQEC2pyLk+tjaozw+v4IndFcxcsRmG/5Edxa50j/AHh+n96b4/hyNnXFYbScLIupl/SoHmdfS371U+Kknw/3ZUAB0BzJb4mJJK37WNiKufC/DuKbCyRhSsExF49XnTUAWCX5I1+VU40tnK7Ko00cvmwuuRp5W0qCC1uYXnpUV1zLpnmhgWIMDMDoLD4E/U3pavMX2cprTTEzBG3E0ilG7agu9x2q9YLCeGtr6j1a1tugA6KOQFaFjckkx4wcuJCDCcI4aCARJEN1GqT/ABCw31Bum+9VnibJ44wJWaQhGGsWuDGfiP8AMK6NMtJc3wbNG4C6tSlSp5G/Smy41KJZKKro5396SOYlDtGwIkHw6bHlfr6VauFc2E6+IAQxaxvzAsCLDoLW/eqJn2XuyxJobWjEbDZ07sOjirfwphmjhIAvK5RdhyVRYE+9YYyUe/8ARlg2nQ3xGasuYQgMoVI2aW/Mx8iB63I+lWXKI9S+M+8klyPRegFVrE8JSmZprq0hUAi3QbgD51a8riZIY1f4wtm9N71di3ubtcF+O+UyWWrQWr1PKqqSxCqBuSbAD370pXGTYmwwg0Rk2fEOpFh/wlPxH1O1brRoPOZ46Qyfd8NY4kgEsfhgT9bfx/pXrzp/k2VJhoVijvZb3J3LMTdmJ6knetWR5FHhY9CXJO7O27u3Usep/pTS1I+RgrNYoqAM0UUUAYNFqzRQBoxGFSRSrgMp6HlS0ZO8VhBIQg/w38wt2BO6+9OCKKAK++dCM2xCPD/H8URvysw3v7ipeHxEcgvE6uP4WBPzFNCgpPNwlhSbrEI25lovIx9ytr1Nge5odqU4/JhJ5tiyqwQX28wty6mt7cOYpCTFjHI6JKisPr8VEq5ggv4eHl9iyn96aVSVMTaLMv4dSJNMxE1m1LqGyXABA+la8wwhTEPMkjKsiKpVfhFthf1tU9sTi2BD4JhtzSRD/U0uhxswkIOGn0jSSGCkc7bW9KonH60hHBJcFkwuGVUULe1ri5uTfqe5ray0swmaLGgXw8Q3Pcx/tWz/APIFOwgxBP8Ay6ti+B10SylHhVEOaTHePBysP4mRf715w8+Oc2+7RxL3eQt+y1Nk1ZozLhaHEEF9SspBDRtY7dOXKp+XZNHBfQCNQ3JPToPasnK8W482IWP/AJSD+rVtg4dX/FlllP8AExAPyG1Jtjd0QoJMHx8Y2DAnsm59q1t94kX8NBHf80u5H+Qc/rTXDYNIxaNVUfwi1b7VI1CmDh5Lq8xMzryL8l/lXkBTQRgctu23KvdFBJ5tWazRQAUUUUAYvRes0UAYvRes0UAYvReiigAooooAKKKKACi9FFBDMXrN6KKAQUUUUEhRRRQAXovWaKAMXovWaKAMXovWaKAMXooooA//2Q=="/>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155654" name="Picture 6" descr="http://images.habervitrini.com/haber/300x180/balik_yemek.jpg"/>
          <p:cNvPicPr>
            <a:picLocks noChangeAspect="1" noChangeArrowheads="1"/>
          </p:cNvPicPr>
          <p:nvPr/>
        </p:nvPicPr>
        <p:blipFill>
          <a:blip r:embed="rId2" cstate="print"/>
          <a:srcRect/>
          <a:stretch>
            <a:fillRect/>
          </a:stretch>
        </p:blipFill>
        <p:spPr bwMode="auto">
          <a:xfrm>
            <a:off x="5667372" y="3357562"/>
            <a:ext cx="3929090" cy="2381250"/>
          </a:xfrm>
          <a:prstGeom prst="rect">
            <a:avLst/>
          </a:prstGeom>
          <a:noFill/>
        </p:spPr>
      </p:pic>
      <p:sp>
        <p:nvSpPr>
          <p:cNvPr id="155656" name="AutoShape 8" descr="data:image/jpeg;base64,/9j/4AAQSkZJRgABAQAAAQABAAD/2wCEAAkGBhQQEBUUEhQVFBQVFBUUFxQUFBQUFRUVFRQVFBUUFBQXHCYeFxkkGRQUHy8gIycpLCwsFR4xNTAqNSYrLCkBCQoKDgwOGg8PGiokHyQsLCkpLCksLCksLCwsLCwsLC8sLCwsLCwsKSwsLCwsLCwsLCwsLCkpLCksLCwsKSwpLP/AABEIAMIBAwMBIgACEQEDEQH/xAAbAAACAwEBAQAAAAAAAAAAAAAAAQIDBAUGB//EAEIQAAEDAgMFBQUEBwcFAAAAAAEAAhEDIQQSMQVBUWGBIjJxkaEGE0JSsSNiwdEzcoKSouHwFBUkY7LS8UNTc6PC/8QAGgEAAgMBAQAAAAAAAAAAAAAAAAECAwQFBv/EACwRAAICAQQBAgUDBQAAAAAAAAABAhEDBBIhMUETMiJRYYGRcaGxBULR4fD/2gAMAwEAAhEDEQA/AOgCmFCi2GgHWAPRWALls2ldRRlTqC6jCQhSnKIRCACUShNIAlEoTAQAShOFjx+0RSgQXOdo0ctSTuHNSjFydLsTaXLNiFymbacO/TtxY7MR+zAnounSqhwBaZBEgjQhTyYZ4/eqIwyRn7WSWbFbRbTMXLvlGvWbBWY2v7um5/ytJ67vVcBjTvuTcnid5V+l06ytt9IuhDcztYPabapIEtcL5XRMcRFiForYhrBLiGjiSvM16/uy141a4ECQJBs4X5E+QUnYkVX5nOBduaCDlHAc+JWiWh+Ph8DeN7qO7hdq06ji1rr8CC2fCRdbF5evSlpizh2mkahwuCOq9Hgq/vKbH/M1rvMSqNTp1iprojOG1lyE4ThZCsiUSnlRCkApRKcJwmIjKcpwiFIBSiU4SdYIoBITouls8fzUst5Ssi5EMqFJCVsjuKwpBcdntNSNXJcN+f4Z/JdkKLTXZplFx7Kqmqgp1NVBRIgmiEQgATQnCQCCYThUY3EikxzjeBpxO4eaEr4QFrxZcLFP/wAQ4HfSaQfBzg4eoVT8IakmqS5x+84NHJoBtCoGCLCMhe5waQM7i5rQYm5vuFl3NNop4pqba/Q5ubUwnFxRshWbPxPu6gae7UNvuv1j9qD1HNYsNUAdlJcJ3PInPvy8QRwstGIw+ZpGh1B4EXBHgYXQzYlmg4sx4sjxzTOlts/YO/Z/1tXMIWvF1/e4J7tCG9ocHMIzDwkHos0Lm6KLjFp92ek07u/sZcVVLcptcgQdLzv42VdGiSR2YAe582ntA9mOMuPkrnNcXmMtgLEcSZg7t25XUGnL2tb89STErbRfVsKjsoJ4AnyErubJZFCkP8tn+kLz+MYXNyDV5DB+0YPpK9W1oA5Aei5+vfEUZsz+KhwnCyDFOqGKQGXfUPd/ZHxH0TdsoG731HH9ctHQMgLn7VH3Ov5MryLwaYShZMQ00AHNLnNLmtcxxLozHLmaTeZItpqt0JONK10SjKyMIhShEIGRhEKUIAUhEYQWqUIhMDPRBZ2TpNj43gqvFUKhewsMDQg6XOvNahr4WRN1FUmVyHWqMaYIMiPpKFa6sCe6hdHdp/p+Cj4j5eF6v2Uxpcw03XLYI/VO7ofqs9bDtLjYRJ3Diu7gMAymAWtAJAkjU71gnNNHRWsjmTjROpqoKb9VFZyIJoTQAITRCQAsO16BfScBrEjdcEOA8wt8JPZITi9rtCfJw6NUPaHDQ+nEHmipSBEHRLF4d1F5c0Sxxl7d7T87fxCuYQ4SDIOhF16zT5454WvucHNieKVePBiZRaxx0a0aCw7RFyONvUlXYVxIIM20cRGYbjHFSrUTOZveFvEcOXiqXOfmGYho73ZggNb3g4noLRqruivsvothz6Z7tdjgP/IGEHzaB+6qMM/Mxp4tB9FbUfnHZBDmlr2za4Mt6GCOqpwVQObLdMzo8MxI9CFllj25G15/lHc/puTctr8GbFgGoN0AiYcSZgjLl3iDrxWyi4Fogk7pOtrX5quuwE3a92+0wDxFwAVCnWy0gYgmwbvLiSGt8SY80jq9Ntm/ZFAPrF57tIZRwzuEnybH7y3s/wAS7/IH/tP+z6rJgsJ7xopNP2bD9q8f9Wobua0/LOp6LvBoaNwAHgAAuLqc3xt+fH0X+X+xypy3tjAgQLDggKmviIpue2DlDjraWiSCRosuExEQ17n53i2ZoylwEnI4CDxidB4rD3yQHtM5jTpgE5nBxIPdbTIcSfEwOq2hYf7kpmS/NUJiS9zjMaCBAjlCKuxqeUhrQwxZzAGuadQQ4XV+6FKNv8f7HFtHQhEKjZeINWjTedXNBO6+hMbtFqypuLTpll2VwiFZlSyp0BGEoU4RlTApIgnndLer8qTmJOJFohCFLKko0V8nGdsl24g+YWvDNqCAYy8d8LWAmFC2WRwxi7iZ3i6Sm8XUYUC4SaITQAKjGY5lFuZ5gbhqSeACvheR9pnu9/B0DQW+G/1ThHc6Jwjvkommv7Xn4KY8Xu/Bv5rOPa+t8lI/vj8VxnuA1MeKAtXpR+R0VpcfR6Ol7Vtd+kpkc2EOHkYKpdWp5s9Co0E60nywO6O0PMLhhSdAF1ZjTxvdB0VZNBGSq/yepwuKFQcHDVp1H5jmo4qiDcibRl+bgPCT9OC8i5waQ5ri1wuCJ9eXJd3Z+3s/ZqgA7njunxbq36LtYdVGaqfD/Y89qf6fkw/FHlfTwdHDUMoA3wJJJMxzKxbPpe7dUp6Q8uH6r+0I9R0VO0NqPJLKMmBdzRJ6LOMEx9AOFRz67nR7sXMCS4neALQd6tySXSHo92KW9+TY+HTMuIc7sydAC2CJgCb31RsjDuxT2taXNpUxBqby4DLDTudB6STwXn/ePYSCSCJBBm24iDoV9D9lhT/szPdCB8VoOf4p6+kLn6vK8ONtdvg6GTM5ql9zo0sM2m0NaIaBAA3BZMS0OqhtQSwjsfKXC5a8aEwJG7XgukQqMRhg9sHiDIsQQZBB3EFedT5tlBzDsyHFoFu82ZLHAW93UA1yzY6gEa5VfSwLopZyPsw05QPja0tnPvFzuC6DreCy/wB5UzIYfeEbqYzn0t6q1bpdIODQFRisRHZbeo7ujh953BoUW0K1Q3IpN4CHPPi7RvSVrw2BbTnKLnVxu4nmTcq2ONLmX4Cmww2HDGNaNGgDyGqnCnCMqs7JkYQpZUZUxEIShWQjKnQyuE4U4ShAmKEKJqgISEUBOEgpQsxcjO/VRU6guoqIxJoTASAIXN27hqTmTVcGETldvneAPi8F014TbGIdUrOLvhJaBwANh+PVTxx3MtxY3klSOa4jMZIsLE2m5vG6wHmqHVYDhvz6b4EHTwC25U8q2nWUHVWZfcloEmwIJ8ZE9NfNWZXeEkHjBmPofRaAFZTplxhoLjwaCT6J2DjGPLZmNElgG8EifMT+KiGFu6/jOl9Tv1XZbsapYOAaTo0mXnwY2T5wuhhPY5xvWfA+VsSfE7vVQeWMeWY8urxR4Vt/Q8xgcfUouLqbi08YBjgb6Hmt+Hw9bDNbXbEOtx1vceS17VwD8KKgazNTqaOucsxY8xFjzWHZLKTw4VnuaAJbcwTwAg3/AJrsY8kckd0ejjM0Yd1VjjiajMwdIJMAybSJBi++OC6nsfjmhtWSGy/MB4i8eQXAdtGo6mKQcSybNgdBa58FVTlhNp48jrfzHkqtVFShtfkuwYfUlXR9GpbRzj7Njncz2B/Ff0U/7PVf3ntYODBmP7zvwC8RhdpvZ3XEcR/yuzg/al7YDxm0uNd866m48ly/RS9tff8A6v2NMtFNcp2ehZsmnq4F541CX7o0NvRam0gLAQOAsuKz2tp2lrhx0t+a6WH2tSqRDhfck4T8lLxOHao05Uy1MOB0uhRogKEQpFK6kIUJhOEAFSIihEJkFGUpgKEk3NSDECMxouGkRJ11vdC0+6CFDYgMYapQnCcLOXGWrqVFTralQUGSBMIQEgHC4m2PZz3rs7CGv3zo7x4Hmu4EwEJtO0SjJp2jxg9mK/Bn7x/Ja6Hse8nt1GgcGtJPmSvVQsrsQ57i2lFu88iWt5AfE7lu3qz1ZE5amdcs5Y9nMNSg1CXkkQHOJk8Axuq6FDDPIy02CgydYGYjk3RviVrwmz20zmEuedXuu49dw5CFpfUj8BxMTA8lU8jZllKUu2VYfCNpjsi51cTLj4uNys1Pa1NxAnKTMB4yzBg5Zsb8FXRxdSrD2NhmXuOLZc6TIkE5SIi+/wA1ZgsIO2SzvuzdoSYIBykHQBxdbmTvUWvmRX0K9sVYpFo1qEUx+1qejQT0Xm8VstjXH7MkAtNrDJADpJIEzJXZxuJz4gMbpTBLv1iAI6AjzPBc/aLSHxBObKQ7KDlLYhocXAajTmV1dFFwhfzNGGCacmGHwAFMOptDXglzTYzDjDXEbiLFZ9sYcFrarB2amo3g/EL79eoK6mEY6CXCCXExbgBuJ4KWz6Aqe+ouGhzstuf3o5hwWnJ1bNV+nUl9zyFPvwSbWG830BI/rRaaVWdP+d0+hWnaGBLHFjvMWkbiFjqUu0NwgCQY3nsgKk2p8WuUXgozQbKhnZ37yLnhJsrGuzD+vH8UEk7N1Da9Vmjz1uvRbJ9qGu7NXsn5vh0sPGei8ipNR32UZMEJeD6c0ggEaEAjwNwnlXF9lMbno5DMsMA/dNwOl13QFXKNM5E4uMmmRypZVNEJFZCLJQpEohAiDxayWUqx1kg5AyBCEy5CAMSaIThYy0y1+8VWra/eP9blWoMkATSCYQBIKQUQmkBnxLyS1gMF5ieAiSR0+q20aAY0NaIA0Cw1nhj2vOjSZPAERNui0v2pSAn3jOjgSfAC5SknXBRJ/FyOtXIcGtAJMm5gACAdxk3Flkr1wGuZVMEXY/TN8pb98GBA/FTp4kVhmpyHMJHbaWzIBII1giD5K7DtcJLiJO4TAA0AnXffmo9B2QwNAtBLrOdDnAaB0QSBuJtPgrMZiMjCR3j2Wji490f1wKtlc+nUFQmse4wEU/8A6qddByHNEVuY/ojDhKGUu33yz8xF3u6vLvJZtpVIcO1lygOAIBBJJE33gfVbMCwtptnWJPi7tH1KoxjsriZgZRmdBJYL6cJuvQRjtVHRUVGKSJ4StmkZs0EdqABcTaFpo1MlVjt05Hcw6w/igrHgmXMNe0bg6w0E2kmbTcLRiGZmuG8gx47vVNq1TJVcaOptbZArt+8NDw/le4XjMXhCxxa4aeRG4jkvfbOxGemx3zNB6kX9Vm2tsRtYE3BEwReDzG8LFCX9sinBn9N1Lo8A6hJ3Ra0Xtu8FD3UuM2Ek694eHBb8VhXU3FrxBHrzHFUOaDqAfG6tOjSkrRPZuANaoWsIuJGZ0SRqGzraLciuq32WrcB6/lC5lCoWkOFiDI6L6RhKudjXcWg+YSk6Rk1GSeOq6MuxdkigyNSTJJ/LcuimhVt2cyTcnbBRCkShBEhCFJKEARcLKFM2VsKoWPWEmBkxFJxcY0/khbkIpAYYTAQmshcY6/eP9blWrcR3iqlBjGgLPi8fToiaj2sH3nATGsA6qOA2nSrkik9tQgZiGmYHEp7JNXQWjYEwohSUBjhQFFouGgHiAJUkFAGfZhmmHfMXOPiXH/jotcrnNwtSnPui0tJnI8kZZMuyuANjwKmcI+p+lcA3eynMO/WcbkchCg4NsqpkzU98S1v6PRzx8XFjD9T0HI2sQ2kGgWcWsjSxIBFuUrXTYGgACALQNFh207sMP+Yz6wtOCKU0vqWQVMrlczaFZpdGXOcrrNzEyIgHKZi5XRlcvFUzSaCalmkkAU8zpdNtbm/ouybZGnBxLoDgLDtF/CTZ/wCC0yqMM8loJcHTcECLHqVZKCa6Op7Pn7EDg548nlddhXH2LaiPvFzujnEj0XTYVzcnvf6nOl2yraezW1mw/ofSy83jPZJ7SSwhzd02dHQXXriUBymptdkoZZY/azyOG9lKhd2iA21/wC9jh6Qa0NGgEBRDlY0puVkcmWWT3E4UQCmWyhrYSKRqKkkSmISUpqMIAZSypg2SIkzwQMaEi5CAMKYSUgshcY8R3iqlfiRfyVCgxlVTY1DEEGtTbULRAzSYBJJt0WzZWy6NB7/dU2MmkZygCb7+K5G1higWnCupCRD/AHgJuDYtjxPojYb8Wyo52JfTe0sLQKbS2CTrpddOOWCglfgyuEnKzpFEpIK5RqJSgFRlQr1wxhc6wAkoGWVawYCXEADeTAXGxXtS0WptLubjlb9J9AuRj8VUrHM5rw0aDI7KOsRPNYS6VqhhXbOdm1Uk6ivydse1VX5Wfxfmo4rb5qsLKlMEHex0EcCA4fiuG2RvnkrGv4q9Y4rlIzrU5V5O5hNsscIe4NcNQ608xO5dDAU/evz/AAN7sjvOPxDkBPmvKh8EEai4O8HkV6bY22/edh9n7jud+RU82SW3g6OLXeotsuGU4jBvw7jkaX0TJht30ybkAfE31C5+K2tJyNa8fMXDKQOAnQnju5rqbf2wWfZsMOIkn5Ry5leZz3RiySceSObWvGtkezsVNt1CAAQxoEAM4Cw7Rv8ARUPrudq5x8XE/UrniteFbScVJJI5Usk5ctlrKzmmxI8CR9Ftw/tBWp6PLhwf2vU39Vlo4Z1TuNLvAE+uitOwq/8A2z5s/wByTrySj6ncbPS7M9pmVIa/sO/hPgd3Vd1j182rYZ9Pvsc39Zpjz0XY2H7RGmQyoZZoHHVv5t+ircfKNWPUP2zPbNcpAqlj5EhWKJqJFRJTzKBKAJyolGZRcU7AYQkCgJDGXIRKExGBSBUUwsZejPie95KlXYrvdAqVF9jBJNJACTQkkAEoSKUoAlKyY3ZdOqO02D8zbO89/VaZRKabQmk+GeQ2hst1A37TDo8aeDhuPoshC9w9oIIIkGxB0heT2ts33LpHcJt90/KT9Frx5b4Zzc+m2/FEw5uKkH7wYOoI1B3EKsiVIFaDCXVKpcS5xlxuTxKzv7Wlv6+ik8SgchyAHoAE+gtt35HSa4kNaJJsANSvT7L9nQ2HVYcfkHcHj8x9OSnsbZgotk/pHDtHh90cvquq1yyTyt8I6eHTqKuXZewACBAHAK1rlna5Ta5Vpmov1sVy8Z7NUn3b9m7i3Tq3RdIFSBVilRCUU+zJsTD1aQNOpDmjuPB3fKQbhddpWdpVrSpWCVKi0lIKOZOUxDSJQkUAMFOVEBCBjlCjKExmMFSBVcqQWQtRTitegVKtxJv0VISYwSTSKQBKSCkkAEpEpSkSgBylKUpSmA5VVeiHtLXCQRCkSlmTA8ljMC6nUyce6SQJHMm0/wBb1Q+mW8Ojmn0BXp9qYT3lMxZwu0jWeHUWXlRjH/M794rbjnuRyNRiUJWumGddb2cw2aoXnRlh+sfyH+pcQvXrtjUPd0WjeRmPi6/pYdEssqiPS4907+R0Q5WtcswcrWuWM6jLw5WByoDlY16khGhrlMOVDXqwPU0RLgVY0qkPUw9SQF7XKSqa9TDlKyJMJwq5U5TAEFIlRLkwGhRzFCBmNMFJAKyFpTXN1VKnWN1WkxjlJCSBASoyglRJSAZKgSglRJTAcpFyiSoHVAyZKiXKJKiSmBMuXlNt4X3dUkd1/aHI/EPx6r0xK5+2qGei7i3tDp/KVOEtrKc0N8KPN0mZnNb8zmt6FwBXtw5eGoVIe08HNPQOC9qHKzN4KNJ7WXByta5ZwVY0qk2F4cphypBUgUxGlr1Y1yzNKtBTEaGuVjXrO0qbSpIRpaVYCs7XK0OUrEWynmVYcnKdiHKUpSlKLAaaihFgZ0IQsyLTNW1UChCXkBJFCEwIlRQhAyJUCmhAEColJCBiUSmhMRByhU0PgfohCQHHGHb8rfILtM0QhTZVBFgU2oQkWMsaphCExE2q1qEJoRYFMJoTBkwrGoQpCJhSCEIECEITQDQhCkM//9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155658" name="Picture 10" descr="http://t0.gstatic.com/images?q=tbn:ANd9GcS_TycNQkTQU7hFnHSqp_vbEU8DafnLs3HZHkRMAC3gFp0mxOgE8Q"/>
          <p:cNvPicPr>
            <a:picLocks noChangeAspect="1" noChangeArrowheads="1"/>
          </p:cNvPicPr>
          <p:nvPr/>
        </p:nvPicPr>
        <p:blipFill>
          <a:blip r:embed="rId3" cstate="print"/>
          <a:srcRect/>
          <a:stretch>
            <a:fillRect/>
          </a:stretch>
        </p:blipFill>
        <p:spPr bwMode="auto">
          <a:xfrm>
            <a:off x="2524101" y="3214686"/>
            <a:ext cx="1895475" cy="2786082"/>
          </a:xfrm>
          <a:prstGeom prst="rect">
            <a:avLst/>
          </a:prstGeom>
          <a:noFill/>
        </p:spPr>
      </p:pic>
      <p:sp>
        <p:nvSpPr>
          <p:cNvPr id="9" name="8 Sağ Ok"/>
          <p:cNvSpPr/>
          <p:nvPr/>
        </p:nvSpPr>
        <p:spPr>
          <a:xfrm rot="890269">
            <a:off x="4560497" y="3927813"/>
            <a:ext cx="1070744" cy="421606"/>
          </a:xfrm>
          <a:prstGeom prst="rightArrow">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tr-TR"/>
          </a:p>
        </p:txBody>
      </p:sp>
      <p:sp>
        <p:nvSpPr>
          <p:cNvPr id="10" name="9 Sağ Ok"/>
          <p:cNvSpPr/>
          <p:nvPr/>
        </p:nvSpPr>
        <p:spPr>
          <a:xfrm rot="20806151">
            <a:off x="4557032" y="5076132"/>
            <a:ext cx="1149108" cy="418752"/>
          </a:xfrm>
          <a:prstGeom prst="rightArrow">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tr-TR"/>
          </a:p>
        </p:txBody>
      </p:sp>
      <p:sp>
        <p:nvSpPr>
          <p:cNvPr id="2" name="Slayt Numarası Yer Tutucusu 1">
            <a:extLst>
              <a:ext uri="{FF2B5EF4-FFF2-40B4-BE49-F238E27FC236}">
                <a16:creationId xmlns:a16="http://schemas.microsoft.com/office/drawing/2014/main" id="{91002184-54D8-F326-00BC-5E9D821946E5}"/>
              </a:ext>
            </a:extLst>
          </p:cNvPr>
          <p:cNvSpPr>
            <a:spLocks noGrp="1"/>
          </p:cNvSpPr>
          <p:nvPr>
            <p:ph type="sldNum" sz="quarter" idx="12"/>
          </p:nvPr>
        </p:nvSpPr>
        <p:spPr/>
        <p:txBody>
          <a:bodyPr/>
          <a:lstStyle/>
          <a:p>
            <a:fld id="{020B8D2C-B1BB-8C41-B5CF-847A8796FBEC}" type="slidenum">
              <a:rPr lang="tr-TR" smtClean="0"/>
              <a:t>54</a:t>
            </a:fld>
            <a:endParaRPr lang="tr-T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ounded Rectangle 7"/>
          <p:cNvSpPr>
            <a:spLocks noChangeArrowheads="1"/>
          </p:cNvSpPr>
          <p:nvPr/>
        </p:nvSpPr>
        <p:spPr bwMode="auto">
          <a:xfrm>
            <a:off x="2095472" y="857232"/>
            <a:ext cx="7929618" cy="3357586"/>
          </a:xfrm>
          <a:prstGeom prst="roundRect">
            <a:avLst>
              <a:gd name="adj" fmla="val 16667"/>
            </a:avLst>
          </a:prstGeom>
          <a:solidFill>
            <a:srgbClr val="FFFFFF"/>
          </a:solidFill>
          <a:ln w="63500" cmpd="thickThin">
            <a:solidFill>
              <a:srgbClr val="9BBB59"/>
            </a:solidFill>
            <a:round/>
            <a:headEnd/>
            <a:tailEnd/>
          </a:ln>
          <a:effectLst/>
        </p:spPr>
        <p:txBody>
          <a:bodyPr vert="horz" wrap="square" lIns="91440" tIns="45720" rIns="91440" bIns="45720" numCol="1" anchor="ctr" anchorCtr="0" compatLnSpc="1">
            <a:prstTxWarp prst="textNoShape">
              <a:avLst/>
            </a:prstTxWarp>
          </a:bodyPr>
          <a:lstStyle/>
          <a:p>
            <a:pPr algn="ctr" fontAlgn="base">
              <a:spcBef>
                <a:spcPct val="0"/>
              </a:spcBef>
              <a:spcAft>
                <a:spcPts val="1000"/>
              </a:spcAft>
            </a:pPr>
            <a:r>
              <a:rPr lang="tr-TR" sz="3200" b="1" dirty="0">
                <a:solidFill>
                  <a:srgbClr val="002060"/>
                </a:solidFill>
              </a:rPr>
              <a:t> Yağda kızartma yerine </a:t>
            </a:r>
          </a:p>
          <a:p>
            <a:pPr algn="ctr" fontAlgn="base">
              <a:spcBef>
                <a:spcPct val="0"/>
              </a:spcBef>
              <a:spcAft>
                <a:spcPts val="1000"/>
              </a:spcAft>
            </a:pPr>
            <a:r>
              <a:rPr lang="tr-TR" sz="3200" b="1" dirty="0">
                <a:solidFill>
                  <a:srgbClr val="002060"/>
                </a:solidFill>
              </a:rPr>
              <a:t>ızgara, haşlama, buğulama gibi </a:t>
            </a:r>
          </a:p>
          <a:p>
            <a:pPr algn="ctr" fontAlgn="base">
              <a:spcBef>
                <a:spcPct val="0"/>
              </a:spcBef>
              <a:spcAft>
                <a:spcPts val="1000"/>
              </a:spcAft>
            </a:pPr>
            <a:r>
              <a:rPr lang="tr-TR" sz="3200" b="1" dirty="0">
                <a:solidFill>
                  <a:srgbClr val="002060"/>
                </a:solidFill>
              </a:rPr>
              <a:t>pişirme yöntemleri tercih edilmelidir</a:t>
            </a:r>
            <a:endParaRPr lang="tr-TR" sz="4800" b="1" dirty="0">
              <a:solidFill>
                <a:srgbClr val="002060"/>
              </a:solidFill>
            </a:endParaRPr>
          </a:p>
        </p:txBody>
      </p:sp>
      <p:sp>
        <p:nvSpPr>
          <p:cNvPr id="22530" name="AutoShape 2" descr="data:image/jpeg;base64,/9j/4AAQSkZJRgABAQAAAQABAAD/2wCEAAkGBhIGEA8QDw8QDxAPEBAPEA0PEA8QDw0RFBAVFRUSEhIXGyYeFxkjGRQSHzAgIycpLCwtFR4xQTAqNScrLCkBCQoKDgwOGg8PGSkkHiIqLCwpLCwpLSwsLDUsLCk1LCk1LSkuLDUtKSkpKS0pKSkqKSkpLCkpKSopKSwsKSkpLP/AABEIAOEA4QMBIgACEQEDEQH/xAAcAAEAAgMBAQEAAAAAAAAAAAAABgcBAwUEAgj/xAA7EAEAAgECAwQIBAQEBwAAAAAAAQIDBBEFEiEGMUFRBxMUImGBkaFScbHBMkJy0VOCo+IVIzNig5Ki/8QAGgEBAAMBAQEAAAAAAAAAAAAAAAMEBQIBBv/EACoRAQACAgIABQEJAQAAAAAAAAABAgMRBBITITFRYXEUIjIzQUKhscEF/9oADAMBAAIRAxEAPwC8QAAAAAAAAAAAAAAAAAAAAAAAAAAAAAAAAAAAAAAAAAAAAAAAAAAAAAAAAAAAAAAAAAAAAAAAAfNp2Am2zg8R7aYNFaaUi+oyV6TTDHNFZ8ptPTdxOP8AaS/Hc/sGjmY96aajNHTfbpNaWjw795+CUcH4Fi4NjimOsbxHW23WZWPDrjiLZP19IR9ptOqo/PpMx6e22fS58Ufi9y+35xHVJuF8Zw8ap6zT5K5Kd29Z61nytHfE/CXK7acIprtLktNY5qRzRO3X8lN8C7TX7I6uuWtp9Va0Uz0/lvjme/bzjvifzWIwY8uOb4/KY/T1R97Vt1s/Qw1afPGorFqzvExvEx4trPWAAAAAAAAAAAAAAAAAAAAAABxu13FZ4Lo8+as7XinLT+u3u1+87/J2UD9Luq5NNp8X+LqInb4UrM/rMJsFe+StflxedVmWj0XcK9XF81uszWIiZ753md5WGjPYLD6rS1+MV/dJXfLv2yy5xRqkOH201caTR5Zn+aOWH5x41m35vmuL0o8X9bFdPWY6dbfmq/L2cjiEX/5lotFbWjpG0zETPX6NPjYbRg+vmrZLx4i8vR3q51eg0026z6nHvP8AkhJ0Z7A6X2TSY6/hrWv0rEJMx8sfelcp6QAI3QAAAAAAAAAAAAAAAAAAADCsPS7mm2fQ4/CK5b/ObUj9pWfKqvSnPPr9JXywb/XLP9lvhfnQhz/glO+yOL1elx/GsT+rocR1kaHFe8/y1mfn4NfA8XqtPhj/ALI/ujXpI4r7LhjHE9bbzP7PK0nNn17y9melFbcZ188RzXtM772l0OB6Les28bTFK/Pv+zi6PDOpvER4ysTstwr2nLWNvcxdPhNvGf2+Tf5OSMWPUM/FWb2TTg2l9kw0r8Or3sRGzL5eZ3O2pEaAHj0AAAAAAAAAAAAAAAAAAABhV3pFxzl4ppY88FI/1bLRVz2kxe28b01Pw4sW/wD7Xst8OdZN/Eoc0bqsHS09XSkeVYj7Ki9IXEvbtTasT0p7vf5LY4jqo0WHJk8KUmfsovJzcTzzPfNrT+q5/wAym7zklDybaiKul2f0c1jn29608lP6vP6LX7O8Mjh2GsbdZiJlFuyPCY1F4tt7mKNq/HzlPojZDz8/e2od4KdY2yAzlkAAAAAAAAAAAAAAAAAAAAABhAsVPa+P5Z8MOKkf6f8AuT2ZQzsxT2nifFc3hS9cUT+VYjb/AOVjBPWLz8f2jv56j5b/AEjcR9h0k1idpy2ivy8VfdntDOTr/NaeSvfv3+9P0nb5y63pD4nPFNVGCs7xitNdt/5tq/vu7vYrhEXtF9vdxxy1+Px+rUxz9n4vzKraPEyfRK+C8Pjh2KtYjrtvLoMMsSZ3O12I0APHoAAAAAAAAAAAAAAAAAAAAADEoh2NvGDBr9TPdk1Wpy7+da2nb90l4rqvYcGbJ/h473+lZlCeJ5p4NwTDj7smorWu3jM5Jm9vtKzhr2jr7zEIsk6RLhlLcVz5M09ZyXma/GbWnr9Fv8G0MaDFWsd+28oV2K4RzXrMx7uOI+fn991hrHPy9rdY9IR4KajcsgM5ZAAAAAAAAAAAAAAAAAAAAAAAAcLtjM20mTHHfntjwR/5MkVn7bot24y+0arTaav8Onx80xH4rdKx9ITDjOH119LNumPHm9be090cuO3Jv/mmv0QvhFJ45r8+ae62aeX+inuV+0b/ADX+LPX73tEz/ivl8/L3TXgHD/YcVem0zWN3VfNa8kRHk+lK1u07TxGo0AOXoAAAAAAAAAAAAAAAAAAAAD4y5Yw1m1piK1iZmZ6RER1mZB9TLVk1VMPS16VnytasT90A1fG9X2zyWxaK1sGmjp62s8t8sec376x8IacvomnJWZnNz3n8W87z8Zlbjj1j8y2vhD4k/thYuWldVWYna1Z+kvNouD49DabUrtMqk4vpc/Yi+P2bPmpaK75J3n1Vr778sY56TG230TXsL6Qqdpd8GaK4tVWN+WOlM9Y77U37p84MnHvjr2rO6yVyRadT6pqMRO7KomAAAAAAAAAAAAAAAAAAAAAAEa7fTknQ5a4t5m3LF+XvjFzRzz9O/wCEykqMdu7Wx6eLV35ZtNL7d/LaP7x903HjeWv1cZPwy9XY7SV02kx8sR728zPjM7+LubIT2B4tyYsmPJaOWlqxWevTeJ6folOs4ti0NYte8RE9Y28XfIx3jLMevm5x2iawjPpM09b6etpj3onaPPZSU6+/Cs2LNimYyYslb1mO+Z3/AIfn1hYnbftNHGp5K9KV7oRnhfCaZMlJ5Oa0Wjabddp84hs4OPaMEVsp3yR4m4XrwniEcQx1t3TyxMx5TPg9yL9jbzMXjviPHz6ylDCy1it5iF+s7gAROgAAAAAAAAAAAAAAAAAAAB5eI6GvEMV8d/4b1mPy8pj4vUw9idTuHkxtAuBcGnQVz4L/APUrlm9fD1mPliItH5bTEx4NXGNLk1FYpPWK9yacQ4VXXx41tH8N69LR80f1vB9Zi6UyxePO2Olp+uzQxcndtz/KvbHqNQhE8Atee6WzBp4x29Vi97JM8t717sfnWJ8bfokGTszq+IdMmS0VnvrWK46/Pl7/AJykPAuyWPhW0zETaO6NukLeXm6r6oq4PN6+z/Df+H4o375rG/3/ALusxDLFtbtO12I0AOXoAAAAAAAAAAAAAAAAAAAAAAAAAAAAAAAAAAAAAAAAAAAAAAAAAAAAAAAAAAAAAAAAAAAAAAAAAAAAAAAAAAAAAAAAAAAAAAAAAAAAAD//2Q=="/>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22532" name="Picture 4" descr="http://t0.gstatic.com/images?q=tbn:ANd9GcTa30BEi-W_GkNlRZz0aogKGuBlUs5sqXXJAcg2WndsNdiEB49p"/>
          <p:cNvPicPr>
            <a:picLocks noChangeAspect="1" noChangeArrowheads="1"/>
          </p:cNvPicPr>
          <p:nvPr/>
        </p:nvPicPr>
        <p:blipFill>
          <a:blip r:embed="rId2" cstate="print"/>
          <a:srcRect/>
          <a:stretch>
            <a:fillRect/>
          </a:stretch>
        </p:blipFill>
        <p:spPr bwMode="auto">
          <a:xfrm>
            <a:off x="9192345" y="2780929"/>
            <a:ext cx="1254549" cy="1674887"/>
          </a:xfrm>
          <a:prstGeom prst="rect">
            <a:avLst/>
          </a:prstGeom>
          <a:noFill/>
        </p:spPr>
      </p:pic>
      <p:sp>
        <p:nvSpPr>
          <p:cNvPr id="22536" name="AutoShape 8" descr="data:image/jpeg;base64,/9j/4AAQSkZJRgABAQAAAQABAAD/2wCEAAkGBhQSEBUUExQVFBQUFRQVFRUXFBcVFhcVFBQVFBYUFxUXGyYfGBkjGhQVHy8gIycpLCwsFR4xNTAqNSYrLCkBCQoKDgwOGg8PGi8cHyQsKSksLCwsKSwpKSwsKSksLCwpLSksLCwsLykpKSwsKSksLCwsLCkpKSwpKSwpKSksNf/AABEIAOEA4QMBIgACEQEDEQH/xAAcAAEAAQUBAQAAAAAAAAAAAAAABQEDBAYHAgj/xABHEAABAwEEBAoEDAQHAQEAAAABAAIRAwQSITEFBkFRBxMiYXGBkaGxwSMyUtEUFUJTYnJzgpPC0uEkM5KyF0NUY4Oi8BZE/8QAGQEBAQEBAQEAAAAAAAAAAAAAAAECAwQF/8QAKhEBAQACAQMCBAYDAAAAAAAAAAECEQMSIUEEMRNRUmEUIiNxkaEygcH/2gAMAwEAAhEDEQA/AO4oiICIiAiIgIiICIiAiIgIiICIiAiIgIiICIiAiIgIiICIiAiIgIiICIiAiIgIiICIiAiIgIiICIiAiIgIiICIiAiIgIiICIiAiIgIvKpKD2ityqSguorMpKC8isFypeQZCLFLlQvQZaLCLl5L0GekqOvrzfQScqkqMlJQSkpKipVJQS0oomUQSyKLRBKSkqMVUEkijZVZQSKKOlUlBJSijUQZxKoiEokCV4Kx7ZpJlPMydwz/AGWv27TTn4ZDcPMoqatemGswHKPcoerpZ5M3iOjJRprLyaiCTGlqntFV+OKntFRXGL1fUVJ/HNT2u5Dpp+/uUXfVb6ipL46fvHYnxy/m7FHXkBQSPx0/cOxV+O3bh3qOhVARUgNOH2R2lV+Oz7I7SsAMXoU0GcNNn2R2levjn6Pf+ywhSXoUVdoyxpj6Pf8AsvQ0v9HvWM2gvbbOm0ZA0sPZPavY0oPZParLbMrrbMmxcbpMbivQ0iNxRllWTSsaGlgW4eye5H28ASQQN6zxZgBJwC1y2Wn4Q+6zCm3bGZ3nmREzZ7Q17ZaZHZ3K6sGwUw3kjI+SzSVQRUlEGeuZ8LuvdayXLPZzcfUbfdUnlNbJaGt3ExMrpa+ceFTSXH6RrGcGO4odDMPFWIzdTNJ1LU8irVe912SSYM8Y4CcMcAFKu0rSdUqUqZrl9MkE3Tdlpg4gSta4PA1lWXODb1OcTGT3LedGavOpVn16Faq3jZvAAOHKM4EtO1S2Sd17oh1ocBi+oDu9IPyrHfbnj1aryd3GEeMLabZabQwS60PaOdtPwurW7drpWblaL3TQYR2rMylXVjDo6VrnN7m9NZp/Msj4dW2Vz+Kw+as//aVywuL6ZAIBmzs2rCfri9xgsou6bO33ptUi7SFoGVap1XXKnxtavnK/4Y9yi/jwOzpUPwgPNeH12u/y6Q+qHDwKz1RqY1MDTdqHy6vXS/ZDrLaRm5/XS/Za5Ua0HZjlD3+9WH2258p7d3Kd5qdcXpvybP8A/bVh/mN66a9t18rfOUvwj71qo1jeMBXqDrcVUayVNlod1h/kVdnS27/ECsPlUfwne9emcItXfQP3H+9ajT1mqfOz1v8AMq+NZZzeCdxun+4Js02n/E54zFE9VReqfCq/2KB6XVB+VaozTzgZHF9PF0CfBH6YnNrJ+xoeTVOo1W4N4Vn7aNn/ABqg/Kr7eFc7aNHqru82LQzpk7W0o2kUqUjohuawbNbbxBccRfHqNZhBiboErTLp7uFoNbeNBpAMEtrB0YTJF3KF4Zw30dtHsqj9K5TWrEUCBtfB6OKIkKPpUXO9UFxzgAnpK1Ga7jR4brLtpuH/ACN/Ss6jw22LbI+9Pg1cFFjf7Dtg9U5mI2bZHaFV1iqDEsfhMm6RF2L2MYRI7VR9HU9baekYp2V0twLzlO4TuU3RsTaTY7SuMcBtsu25zDiajI7A4k9oaF2PSVr2A9e9BRjoeOdZqieMwadojuOKlZRBFSVVBlWq0BlN7zkxrnf0iV8sabtJqVHvOb3ucfvEu819H682ri9HWl3+25o6XYea+a7eFqezL3o92NMf7R73lbizWqq1gYHkAQIk7AtM0d67PsR/cVL0bO+o8MY0ve4wGtEknmC55YzL3dMbYzbfp+pU9ZxPWoeuCcdi6Lovg0FGlx9tcGkCRSB9X67p7lp2ndIU75FISJw3LhjljvWMdLuzdqOaIs7/ALRn9rlgMOKuvruuuaTgSHdYkeZWOM/D3Deu0jG/DIvwsvRbL9QYXmt5TxMS1pkgc5wHWvFF1FjCKrKjnn1SHhjQNstuyTzz1LEbaS0uDMGuwOEG7MgTsHQud7uk+7L0lpZxtDnikymOUGsDfVbe5OG+MFi2d9Oo4mo4gnePNSNmsIFM8oTMvgbDkZKk7PoSk5pLW3iMSccAPLNeTk5sMJ3fS4vTZ3u1mtUpuwp0+VOJdlhuG9XtH6MddvPbAqTcdAMHHZnHOvWkNEuouc4YDMEiM+vJXKOsNVrw4hryAAQ7AOGwOjKAdi3eq4fp93GYyZ/qf0jLRot7MXQ3HImD0j3Lwyo2btVpLRJlsB+UetBwwB7VJ6Z0o+oLt1oa3lBrMgTtnM5qE4wB22N+0c668fXcd5+7HJOOXWKbp6n1XsLqPLc3E0/llsSXM9uNoGIhQTnOaSMQRmDIIIzBGxbDoDW91BzWu5bQZab127BEOBAm8CO1ZeuFuoWq9WNVvwghvqsu8aCYcX3cAWgbcTOZyFmWUuso4Z4SzeLU/hTht81UWs7VjPVAu7gmLPUvUqgj1adR8/dDViWPSD6RJpuicDgDOM7VkaP/AJVX7J/i1eLLbWsADqNN/O69OPQehaiVeo6w2gYNqO6o3RnnkvTtO1iCCRBF31QMBMDqk9qsVtIC+H02NpQI5O2elWfhR2wekDm9yW1vCYX/ADumxcG9v4nSVF2Qkg9ABfHXcjrX0FaKE1XCBjBiJEHavmjQNqu2uk90YVGk7MJA8F9OWW0X6NN+1zGz0gQe8Kuf7MG1CMB0KSpmQDzAqMthWfZHTTb0KC8iIg1zhYtN3R5b7dRo7OV5LgNvXbeGarFnoN31HnsaPeuI6QK14Z8rtiI4xkbKDAemTK2vVLWh1hruqBgeHNukH1htBadmOe9afowzUH2Q8VsWiW0TUJrPuADk8klrnbnXccBsGZwkLll7XbcZun9YbTbny9xDPksbPh8o54LXrSAwxme0dfuUnbtKDFtIFrYhzz67xs+oPojrJUW+kCs4TX2dMpthuJKy7CAHgYDLlbZnCCcupSVg1YdUo1aox4tt67Eg7xnnChqFQA4idxOw7wVOvHk3Ma1jhcLLV/STBfIBnE4/uruj7KTJDZnAbBIz6V5o41WyJkFxaTExitks4a/0rjdYIMCLs4Hpy2rjycnw5p7/AEvp5zZbt0t0K1Roa24JvXRhF7k4YxkpXTGiHMpUTTF1wIDy12OXJDo2ZjFWzWbVLQz0nJkQdmyRmN/Usk6u1uMfDnOLmENaeSCG3bpcQC2JnDnXzM85bLldea+hyYXCax7z91LRoSnVpB15jnRdeXOBDXMHLE7heiehaaWsZA5JzEgSDdJg88g5ndGK3ej8Fs7G0rSA99MOBa2Ti4hxdhkCd5wIyWNX0lYXG813FSDea6lyagkXQSMgCBkFy4ubPG38tuPj5MXpupldVpT6TTyYAJOOBHfhI9yxbVo1pcdhAG3A9cZLpD9F0asOY2+SMHAlzXXYLmwPVid60jTNb+IcKZhogtEGOcRnmvf6f1XxcumTTy8vpZJ1WtaqWYt5sNx615vki7hluEzzn/2am3UeMID716I68bpwjaZ6lDWiyFpIicZnrzXvxymTw8vHlh+zFe+d84yvKyWWcucGgiXQASQBJ5/eso6v1JzpfjU/1LXXJ71w6LvtHrR/8qr9me8qxZrI6oSGNktEnmG9ZdmpFlKq0xIZBggjPeMDmrFiD+MApzeJAaBjJMACNua6b3Nxzvuo+zDiw8OnEAiAIJBPtE7DsCvP0bixrXAvcASJyBE4nIEdKxrfYn06ppuwcDB2QRmCpzV3VO016TqtmMuDXiG5kRiMd4kIIfiyypDolpEwQRgQcwvpbQL5sdI/RPeSfzBfMgPbz5zzr6P1RtF6w0+bwLGEeBVgyrUVm6Od6JvX4lR9qcs7Rh9EOvxSjLlERQaDwz1cbO3mqH+0eS43pBdZ4Zn+noj/AG3HteR5Lk1vW/DPk0QeX/xjxUk45qL0MeX9weKk3NJdAGKxGnniycpM5AYk9G9Z2jdHF+zHGPCVeslRzac0RNUkh9QYva3IBk+rhMkYq1S0k6i2WkF0xE7NxHYvPydVlkdsNeW52G2mz2MsdTJhpBcBII2mM5XNqdIl0MaSThGfMTC3CnrVXqBrHMFOfWLRJI2wFGWWk8Pus5L3ugyAJBJjoBEda8nDMuK5XLy9mUnLrSxo7QVR7XEtALou7HEndtjqUmNBuqMLWGQzB0kgAj1oEYnn8FMVbJXo0XOrOF1sNAjEnAAy3IbMRtWz6m2Wg6wtygjGd+3rlebm9TlrqnzenDDHj9u+2vaD1aaWXSeLfgJiHcn6U4nuKnrK5tB/pKoxF2XPAMjfMK/pSwVDSmyvF4HC8JjfEbRs6FA6H1BbUk1i573GXPfiY3BuTepfJzznJOrPL/T0/E328aap8NpmrVkhwvuaHbJLjBwwI3FWLXor1S4iCNhgg7Ok4ZLqFHg1svFlpbekzndjohajrRqK6yU+MpvLqTMXMfALRIycM89q+lw+rwtkm488zwy7Xu1HjKtO8aT3sDuSYeWNyJIgHPBZuhajqguuqtmI5Ya5+GQa44kd6uWTRVSoC2nSLr0njHG427uJOF33KVs/BuKvqVL8wXOAF1pGYD5k9W5d+fk4+nvdX+WdXHLeN/4i9NWJ7H33Q5rmkS0XRi0wYG1asIc7EYjDHHAEmCJ2Dct/pav1+MdSo1HCztAHKhxL4hxxxELC0jqUG4ib4xvSCOgtXDh9Zx8f5Msv4a5Mcs+7T7JdFWH088JbJujK8J6FnPtxpPuNuxvLQQQMJS2AsdduAGSMSTh4b1gWphab2MnARzr2duTKbcMv052XK9cvFZxAkgTAgZgZLM1YrU6dOpWvAWihVo1KTCJvNBIf14jBRwkUnzug487dqs1LDcp8Zezu4R7eGfYvozH8skfNyu8rVzWPSfHWh7/luPKOyYGAA2Kb1G1zfYqjiw8m4RBy5zG+QtSIGcqrYG1dNsL1or33udlfc50D6RJ813Lgxtd6wtG4NPcWrhErsnBFVmyu5sOxxSDc7SVIaKPoh0u8VG2kqS0UPRN+94lKMtVVJVVBzPhnH8RR+yP95XJ7cV17hqp+ks53teOwg+a5DbAt+GfLzod3pPuDxU4xzReDwSHYXgYLccDG3oWvaL/mD6vmtlYC4FoaDeIxgTI3LDStnpmhWBmRgQ4ZEZggrqOjbfQq0Re4t7ue64965faG1qLQHMAbMNvNDgOZs5BUs2miCPR0j92D2hTcs2d46qKNnJ9Wn/SwZ/dXr4nsriCWUzljhPbgubVNNuaRN0DbF+R0crNYx1veCYbhs5blxuO/Z2mdnu64NX7M8EOaCDmC5xn/ALLJsWrNnpi6xtxpnAOcBjn8tcdbrq8ZAzjPK/ZXKevz9peN0OHmFxy4PGppv4t+btVn0JTaZa4g/W95Xutq8wvvX6gdlIfGHQBC41R4SXt+U/t9yym8KjwfWf05+YXG+lx+mf018W/VXY2aMuiBUfH1gfyrB0rqyLQwtfWqBu0BzcY38lcx/wAViPluP3T71dZwuHMuOGzes/hZ9BM/u3t+pOEfCHkTJBDTPMTgYXu16t1TS4tlYU2xHJpt8by0E8LLnHB8dN79KtnhYd7Y/wC36VMvTS++LXxb9TffiOqxoAqMw23Ru3AqrNXaj24vp85iT3rn9o4UjkXDv9yrR4UYbg4EnKXEDwXL8FhLvodPxF1/kyda9T2URxjqrnE7BDR5rnduqQSykC50HIlzhtkk5YbFM6d1wq2nB9VgaDsJcAN8ASehaxpbSIe4ClLabBdaYuufvqvj5Ts+bLYvo8PFp5s+Rep04sx6PNmM9ayTZq7Wtm0BoIBaDVIwjDDt7FhUqnoHDZA/KrVS1ktu4bspxkmRPq5nKMyvU87Oir/qmfjn3J6X/VU/xifJWLFpKk19MvoNqNaDfbxj2cbIgEuHqxngp5tPRtrMMNWw1SQGBx42gScIc71mknagg7WX3DNak8YYBwLj0CMV0zgfd/DVPrHxXLtMaJqWas6lWbde3nlpBGDmu2g710/gjH8K8/T8wtDdrQVM6PbFJvR+6gbQ9bDZhDGjmHeFKLyLxKKDR+G2n6KzO+nVHaGEeBXGLYu6cMlnvWKm72KwJ6HNI8YXDLWteGWycFVhZVtNYVGNeBQbg5ocJLjsK36rqtRa4PpA03AzAkt/pOXUtJ4IW/xFf7Gn/e5dOqBT3aaVrdYbRUDbtIPuFxmmZwI9kwZWn1XOb67bh2AiD2FdaqhYNrszX4PaHfWAd45LPRNdl25fWIDdh5ohY/HN9lb1btVqD8mln1DHdkoS06mAepUPQ5o8W+5OlbUAarNrD2q2X0vZKkaurNYeyeh3vhYdXQ1QZtPVj4LOl2teh+kFQ06O93evLrC8ZgjqVs2UqaXa4aFH2ivBs9L5xW3WZytmzO3Jr7m/suusdP5wK1UsbfnAqGyP9k9i8nR7zsjpMK6+6bnyWzZB7YXk2b6QV0aMO0gd69CwN3k9yqMR1HnBXplmJyCzW0GjYPHxVy8mzS3xZbSdziOwiVn0NBina6FO0OHF1BTqPLZ/lukkYjPkwVjWkegHOandd96k6wda6FKs3lVLM1tGoyeUWNm49u2BOPSrErB1sZT+Ev4oXacy3D5OwDmWZqXZLNVdUbaJDeKqhpn5RaLhjeHAFa3Vc9xJeS485nJXrHUcDgCScBEySdnTzKo2SvVNo0SHVDNWx1W0g4ukmlUHqxtDXAR1rduChsWFx3vPgtM05Q+BWBlld/PrvbXrtwNxrRFNmGIJnEbLq3vgvs5+AMAzdUd7itI3HR1kvvk+q3PnKml4oUQxoA2d52r2sqIiIPGtGhPhdkqUC66XgXXRIa9plpI3ZL5y1g0FXsz3NrUy264tvSLpI2jHbmOaF9QLlfCpqDarTVFSytFRrovsvhpa4YSAYBEAYzgrKjV+CKg74RUbdN6qxgBwgXL7sepdQfo2t807tb71HcGepD7Gwvrj0pAAEgwNpI2HZtwW9IrTKmiq/wAy/tZ+pY1XRFf5l/YD4Fb4qFNjnVXQ9f5mp/QVh1dDV/mKv4bvcunFUKbHJauiK22jUH3HDyWBVsNQZsf/AEn3LtTRj0oaKTuu3CalJw2OHUfcsZ5PP3rv3ETsWO+xt2taeloPiFnLs1O7gbz/AOxVhz+fvXfH6MpHOlTP/Gw+Sx36EoHOhR/CZ+lY230uCPcsSqV36pq3ZjnZ6P4bR4LEqaoWQ52al/THmrtOlwR7lZcV3StqNYz/APnZ1XvesSrwdWM/5MdDiPNWTaWacUVF2hvBdY3fIeOioR4hWavBNY70DjgNvpAfyrVx0ztyS1fyGdNUdzFi6O0jUoVBVpPLKjcnAwejnHMV2HTnBDTdQayy1CxzXOceNdeDg4ARIGGS1o8Cdr2VaH9Th+VIla+7WehVxtNip1KkAcZTe6iSQZJIEiT0bFcp65soSbFZadmfsquJrVQIiAX8nnmJlWNZtSa1hcBVNM3m3xccTgXERi0Y4FYmjdXHVsbzWtuPfPrHkCTIGSqIqvXL3Oe8lznElzjmScyV9CcGlguaPoE7WyPvQZXO9TeCY2yjTtFStcpPLpY1npIaYwcTdE9Bhdrs1nbTY1jBDWNDWjmaIHgguoiKAioiCRVCsq6l0bkRiKizLo3JcG5FYcqhKzbg3KlwbkGASvM4qRuDclwbh2IMUM5QV0tV66kJOwshqsuasyEuDciysC4vJpqRuDclwbkNop1NWrkqZuDclwbgovUgn0UZZ8FO3BuHYlwblqU2hm0QBKs06OJU/wAWNw7E4sbh2JbtEGFVTfFjcOxOLG4dihtzzX7UoaQpNh9yrTm67MOBiWkdS0m06nO0Zo+vVq1GvqVAKFNoBAbfPKxJgktaV3nixuHYrVexU3iHsa4TMOaHCRtgjPFEanqhY+JsFnp7qTSeky7zCmFMCkBsHYFXixuHYghgqypjixuHYnFjcOxBDyqKZ4sbh2Ig9IiICIiAiIgIiICIiAiIgIiICIiAiIgIiICIiAiIgIiICIiAiIgIiICIiAiIgIiICIiAiIgIiICIiAiIgIiICIiAiIgIiICIiAiIgIiICIiAiIgIiICIiAiIgIiICIiAiIgIiICIiAiIgIiICIiAiIg//9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22538" name="AutoShape 10" descr="data:image/jpeg;base64,/9j/4AAQSkZJRgABAQAAAQABAAD/2wCEAAkGBhQSEBUUExQVFBQUFRQVFRUXFBcVFhcVFBQVFBYUFxUXGyYfGBkjGhQVHy8gIycpLCwsFR4xNTAqNSYrLCkBCQoKDgwOGg8PGi8cHyQsKSksLCwsKSwpKSwsKSksLCwpLSksLCwsLykpKSwsKSksLCwsLCkpKSwpKSwpKSksNf/AABEIAOEA4QMBIgACEQEDEQH/xAAcAAEAAQUBAQAAAAAAAAAAAAAABQEDBAYHAgj/xABHEAABAwEEBAoEDAQHAQEAAAABAAIRAwQSITEFBkFRBxMiYXGBkaGxwSMyUtEUFUJTYnJzgpPC0uEkM5KyF0NUY4Oi8BZE/8QAGQEBAQEBAQEAAAAAAAAAAAAAAAECAwQF/8QAKhEBAQACAQMCBAYDAAAAAAAAAAECEQMSIUEEMRNRUmEUIiNxkaEygcH/2gAMAwEAAhEDEQA/AO4oiICIiAiIgIiICIiAiIgIiICIiAiIgIiICIiAiIgIiICIiAiIgIiICIiAiIgIiICIiAiIgIiICIiAiIgIiICIiAiIgIiICIiAiIgIvKpKD2ityqSguorMpKC8isFypeQZCLFLlQvQZaLCLl5L0GekqOvrzfQScqkqMlJQSkpKipVJQS0oomUQSyKLRBKSkqMVUEkijZVZQSKKOlUlBJSijUQZxKoiEokCV4Kx7ZpJlPMydwz/AGWv27TTn4ZDcPMoqatemGswHKPcoerpZ5M3iOjJRprLyaiCTGlqntFV+OKntFRXGL1fUVJ/HNT2u5Dpp+/uUXfVb6ipL46fvHYnxy/m7FHXkBQSPx0/cOxV+O3bh3qOhVARUgNOH2R2lV+Oz7I7SsAMXoU0GcNNn2R2levjn6Pf+ywhSXoUVdoyxpj6Pf8AsvQ0v9HvWM2gvbbOm0ZA0sPZPavY0oPZParLbMrrbMmxcbpMbivQ0iNxRllWTSsaGlgW4eye5H28ASQQN6zxZgBJwC1y2Wn4Q+6zCm3bGZ3nmREzZ7Q17ZaZHZ3K6sGwUw3kjI+SzSVQRUlEGeuZ8LuvdayXLPZzcfUbfdUnlNbJaGt3ExMrpa+ceFTSXH6RrGcGO4odDMPFWIzdTNJ1LU8irVe912SSYM8Y4CcMcAFKu0rSdUqUqZrl9MkE3Tdlpg4gSta4PA1lWXODb1OcTGT3LedGavOpVn16Faq3jZvAAOHKM4EtO1S2Sd17oh1ocBi+oDu9IPyrHfbnj1aryd3GEeMLabZabQwS60PaOdtPwurW7drpWblaL3TQYR2rMylXVjDo6VrnN7m9NZp/Msj4dW2Vz+Kw+as//aVywuL6ZAIBmzs2rCfri9xgsou6bO33ptUi7SFoGVap1XXKnxtavnK/4Y9yi/jwOzpUPwgPNeH12u/y6Q+qHDwKz1RqY1MDTdqHy6vXS/ZDrLaRm5/XS/Za5Ua0HZjlD3+9WH2258p7d3Kd5qdcXpvybP8A/bVh/mN66a9t18rfOUvwj71qo1jeMBXqDrcVUayVNlod1h/kVdnS27/ECsPlUfwne9emcItXfQP3H+9ajT1mqfOz1v8AMq+NZZzeCdxun+4Js02n/E54zFE9VReqfCq/2KB6XVB+VaozTzgZHF9PF0CfBH6YnNrJ+xoeTVOo1W4N4Vn7aNn/ABqg/Kr7eFc7aNHqru82LQzpk7W0o2kUqUjohuawbNbbxBccRfHqNZhBiboErTLp7uFoNbeNBpAMEtrB0YTJF3KF4Zw30dtHsqj9K5TWrEUCBtfB6OKIkKPpUXO9UFxzgAnpK1Ga7jR4brLtpuH/ACN/Ss6jw22LbI+9Pg1cFFjf7Dtg9U5mI2bZHaFV1iqDEsfhMm6RF2L2MYRI7VR9HU9baekYp2V0twLzlO4TuU3RsTaTY7SuMcBtsu25zDiajI7A4k9oaF2PSVr2A9e9BRjoeOdZqieMwadojuOKlZRBFSVVBlWq0BlN7zkxrnf0iV8sabtJqVHvOb3ucfvEu819H682ri9HWl3+25o6XYea+a7eFqezL3o92NMf7R73lbizWqq1gYHkAQIk7AtM0d67PsR/cVL0bO+o8MY0ve4wGtEknmC55YzL3dMbYzbfp+pU9ZxPWoeuCcdi6Lovg0FGlx9tcGkCRSB9X67p7lp2ndIU75FISJw3LhjljvWMdLuzdqOaIs7/ALRn9rlgMOKuvruuuaTgSHdYkeZWOM/D3Deu0jG/DIvwsvRbL9QYXmt5TxMS1pkgc5wHWvFF1FjCKrKjnn1SHhjQNstuyTzz1LEbaS0uDMGuwOEG7MgTsHQud7uk+7L0lpZxtDnikymOUGsDfVbe5OG+MFi2d9Oo4mo4gnePNSNmsIFM8oTMvgbDkZKk7PoSk5pLW3iMSccAPLNeTk5sMJ3fS4vTZ3u1mtUpuwp0+VOJdlhuG9XtH6MddvPbAqTcdAMHHZnHOvWkNEuouc4YDMEiM+vJXKOsNVrw4hryAAQ7AOGwOjKAdi3eq4fp93GYyZ/qf0jLRot7MXQ3HImD0j3Lwyo2btVpLRJlsB+UetBwwB7VJ6Z0o+oLt1oa3lBrMgTtnM5qE4wB22N+0c668fXcd5+7HJOOXWKbp6n1XsLqPLc3E0/llsSXM9uNoGIhQTnOaSMQRmDIIIzBGxbDoDW91BzWu5bQZab127BEOBAm8CO1ZeuFuoWq9WNVvwghvqsu8aCYcX3cAWgbcTOZyFmWUuso4Z4SzeLU/hTht81UWs7VjPVAu7gmLPUvUqgj1adR8/dDViWPSD6RJpuicDgDOM7VkaP/AJVX7J/i1eLLbWsADqNN/O69OPQehaiVeo6w2gYNqO6o3RnnkvTtO1iCCRBF31QMBMDqk9qsVtIC+H02NpQI5O2elWfhR2wekDm9yW1vCYX/ADumxcG9v4nSVF2Qkg9ABfHXcjrX0FaKE1XCBjBiJEHavmjQNqu2uk90YVGk7MJA8F9OWW0X6NN+1zGz0gQe8Kuf7MG1CMB0KSpmQDzAqMthWfZHTTb0KC8iIg1zhYtN3R5b7dRo7OV5LgNvXbeGarFnoN31HnsaPeuI6QK14Z8rtiI4xkbKDAemTK2vVLWh1hruqBgeHNukH1htBadmOe9afowzUH2Q8VsWiW0TUJrPuADk8klrnbnXccBsGZwkLll7XbcZun9YbTbny9xDPksbPh8o54LXrSAwxme0dfuUnbtKDFtIFrYhzz67xs+oPojrJUW+kCs4TX2dMpthuJKy7CAHgYDLlbZnCCcupSVg1YdUo1aox4tt67Eg7xnnChqFQA4idxOw7wVOvHk3Ma1jhcLLV/STBfIBnE4/uruj7KTJDZnAbBIz6V5o41WyJkFxaTExitks4a/0rjdYIMCLs4Hpy2rjycnw5p7/AEvp5zZbt0t0K1Roa24JvXRhF7k4YxkpXTGiHMpUTTF1wIDy12OXJDo2ZjFWzWbVLQz0nJkQdmyRmN/Usk6u1uMfDnOLmENaeSCG3bpcQC2JnDnXzM85bLldea+hyYXCax7z91LRoSnVpB15jnRdeXOBDXMHLE7heiehaaWsZA5JzEgSDdJg88g5ndGK3ej8Fs7G0rSA99MOBa2Ti4hxdhkCd5wIyWNX0lYXG813FSDea6lyagkXQSMgCBkFy4ubPG38tuPj5MXpupldVpT6TTyYAJOOBHfhI9yxbVo1pcdhAG3A9cZLpD9F0asOY2+SMHAlzXXYLmwPVid60jTNb+IcKZhogtEGOcRnmvf6f1XxcumTTy8vpZJ1WtaqWYt5sNx615vki7hluEzzn/2am3UeMID716I68bpwjaZ6lDWiyFpIicZnrzXvxymTw8vHlh+zFe+d84yvKyWWcucGgiXQASQBJ5/eso6v1JzpfjU/1LXXJ71w6LvtHrR/8qr9me8qxZrI6oSGNktEnmG9ZdmpFlKq0xIZBggjPeMDmrFiD+MApzeJAaBjJMACNua6b3Nxzvuo+zDiw8OnEAiAIJBPtE7DsCvP0bixrXAvcASJyBE4nIEdKxrfYn06ppuwcDB2QRmCpzV3VO016TqtmMuDXiG5kRiMd4kIIfiyypDolpEwQRgQcwvpbQL5sdI/RPeSfzBfMgPbz5zzr6P1RtF6w0+bwLGEeBVgyrUVm6Od6JvX4lR9qcs7Rh9EOvxSjLlERQaDwz1cbO3mqH+0eS43pBdZ4Zn+noj/AG3HteR5Lk1vW/DPk0QeX/xjxUk45qL0MeX9weKk3NJdAGKxGnniycpM5AYk9G9Z2jdHF+zHGPCVeslRzac0RNUkh9QYva3IBk+rhMkYq1S0k6i2WkF0xE7NxHYvPydVlkdsNeW52G2mz2MsdTJhpBcBII2mM5XNqdIl0MaSThGfMTC3CnrVXqBrHMFOfWLRJI2wFGWWk8Pus5L3ugyAJBJjoBEda8nDMuK5XLy9mUnLrSxo7QVR7XEtALou7HEndtjqUmNBuqMLWGQzB0kgAj1oEYnn8FMVbJXo0XOrOF1sNAjEnAAy3IbMRtWz6m2Wg6wtygjGd+3rlebm9TlrqnzenDDHj9u+2vaD1aaWXSeLfgJiHcn6U4nuKnrK5tB/pKoxF2XPAMjfMK/pSwVDSmyvF4HC8JjfEbRs6FA6H1BbUk1i573GXPfiY3BuTepfJzznJOrPL/T0/E328aap8NpmrVkhwvuaHbJLjBwwI3FWLXor1S4iCNhgg7Ok4ZLqFHg1svFlpbekzndjohajrRqK6yU+MpvLqTMXMfALRIycM89q+lw+rwtkm488zwy7Xu1HjKtO8aT3sDuSYeWNyJIgHPBZuhajqguuqtmI5Ya5+GQa44kd6uWTRVSoC2nSLr0njHG427uJOF33KVs/BuKvqVL8wXOAF1pGYD5k9W5d+fk4+nvdX+WdXHLeN/4i9NWJ7H33Q5rmkS0XRi0wYG1asIc7EYjDHHAEmCJ2Dct/pav1+MdSo1HCztAHKhxL4hxxxELC0jqUG4ib4xvSCOgtXDh9Zx8f5Msv4a5Mcs+7T7JdFWH088JbJujK8J6FnPtxpPuNuxvLQQQMJS2AsdduAGSMSTh4b1gWphab2MnARzr2duTKbcMv052XK9cvFZxAkgTAgZgZLM1YrU6dOpWvAWihVo1KTCJvNBIf14jBRwkUnzug487dqs1LDcp8Zezu4R7eGfYvozH8skfNyu8rVzWPSfHWh7/luPKOyYGAA2Kb1G1zfYqjiw8m4RBy5zG+QtSIGcqrYG1dNsL1or33udlfc50D6RJ813Lgxtd6wtG4NPcWrhErsnBFVmyu5sOxxSDc7SVIaKPoh0u8VG2kqS0UPRN+94lKMtVVJVVBzPhnH8RR+yP95XJ7cV17hqp+ks53teOwg+a5DbAt+GfLzod3pPuDxU4xzReDwSHYXgYLccDG3oWvaL/mD6vmtlYC4FoaDeIxgTI3LDStnpmhWBmRgQ4ZEZggrqOjbfQq0Re4t7ue64965faG1qLQHMAbMNvNDgOZs5BUs2miCPR0j92D2hTcs2d46qKNnJ9Wn/SwZ/dXr4nsriCWUzljhPbgubVNNuaRN0DbF+R0crNYx1veCYbhs5blxuO/Z2mdnu64NX7M8EOaCDmC5xn/ALLJsWrNnpi6xtxpnAOcBjn8tcdbrq8ZAzjPK/ZXKevz9peN0OHmFxy4PGppv4t+btVn0JTaZa4g/W95Xutq8wvvX6gdlIfGHQBC41R4SXt+U/t9yym8KjwfWf05+YXG+lx+mf018W/VXY2aMuiBUfH1gfyrB0rqyLQwtfWqBu0BzcY38lcx/wAViPluP3T71dZwuHMuOGzes/hZ9BM/u3t+pOEfCHkTJBDTPMTgYXu16t1TS4tlYU2xHJpt8by0E8LLnHB8dN79KtnhYd7Y/wC36VMvTS++LXxb9TffiOqxoAqMw23Ru3AqrNXaj24vp85iT3rn9o4UjkXDv9yrR4UYbg4EnKXEDwXL8FhLvodPxF1/kyda9T2URxjqrnE7BDR5rnduqQSykC50HIlzhtkk5YbFM6d1wq2nB9VgaDsJcAN8ASehaxpbSIe4ClLabBdaYuufvqvj5Ts+bLYvo8PFp5s+Rep04sx6PNmM9ayTZq7Wtm0BoIBaDVIwjDDt7FhUqnoHDZA/KrVS1ktu4bspxkmRPq5nKMyvU87Oir/qmfjn3J6X/VU/xifJWLFpKk19MvoNqNaDfbxj2cbIgEuHqxngp5tPRtrMMNWw1SQGBx42gScIc71mknagg7WX3DNak8YYBwLj0CMV0zgfd/DVPrHxXLtMaJqWas6lWbde3nlpBGDmu2g710/gjH8K8/T8wtDdrQVM6PbFJvR+6gbQ9bDZhDGjmHeFKLyLxKKDR+G2n6KzO+nVHaGEeBXGLYu6cMlnvWKm72KwJ6HNI8YXDLWteGWycFVhZVtNYVGNeBQbg5ocJLjsK36rqtRa4PpA03AzAkt/pOXUtJ4IW/xFf7Gn/e5dOqBT3aaVrdYbRUDbtIPuFxmmZwI9kwZWn1XOb67bh2AiD2FdaqhYNrszX4PaHfWAd45LPRNdl25fWIDdh5ohY/HN9lb1btVqD8mln1DHdkoS06mAepUPQ5o8W+5OlbUAarNrD2q2X0vZKkaurNYeyeh3vhYdXQ1QZtPVj4LOl2teh+kFQ06O93evLrC8ZgjqVs2UqaXa4aFH2ivBs9L5xW3WZytmzO3Jr7m/suusdP5wK1UsbfnAqGyP9k9i8nR7zsjpMK6+6bnyWzZB7YXk2b6QV0aMO0gd69CwN3k9yqMR1HnBXplmJyCzW0GjYPHxVy8mzS3xZbSdziOwiVn0NBina6FO0OHF1BTqPLZ/lukkYjPkwVjWkegHOandd96k6wda6FKs3lVLM1tGoyeUWNm49u2BOPSrErB1sZT+Ev4oXacy3D5OwDmWZqXZLNVdUbaJDeKqhpn5RaLhjeHAFa3Vc9xJeS485nJXrHUcDgCScBEySdnTzKo2SvVNo0SHVDNWx1W0g4ukmlUHqxtDXAR1rduChsWFx3vPgtM05Q+BWBlld/PrvbXrtwNxrRFNmGIJnEbLq3vgvs5+AMAzdUd7itI3HR1kvvk+q3PnKml4oUQxoA2d52r2sqIiIPGtGhPhdkqUC66XgXXRIa9plpI3ZL5y1g0FXsz3NrUy264tvSLpI2jHbmOaF9QLlfCpqDarTVFSytFRrovsvhpa4YSAYBEAYzgrKjV+CKg74RUbdN6qxgBwgXL7sepdQfo2t807tb71HcGepD7Gwvrj0pAAEgwNpI2HZtwW9IrTKmiq/wAy/tZ+pY1XRFf5l/YD4Fb4qFNjnVXQ9f5mp/QVh1dDV/mKv4bvcunFUKbHJauiK22jUH3HDyWBVsNQZsf/AEn3LtTRj0oaKTuu3CalJw2OHUfcsZ5PP3rv3ETsWO+xt2taeloPiFnLs1O7gbz/AOxVhz+fvXfH6MpHOlTP/Gw+Sx36EoHOhR/CZ+lY230uCPcsSqV36pq3ZjnZ6P4bR4LEqaoWQ52al/THmrtOlwR7lZcV3StqNYz/APnZ1XvesSrwdWM/5MdDiPNWTaWacUVF2hvBdY3fIeOioR4hWavBNY70DjgNvpAfyrVx0ztyS1fyGdNUdzFi6O0jUoVBVpPLKjcnAwejnHMV2HTnBDTdQayy1CxzXOceNdeDg4ARIGGS1o8Cdr2VaH9Th+VIla+7WehVxtNip1KkAcZTe6iSQZJIEiT0bFcp65soSbFZadmfsquJrVQIiAX8nnmJlWNZtSa1hcBVNM3m3xccTgXERi0Y4FYmjdXHVsbzWtuPfPrHkCTIGSqIqvXL3Oe8lznElzjmScyV9CcGlguaPoE7WyPvQZXO9TeCY2yjTtFStcpPLpY1npIaYwcTdE9Bhdrs1nbTY1jBDWNDWjmaIHgguoiKAioiCRVCsq6l0bkRiKizLo3JcG5FYcqhKzbg3KlwbkGASvM4qRuDclwbh2IMUM5QV0tV66kJOwshqsuasyEuDciysC4vJpqRuDclwbkNop1NWrkqZuDclwbgovUgn0UZZ8FO3BuHYlwblqU2hm0QBKs06OJU/wAWNw7E4sbh2JbtEGFVTfFjcOxOLG4dihtzzX7UoaQpNh9yrTm67MOBiWkdS0m06nO0Zo+vVq1GvqVAKFNoBAbfPKxJgktaV3nixuHYrVexU3iHsa4TMOaHCRtgjPFEanqhY+JsFnp7qTSeky7zCmFMCkBsHYFXixuHYghgqypjixuHYnFjcOxBDyqKZ4sbh2Ig9IiICIiAiIgIiICIiAiIgIiICIiAiIgIiICIiAiIgIiICIiAiIgIiICIiAiIgIiICIiAiIgIiICIiAiIgIiICIiAiIgIiICIiAiIgIiICIiAiIgIiICIiAiIgIiICIiAiIgIiICIiAiIgIiICIiAiIg//9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22540" name="Picture 12" descr="http://www.pratikev.com/fractalv33/pratikEv/images/tdb/b/2008022816115767014.jpg"/>
          <p:cNvPicPr>
            <a:picLocks noChangeAspect="1" noChangeArrowheads="1"/>
          </p:cNvPicPr>
          <p:nvPr/>
        </p:nvPicPr>
        <p:blipFill>
          <a:blip r:embed="rId3" cstate="print"/>
          <a:srcRect t="19500" b="18999"/>
          <a:stretch>
            <a:fillRect/>
          </a:stretch>
        </p:blipFill>
        <p:spPr bwMode="auto">
          <a:xfrm>
            <a:off x="7104113" y="4437112"/>
            <a:ext cx="3029411" cy="2143140"/>
          </a:xfrm>
          <a:prstGeom prst="rect">
            <a:avLst/>
          </a:prstGeom>
          <a:ln>
            <a:noFill/>
          </a:ln>
          <a:effectLst>
            <a:softEdge rad="112500"/>
          </a:effectLst>
        </p:spPr>
      </p:pic>
      <p:sp>
        <p:nvSpPr>
          <p:cNvPr id="11" name="10 Sağ Ok"/>
          <p:cNvSpPr/>
          <p:nvPr/>
        </p:nvSpPr>
        <p:spPr>
          <a:xfrm>
            <a:off x="5381620" y="5072074"/>
            <a:ext cx="1500198" cy="785818"/>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tr-TR"/>
          </a:p>
        </p:txBody>
      </p:sp>
      <p:pic>
        <p:nvPicPr>
          <p:cNvPr id="17101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44352" y="4352204"/>
            <a:ext cx="3067050"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1010" name="Picture 2" descr="https://encrypted-tbn0.gstatic.com/images?q=tbn:ANd9GcRSjPmSyyb3FNLHYruY3vTLKhyO06L-sPK8TY5Ib8kfnW8Rt8Jmv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84376" y="4469187"/>
            <a:ext cx="1815753" cy="1205775"/>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p:nvCxnSpPr>
        <p:spPr>
          <a:xfrm flipH="1">
            <a:off x="2095474" y="4429132"/>
            <a:ext cx="3712495" cy="2143140"/>
          </a:xfrm>
          <a:prstGeom prst="line">
            <a:avLst/>
          </a:prstGeom>
          <a:ln w="349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831975" y="4214818"/>
            <a:ext cx="4299744" cy="2357454"/>
          </a:xfrm>
          <a:prstGeom prst="line">
            <a:avLst/>
          </a:prstGeom>
          <a:ln w="34925">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Slayt Numarası Yer Tutucusu 1">
            <a:extLst>
              <a:ext uri="{FF2B5EF4-FFF2-40B4-BE49-F238E27FC236}">
                <a16:creationId xmlns:a16="http://schemas.microsoft.com/office/drawing/2014/main" id="{7B84B0A4-006D-3903-F1EC-9F17E6DA49AB}"/>
              </a:ext>
            </a:extLst>
          </p:cNvPr>
          <p:cNvSpPr>
            <a:spLocks noGrp="1"/>
          </p:cNvSpPr>
          <p:nvPr>
            <p:ph type="sldNum" sz="quarter" idx="12"/>
          </p:nvPr>
        </p:nvSpPr>
        <p:spPr/>
        <p:txBody>
          <a:bodyPr/>
          <a:lstStyle/>
          <a:p>
            <a:fld id="{020B8D2C-B1BB-8C41-B5CF-847A8796FBEC}" type="slidenum">
              <a:rPr lang="tr-TR" smtClean="0"/>
              <a:t>55</a:t>
            </a:fld>
            <a:endParaRPr lang="tr-T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64F0648-5164-C77A-3275-0BAED2716C4D}"/>
              </a:ext>
            </a:extLst>
          </p:cNvPr>
          <p:cNvSpPr>
            <a:spLocks noGrp="1"/>
          </p:cNvSpPr>
          <p:nvPr>
            <p:ph type="title"/>
          </p:nvPr>
        </p:nvSpPr>
        <p:spPr>
          <a:xfrm>
            <a:off x="1981200" y="274638"/>
            <a:ext cx="8229600" cy="1143000"/>
          </a:xfrm>
        </p:spPr>
        <p:txBody>
          <a:bodyPr anchor="ctr">
            <a:normAutofit/>
          </a:bodyPr>
          <a:lstStyle/>
          <a:p>
            <a:r>
              <a:rPr lang="tr-TR" b="1" dirty="0">
                <a:latin typeface="Arial" panose="020B0604020202020204" pitchFamily="34" charset="0"/>
                <a:cs typeface="Arial" panose="020B0604020202020204" pitchFamily="34" charset="0"/>
              </a:rPr>
              <a:t>TUZ </a:t>
            </a:r>
          </a:p>
        </p:txBody>
      </p:sp>
      <p:graphicFrame>
        <p:nvGraphicFramePr>
          <p:cNvPr id="5" name="İçerik Yer Tutucusu 2">
            <a:extLst>
              <a:ext uri="{FF2B5EF4-FFF2-40B4-BE49-F238E27FC236}">
                <a16:creationId xmlns:a16="http://schemas.microsoft.com/office/drawing/2014/main" id="{A1218248-EBB4-0DA5-C0C6-43D5F0148C62}"/>
              </a:ext>
            </a:extLst>
          </p:cNvPr>
          <p:cNvGraphicFramePr>
            <a:graphicFrameLocks noGrp="1"/>
          </p:cNvGraphicFramePr>
          <p:nvPr>
            <p:ph idx="1"/>
            <p:extLst>
              <p:ext uri="{D42A27DB-BD31-4B8C-83A1-F6EECF244321}">
                <p14:modId xmlns:p14="http://schemas.microsoft.com/office/powerpoint/2010/main" val="2132893549"/>
              </p:ext>
            </p:extLst>
          </p:nvPr>
        </p:nvGraphicFramePr>
        <p:xfrm>
          <a:off x="1689653" y="1600201"/>
          <a:ext cx="9422296"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Metin kutusu 5">
            <a:extLst>
              <a:ext uri="{FF2B5EF4-FFF2-40B4-BE49-F238E27FC236}">
                <a16:creationId xmlns:a16="http://schemas.microsoft.com/office/drawing/2014/main" id="{D37BC670-1FAC-8A94-DDF0-928DBDA2AF04}"/>
              </a:ext>
            </a:extLst>
          </p:cNvPr>
          <p:cNvSpPr txBox="1"/>
          <p:nvPr/>
        </p:nvSpPr>
        <p:spPr>
          <a:xfrm>
            <a:off x="3299791" y="6126164"/>
            <a:ext cx="7812158" cy="369332"/>
          </a:xfrm>
          <a:prstGeom prst="rect">
            <a:avLst/>
          </a:prstGeom>
          <a:noFill/>
        </p:spPr>
        <p:txBody>
          <a:bodyPr wrap="square">
            <a:spAutoFit/>
          </a:bodyPr>
          <a:lstStyle/>
          <a:p>
            <a:r>
              <a:rPr lang="tr-TR" b="1" dirty="0">
                <a:latin typeface="Arial" panose="020B0604020202020204" pitchFamily="34" charset="0"/>
                <a:cs typeface="Arial" panose="020B0604020202020204" pitchFamily="34" charset="0"/>
              </a:rPr>
              <a:t>en fazla 5 gram</a:t>
            </a:r>
            <a:r>
              <a:rPr lang="tr-TR" dirty="0">
                <a:latin typeface="Arial" panose="020B0604020202020204" pitchFamily="34" charset="0"/>
                <a:cs typeface="Arial" panose="020B0604020202020204" pitchFamily="34" charset="0"/>
              </a:rPr>
              <a:t> (yaklaşık </a:t>
            </a:r>
            <a:r>
              <a:rPr lang="tr-TR" b="1" dirty="0">
                <a:latin typeface="Arial" panose="020B0604020202020204" pitchFamily="34" charset="0"/>
                <a:cs typeface="Arial" panose="020B0604020202020204" pitchFamily="34" charset="0"/>
              </a:rPr>
              <a:t>1 silme tatlı kaşığı</a:t>
            </a:r>
            <a:r>
              <a:rPr lang="tr-TR" dirty="0">
                <a:latin typeface="Arial" panose="020B0604020202020204" pitchFamily="34" charset="0"/>
                <a:cs typeface="Arial" panose="020B0604020202020204" pitchFamily="34" charset="0"/>
              </a:rPr>
              <a:t> veya 1 tepeleme çay kaşığı)</a:t>
            </a:r>
          </a:p>
        </p:txBody>
      </p:sp>
      <p:sp>
        <p:nvSpPr>
          <p:cNvPr id="7" name="Slayt Numarası Yer Tutucusu 6">
            <a:extLst>
              <a:ext uri="{FF2B5EF4-FFF2-40B4-BE49-F238E27FC236}">
                <a16:creationId xmlns:a16="http://schemas.microsoft.com/office/drawing/2014/main" id="{43306EFC-7548-D701-D139-F2FDA5D118D0}"/>
              </a:ext>
            </a:extLst>
          </p:cNvPr>
          <p:cNvSpPr>
            <a:spLocks noGrp="1"/>
          </p:cNvSpPr>
          <p:nvPr>
            <p:ph type="sldNum" sz="quarter" idx="12"/>
          </p:nvPr>
        </p:nvSpPr>
        <p:spPr/>
        <p:txBody>
          <a:bodyPr/>
          <a:lstStyle/>
          <a:p>
            <a:fld id="{020B8D2C-B1BB-8C41-B5CF-847A8796FBEC}" type="slidenum">
              <a:rPr lang="tr-TR" smtClean="0"/>
              <a:t>56</a:t>
            </a:fld>
            <a:endParaRPr lang="tr-TR"/>
          </a:p>
        </p:txBody>
      </p:sp>
    </p:spTree>
    <p:extLst>
      <p:ext uri="{BB962C8B-B14F-4D97-AF65-F5344CB8AC3E}">
        <p14:creationId xmlns:p14="http://schemas.microsoft.com/office/powerpoint/2010/main" val="14381912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2731E8A-28AD-3171-75AC-D93106DBABF5}"/>
              </a:ext>
            </a:extLst>
          </p:cNvPr>
          <p:cNvSpPr>
            <a:spLocks noGrp="1"/>
          </p:cNvSpPr>
          <p:nvPr>
            <p:ph type="title"/>
          </p:nvPr>
        </p:nvSpPr>
        <p:spPr>
          <a:xfrm>
            <a:off x="913774" y="280586"/>
            <a:ext cx="10364451" cy="1596177"/>
          </a:xfrm>
        </p:spPr>
        <p:txBody>
          <a:bodyPr/>
          <a:lstStyle/>
          <a:p>
            <a:r>
              <a:rPr lang="tr-TR" dirty="0"/>
              <a:t>Vitaminler ve mineraller</a:t>
            </a:r>
          </a:p>
        </p:txBody>
      </p:sp>
      <p:sp>
        <p:nvSpPr>
          <p:cNvPr id="4" name="TextBox 111">
            <a:extLst>
              <a:ext uri="{FF2B5EF4-FFF2-40B4-BE49-F238E27FC236}">
                <a16:creationId xmlns:a16="http://schemas.microsoft.com/office/drawing/2014/main" id="{2699CC6F-56A0-EEF4-4A31-9BA9735FD3E6}"/>
              </a:ext>
            </a:extLst>
          </p:cNvPr>
          <p:cNvSpPr txBox="1">
            <a:spLocks noGrp="1"/>
          </p:cNvSpPr>
          <p:nvPr>
            <p:ph sz="quarter" idx="13"/>
          </p:nvPr>
        </p:nvSpPr>
        <p:spPr>
          <a:xfrm>
            <a:off x="913775" y="1691231"/>
            <a:ext cx="5964104" cy="7715574"/>
          </a:xfrm>
          <a:prstGeom prst="rect">
            <a:avLst/>
          </a:prstGeom>
          <a:noFill/>
        </p:spPr>
        <p:txBody>
          <a:bodyPr wrap="square" lIns="0" tIns="0" rIns="0" bIns="0" rtlCol="0">
            <a:spAutoFit/>
          </a:bodyPr>
          <a:lstStyle/>
          <a:p>
            <a:pPr marL="0" indent="0">
              <a:lnSpc>
                <a:spcPts val="778"/>
              </a:lnSpc>
              <a:buNone/>
            </a:pPr>
            <a:endParaRPr lang="en-US" sz="1400" dirty="0"/>
          </a:p>
          <a:p>
            <a:pPr>
              <a:lnSpc>
                <a:spcPts val="2678"/>
              </a:lnSpc>
            </a:pPr>
            <a:r>
              <a:rPr lang="en-US" altLang="zh-CN" cap="none" dirty="0" err="1">
                <a:solidFill>
                  <a:srgbClr val="221E1F"/>
                </a:solidFill>
                <a:latin typeface="Arial" panose="020B0604020202020204" pitchFamily="34" charset="0"/>
                <a:cs typeface="Arial" panose="020B0604020202020204" pitchFamily="34" charset="0"/>
              </a:rPr>
              <a:t>Sebze</a:t>
            </a:r>
            <a:r>
              <a:rPr lang="en-US" altLang="zh-CN" cap="none" dirty="0">
                <a:solidFill>
                  <a:srgbClr val="221E1F"/>
                </a:solidFill>
                <a:latin typeface="Arial" panose="020B0604020202020204" pitchFamily="34" charset="0"/>
                <a:cs typeface="Arial" panose="020B0604020202020204" pitchFamily="34" charset="0"/>
              </a:rPr>
              <a:t> </a:t>
            </a:r>
            <a:r>
              <a:rPr lang="en-US" altLang="zh-CN" cap="none" dirty="0" err="1">
                <a:solidFill>
                  <a:srgbClr val="221E1F"/>
                </a:solidFill>
                <a:latin typeface="Arial" panose="020B0604020202020204" pitchFamily="34" charset="0"/>
                <a:cs typeface="Arial" panose="020B0604020202020204" pitchFamily="34" charset="0"/>
              </a:rPr>
              <a:t>ve</a:t>
            </a:r>
            <a:r>
              <a:rPr lang="en-US" altLang="zh-CN" cap="none" dirty="0">
                <a:solidFill>
                  <a:srgbClr val="221E1F"/>
                </a:solidFill>
                <a:latin typeface="Arial" panose="020B0604020202020204" pitchFamily="34" charset="0"/>
                <a:cs typeface="Arial" panose="020B0604020202020204" pitchFamily="34" charset="0"/>
              </a:rPr>
              <a:t> </a:t>
            </a:r>
            <a:r>
              <a:rPr lang="en-US" altLang="zh-CN" cap="none" dirty="0" err="1">
                <a:solidFill>
                  <a:srgbClr val="221E1F"/>
                </a:solidFill>
                <a:latin typeface="Arial" panose="020B0604020202020204" pitchFamily="34" charset="0"/>
                <a:cs typeface="Arial" panose="020B0604020202020204" pitchFamily="34" charset="0"/>
              </a:rPr>
              <a:t>meyveler</a:t>
            </a:r>
            <a:r>
              <a:rPr lang="en-US" altLang="zh-CN" cap="none" dirty="0">
                <a:solidFill>
                  <a:srgbClr val="221E1F"/>
                </a:solidFill>
                <a:latin typeface="Arial" panose="020B0604020202020204" pitchFamily="34" charset="0"/>
                <a:cs typeface="Arial" panose="020B0604020202020204" pitchFamily="34" charset="0"/>
              </a:rPr>
              <a:t> </a:t>
            </a:r>
            <a:r>
              <a:rPr lang="en-US" altLang="zh-CN" cap="none" dirty="0" err="1">
                <a:solidFill>
                  <a:srgbClr val="221E1F"/>
                </a:solidFill>
                <a:latin typeface="Arial" panose="020B0604020202020204" pitchFamily="34" charset="0"/>
                <a:cs typeface="Arial" panose="020B0604020202020204" pitchFamily="34" charset="0"/>
              </a:rPr>
              <a:t>başta</a:t>
            </a:r>
            <a:r>
              <a:rPr lang="en-US" altLang="zh-CN" cap="none" dirty="0">
                <a:solidFill>
                  <a:srgbClr val="221E1F"/>
                </a:solidFill>
                <a:latin typeface="Arial" panose="020B0604020202020204" pitchFamily="34" charset="0"/>
                <a:cs typeface="Arial" panose="020B0604020202020204" pitchFamily="34" charset="0"/>
              </a:rPr>
              <a:t> </a:t>
            </a:r>
            <a:r>
              <a:rPr lang="en-US" altLang="zh-CN" cap="none" dirty="0" err="1">
                <a:solidFill>
                  <a:srgbClr val="221E1F"/>
                </a:solidFill>
                <a:latin typeface="Arial" panose="020B0604020202020204" pitchFamily="34" charset="0"/>
                <a:cs typeface="Arial" panose="020B0604020202020204" pitchFamily="34" charset="0"/>
              </a:rPr>
              <a:t>olmak</a:t>
            </a:r>
            <a:r>
              <a:rPr lang="en-US" altLang="zh-CN" cap="none" dirty="0">
                <a:solidFill>
                  <a:srgbClr val="221E1F"/>
                </a:solidFill>
                <a:latin typeface="Arial" panose="020B0604020202020204" pitchFamily="34" charset="0"/>
                <a:cs typeface="Arial" panose="020B0604020202020204" pitchFamily="34" charset="0"/>
              </a:rPr>
              <a:t> </a:t>
            </a:r>
            <a:r>
              <a:rPr lang="en-US" altLang="zh-CN" cap="none" dirty="0" err="1">
                <a:solidFill>
                  <a:srgbClr val="221E1F"/>
                </a:solidFill>
                <a:latin typeface="Arial" panose="020B0604020202020204" pitchFamily="34" charset="0"/>
                <a:cs typeface="Arial" panose="020B0604020202020204" pitchFamily="34" charset="0"/>
              </a:rPr>
              <a:t>üzere</a:t>
            </a:r>
            <a:r>
              <a:rPr lang="en-US" altLang="zh-CN" cap="none" dirty="0">
                <a:solidFill>
                  <a:srgbClr val="221E1F"/>
                </a:solidFill>
                <a:latin typeface="Arial" panose="020B0604020202020204" pitchFamily="34" charset="0"/>
                <a:cs typeface="Arial" panose="020B0604020202020204" pitchFamily="34" charset="0"/>
              </a:rPr>
              <a:t> </a:t>
            </a:r>
            <a:r>
              <a:rPr lang="en-US" altLang="zh-CN" cap="none" dirty="0" err="1">
                <a:solidFill>
                  <a:srgbClr val="221E1F"/>
                </a:solidFill>
                <a:latin typeface="Arial" panose="020B0604020202020204" pitchFamily="34" charset="0"/>
                <a:cs typeface="Arial" panose="020B0604020202020204" pitchFamily="34" charset="0"/>
              </a:rPr>
              <a:t>tüm</a:t>
            </a:r>
            <a:r>
              <a:rPr lang="en-US" altLang="zh-CN" cap="none" dirty="0">
                <a:solidFill>
                  <a:srgbClr val="221E1F"/>
                </a:solidFill>
                <a:latin typeface="Arial" panose="020B0604020202020204" pitchFamily="34" charset="0"/>
                <a:cs typeface="Arial" panose="020B0604020202020204" pitchFamily="34" charset="0"/>
              </a:rPr>
              <a:t> </a:t>
            </a:r>
            <a:r>
              <a:rPr lang="en-US" altLang="zh-CN" cap="none" dirty="0" err="1">
                <a:solidFill>
                  <a:srgbClr val="221E1F"/>
                </a:solidFill>
                <a:latin typeface="Arial" panose="020B0604020202020204" pitchFamily="34" charset="0"/>
                <a:cs typeface="Arial" panose="020B0604020202020204" pitchFamily="34" charset="0"/>
              </a:rPr>
              <a:t>besinler</a:t>
            </a:r>
            <a:r>
              <a:rPr lang="en-US" altLang="zh-CN" cap="none" dirty="0">
                <a:solidFill>
                  <a:srgbClr val="221E1F"/>
                </a:solidFill>
                <a:latin typeface="Arial" panose="020B0604020202020204" pitchFamily="34" charset="0"/>
                <a:cs typeface="Arial" panose="020B0604020202020204" pitchFamily="34" charset="0"/>
              </a:rPr>
              <a:t> </a:t>
            </a:r>
            <a:r>
              <a:rPr lang="en-US" altLang="zh-CN" cap="none" dirty="0" err="1">
                <a:solidFill>
                  <a:srgbClr val="221E1F"/>
                </a:solidFill>
                <a:latin typeface="Arial" panose="020B0604020202020204" pitchFamily="34" charset="0"/>
                <a:cs typeface="Arial" panose="020B0604020202020204" pitchFamily="34" charset="0"/>
              </a:rPr>
              <a:t>çeşitli</a:t>
            </a:r>
            <a:r>
              <a:rPr lang="en-US" altLang="zh-CN" cap="none" dirty="0">
                <a:solidFill>
                  <a:srgbClr val="221E1F"/>
                </a:solidFill>
                <a:latin typeface="Arial" panose="020B0604020202020204" pitchFamily="34" charset="0"/>
                <a:cs typeface="Arial" panose="020B0604020202020204" pitchFamily="34" charset="0"/>
              </a:rPr>
              <a:t> vitamin </a:t>
            </a:r>
            <a:r>
              <a:rPr lang="en-US" altLang="zh-CN" cap="none" dirty="0" err="1">
                <a:solidFill>
                  <a:srgbClr val="221E1F"/>
                </a:solidFill>
                <a:latin typeface="Arial" panose="020B0604020202020204" pitchFamily="34" charset="0"/>
                <a:cs typeface="Arial" panose="020B0604020202020204" pitchFamily="34" charset="0"/>
              </a:rPr>
              <a:t>ve</a:t>
            </a:r>
            <a:r>
              <a:rPr lang="en-US" altLang="zh-CN" cap="none" dirty="0">
                <a:solidFill>
                  <a:srgbClr val="221E1F"/>
                </a:solidFill>
                <a:latin typeface="Arial" panose="020B0604020202020204" pitchFamily="34" charset="0"/>
                <a:cs typeface="Arial" panose="020B0604020202020204" pitchFamily="34" charset="0"/>
              </a:rPr>
              <a:t> </a:t>
            </a:r>
            <a:r>
              <a:rPr lang="en-US" altLang="zh-CN" cap="none" dirty="0" err="1">
                <a:solidFill>
                  <a:srgbClr val="221E1F"/>
                </a:solidFill>
                <a:latin typeface="Arial" panose="020B0604020202020204" pitchFamily="34" charset="0"/>
                <a:cs typeface="Arial" panose="020B0604020202020204" pitchFamily="34" charset="0"/>
              </a:rPr>
              <a:t>mineralleri</a:t>
            </a:r>
            <a:r>
              <a:rPr lang="en-US" altLang="zh-CN" cap="none" dirty="0">
                <a:solidFill>
                  <a:srgbClr val="221E1F"/>
                </a:solidFill>
                <a:latin typeface="Arial" panose="020B0604020202020204" pitchFamily="34" charset="0"/>
                <a:cs typeface="Arial" panose="020B0604020202020204" pitchFamily="34" charset="0"/>
              </a:rPr>
              <a:t> </a:t>
            </a:r>
            <a:r>
              <a:rPr lang="en-US" altLang="zh-CN" cap="none" dirty="0" err="1">
                <a:solidFill>
                  <a:srgbClr val="221E1F"/>
                </a:solidFill>
                <a:latin typeface="Arial" panose="020B0604020202020204" pitchFamily="34" charset="0"/>
                <a:cs typeface="Arial" panose="020B0604020202020204" pitchFamily="34" charset="0"/>
              </a:rPr>
              <a:t>içermektedir</a:t>
            </a:r>
            <a:r>
              <a:rPr lang="en-US" altLang="zh-CN" cap="none" dirty="0">
                <a:solidFill>
                  <a:srgbClr val="221E1F"/>
                </a:solidFill>
                <a:latin typeface="Arial" panose="020B0604020202020204" pitchFamily="34" charset="0"/>
                <a:cs typeface="Arial" panose="020B0604020202020204" pitchFamily="34" charset="0"/>
              </a:rPr>
              <a:t>.</a:t>
            </a:r>
          </a:p>
          <a:p>
            <a:pPr marL="0" indent="0">
              <a:lnSpc>
                <a:spcPts val="2436"/>
              </a:lnSpc>
              <a:buNone/>
            </a:pPr>
            <a:r>
              <a:rPr lang="en-US" altLang="zh-CN" b="1" cap="none" dirty="0" err="1">
                <a:solidFill>
                  <a:srgbClr val="D01E26"/>
                </a:solidFill>
                <a:latin typeface="Arial" panose="020B0604020202020204" pitchFamily="34" charset="0"/>
                <a:cs typeface="Arial" panose="020B0604020202020204" pitchFamily="34" charset="0"/>
              </a:rPr>
              <a:t>Örneğin</a:t>
            </a:r>
            <a:r>
              <a:rPr lang="en-US" altLang="zh-CN" b="1" cap="none" dirty="0">
                <a:solidFill>
                  <a:srgbClr val="D01E26"/>
                </a:solidFill>
                <a:latin typeface="Arial" panose="020B0604020202020204" pitchFamily="34" charset="0"/>
                <a:cs typeface="Arial" panose="020B0604020202020204" pitchFamily="34" charset="0"/>
              </a:rPr>
              <a:t>;</a:t>
            </a:r>
          </a:p>
          <a:p>
            <a:pPr>
              <a:lnSpc>
                <a:spcPts val="778"/>
              </a:lnSpc>
            </a:pPr>
            <a:endParaRPr lang="en-US" cap="none" dirty="0">
              <a:latin typeface="Arial" panose="020B0604020202020204" pitchFamily="34" charset="0"/>
              <a:cs typeface="Arial" panose="020B0604020202020204" pitchFamily="34" charset="0"/>
            </a:endParaRPr>
          </a:p>
          <a:p>
            <a:pPr>
              <a:lnSpc>
                <a:spcPts val="2436"/>
              </a:lnSpc>
            </a:pPr>
            <a:r>
              <a:rPr lang="en-US" altLang="zh-CN" cap="none" dirty="0" err="1">
                <a:solidFill>
                  <a:srgbClr val="221E1F"/>
                </a:solidFill>
                <a:latin typeface="Arial" panose="020B0604020202020204" pitchFamily="34" charset="0"/>
                <a:cs typeface="Arial" panose="020B0604020202020204" pitchFamily="34" charset="0"/>
              </a:rPr>
              <a:t>Portakal</a:t>
            </a:r>
            <a:r>
              <a:rPr lang="en-US" altLang="zh-CN" cap="none" dirty="0">
                <a:solidFill>
                  <a:srgbClr val="221E1F"/>
                </a:solidFill>
                <a:latin typeface="Arial" panose="020B0604020202020204" pitchFamily="34" charset="0"/>
                <a:cs typeface="Arial" panose="020B0604020202020204" pitchFamily="34" charset="0"/>
              </a:rPr>
              <a:t>, </a:t>
            </a:r>
            <a:r>
              <a:rPr lang="en-US" altLang="zh-CN" cap="none" dirty="0" err="1">
                <a:solidFill>
                  <a:srgbClr val="221E1F"/>
                </a:solidFill>
                <a:latin typeface="Arial" panose="020B0604020202020204" pitchFamily="34" charset="0"/>
                <a:cs typeface="Arial" panose="020B0604020202020204" pitchFamily="34" charset="0"/>
              </a:rPr>
              <a:t>mandalina</a:t>
            </a:r>
            <a:r>
              <a:rPr lang="en-US" altLang="zh-CN" cap="none" dirty="0">
                <a:solidFill>
                  <a:srgbClr val="221E1F"/>
                </a:solidFill>
                <a:latin typeface="Arial" panose="020B0604020202020204" pitchFamily="34" charset="0"/>
                <a:cs typeface="Arial" panose="020B0604020202020204" pitchFamily="34" charset="0"/>
              </a:rPr>
              <a:t>, </a:t>
            </a:r>
            <a:r>
              <a:rPr lang="en-US" altLang="zh-CN" cap="none" dirty="0" err="1">
                <a:solidFill>
                  <a:srgbClr val="221E1F"/>
                </a:solidFill>
                <a:latin typeface="Arial" panose="020B0604020202020204" pitchFamily="34" charset="0"/>
                <a:cs typeface="Arial" panose="020B0604020202020204" pitchFamily="34" charset="0"/>
              </a:rPr>
              <a:t>kivi</a:t>
            </a:r>
            <a:r>
              <a:rPr lang="en-US" altLang="zh-CN" cap="none" dirty="0">
                <a:solidFill>
                  <a:srgbClr val="221E1F"/>
                </a:solidFill>
                <a:latin typeface="Arial" panose="020B0604020202020204" pitchFamily="34" charset="0"/>
                <a:cs typeface="Arial" panose="020B0604020202020204" pitchFamily="34" charset="0"/>
              </a:rPr>
              <a:t> </a:t>
            </a:r>
            <a:r>
              <a:rPr lang="en-US" altLang="zh-CN" cap="none" dirty="0" err="1">
                <a:solidFill>
                  <a:srgbClr val="221E1F"/>
                </a:solidFill>
                <a:latin typeface="Arial" panose="020B0604020202020204" pitchFamily="34" charset="0"/>
                <a:cs typeface="Arial" panose="020B0604020202020204" pitchFamily="34" charset="0"/>
              </a:rPr>
              <a:t>gibi</a:t>
            </a:r>
            <a:r>
              <a:rPr lang="en-US" altLang="zh-CN" cap="none" dirty="0">
                <a:solidFill>
                  <a:srgbClr val="221E1F"/>
                </a:solidFill>
                <a:latin typeface="Arial" panose="020B0604020202020204" pitchFamily="34" charset="0"/>
                <a:cs typeface="Arial" panose="020B0604020202020204" pitchFamily="34" charset="0"/>
              </a:rPr>
              <a:t> </a:t>
            </a:r>
            <a:r>
              <a:rPr lang="en-US" altLang="zh-CN" cap="none" dirty="0" err="1">
                <a:solidFill>
                  <a:srgbClr val="221E1F"/>
                </a:solidFill>
                <a:latin typeface="Arial" panose="020B0604020202020204" pitchFamily="34" charset="0"/>
                <a:cs typeface="Arial" panose="020B0604020202020204" pitchFamily="34" charset="0"/>
              </a:rPr>
              <a:t>meyveler</a:t>
            </a:r>
            <a:r>
              <a:rPr lang="en-US" altLang="zh-CN" cap="none" dirty="0">
                <a:solidFill>
                  <a:srgbClr val="221E1F"/>
                </a:solidFill>
                <a:latin typeface="Arial" panose="020B0604020202020204" pitchFamily="34" charset="0"/>
                <a:cs typeface="Arial" panose="020B0604020202020204" pitchFamily="34" charset="0"/>
              </a:rPr>
              <a:t> c </a:t>
            </a:r>
            <a:r>
              <a:rPr lang="en-US" altLang="zh-CN" cap="none" dirty="0" err="1">
                <a:solidFill>
                  <a:srgbClr val="221E1F"/>
                </a:solidFill>
                <a:latin typeface="Arial" panose="020B0604020202020204" pitchFamily="34" charset="0"/>
                <a:cs typeface="Arial" panose="020B0604020202020204" pitchFamily="34" charset="0"/>
              </a:rPr>
              <a:t>vitamini</a:t>
            </a:r>
            <a:r>
              <a:rPr lang="en-US" altLang="zh-CN" cap="none" dirty="0">
                <a:solidFill>
                  <a:srgbClr val="221E1F"/>
                </a:solidFill>
                <a:latin typeface="Arial" panose="020B0604020202020204" pitchFamily="34" charset="0"/>
                <a:cs typeface="Arial" panose="020B0604020202020204" pitchFamily="34" charset="0"/>
              </a:rPr>
              <a:t> </a:t>
            </a:r>
            <a:r>
              <a:rPr lang="en-US" altLang="zh-CN" cap="none" dirty="0" err="1">
                <a:solidFill>
                  <a:srgbClr val="221E1F"/>
                </a:solidFill>
                <a:latin typeface="Arial" panose="020B0604020202020204" pitchFamily="34" charset="0"/>
                <a:cs typeface="Arial" panose="020B0604020202020204" pitchFamily="34" charset="0"/>
              </a:rPr>
              <a:t>içerir</a:t>
            </a:r>
            <a:endParaRPr lang="en-US" altLang="zh-CN" cap="none" dirty="0">
              <a:solidFill>
                <a:srgbClr val="221E1F"/>
              </a:solidFill>
              <a:latin typeface="Arial" panose="020B0604020202020204" pitchFamily="34" charset="0"/>
              <a:cs typeface="Arial" panose="020B0604020202020204" pitchFamily="34" charset="0"/>
            </a:endParaRPr>
          </a:p>
          <a:p>
            <a:pPr>
              <a:lnSpc>
                <a:spcPts val="778"/>
              </a:lnSpc>
            </a:pPr>
            <a:endParaRPr lang="en-US" cap="none" dirty="0">
              <a:latin typeface="Arial" panose="020B0604020202020204" pitchFamily="34" charset="0"/>
              <a:cs typeface="Arial" panose="020B0604020202020204" pitchFamily="34" charset="0"/>
            </a:endParaRPr>
          </a:p>
          <a:p>
            <a:pPr>
              <a:lnSpc>
                <a:spcPts val="2436"/>
              </a:lnSpc>
            </a:pPr>
            <a:r>
              <a:rPr lang="en-US" altLang="zh-CN" cap="none" dirty="0" err="1">
                <a:solidFill>
                  <a:srgbClr val="221E1F"/>
                </a:solidFill>
                <a:latin typeface="Arial" panose="020B0604020202020204" pitchFamily="34" charset="0"/>
                <a:cs typeface="Arial" panose="020B0604020202020204" pitchFamily="34" charset="0"/>
              </a:rPr>
              <a:t>Süt</a:t>
            </a:r>
            <a:r>
              <a:rPr lang="en-US" altLang="zh-CN" cap="none" dirty="0">
                <a:solidFill>
                  <a:srgbClr val="221E1F"/>
                </a:solidFill>
                <a:latin typeface="Arial" panose="020B0604020202020204" pitchFamily="34" charset="0"/>
                <a:cs typeface="Arial" panose="020B0604020202020204" pitchFamily="34" charset="0"/>
              </a:rPr>
              <a:t>, </a:t>
            </a:r>
            <a:r>
              <a:rPr lang="en-US" altLang="zh-CN" cap="none" dirty="0" err="1">
                <a:solidFill>
                  <a:srgbClr val="221E1F"/>
                </a:solidFill>
                <a:latin typeface="Arial" panose="020B0604020202020204" pitchFamily="34" charset="0"/>
                <a:cs typeface="Arial" panose="020B0604020202020204" pitchFamily="34" charset="0"/>
              </a:rPr>
              <a:t>yoğurt</a:t>
            </a:r>
            <a:r>
              <a:rPr lang="en-US" altLang="zh-CN" cap="none" dirty="0">
                <a:solidFill>
                  <a:srgbClr val="221E1F"/>
                </a:solidFill>
                <a:latin typeface="Arial" panose="020B0604020202020204" pitchFamily="34" charset="0"/>
                <a:cs typeface="Arial" panose="020B0604020202020204" pitchFamily="34" charset="0"/>
              </a:rPr>
              <a:t>, </a:t>
            </a:r>
            <a:r>
              <a:rPr lang="en-US" altLang="zh-CN" cap="none" dirty="0" err="1">
                <a:solidFill>
                  <a:srgbClr val="221E1F"/>
                </a:solidFill>
                <a:latin typeface="Arial" panose="020B0604020202020204" pitchFamily="34" charset="0"/>
                <a:cs typeface="Arial" panose="020B0604020202020204" pitchFamily="34" charset="0"/>
              </a:rPr>
              <a:t>peynir</a:t>
            </a:r>
            <a:r>
              <a:rPr lang="en-US" altLang="zh-CN" cap="none" dirty="0">
                <a:solidFill>
                  <a:srgbClr val="221E1F"/>
                </a:solidFill>
                <a:latin typeface="Arial" panose="020B0604020202020204" pitchFamily="34" charset="0"/>
                <a:cs typeface="Arial" panose="020B0604020202020204" pitchFamily="34" charset="0"/>
              </a:rPr>
              <a:t> </a:t>
            </a:r>
            <a:r>
              <a:rPr lang="en-US" altLang="zh-CN" cap="none" dirty="0" err="1">
                <a:solidFill>
                  <a:srgbClr val="221E1F"/>
                </a:solidFill>
                <a:latin typeface="Arial" panose="020B0604020202020204" pitchFamily="34" charset="0"/>
                <a:cs typeface="Arial" panose="020B0604020202020204" pitchFamily="34" charset="0"/>
              </a:rPr>
              <a:t>kalsiyum</a:t>
            </a:r>
            <a:r>
              <a:rPr lang="en-US" altLang="zh-CN" cap="none" dirty="0">
                <a:solidFill>
                  <a:srgbClr val="221E1F"/>
                </a:solidFill>
                <a:latin typeface="Arial" panose="020B0604020202020204" pitchFamily="34" charset="0"/>
                <a:cs typeface="Arial" panose="020B0604020202020204" pitchFamily="34" charset="0"/>
              </a:rPr>
              <a:t> </a:t>
            </a:r>
            <a:r>
              <a:rPr lang="en-US" altLang="zh-CN" cap="none" dirty="0" err="1">
                <a:solidFill>
                  <a:srgbClr val="221E1F"/>
                </a:solidFill>
                <a:latin typeface="Arial" panose="020B0604020202020204" pitchFamily="34" charset="0"/>
                <a:cs typeface="Arial" panose="020B0604020202020204" pitchFamily="34" charset="0"/>
              </a:rPr>
              <a:t>içerir</a:t>
            </a:r>
            <a:endParaRPr lang="en-US" altLang="zh-CN" cap="none" dirty="0">
              <a:solidFill>
                <a:srgbClr val="221E1F"/>
              </a:solidFill>
              <a:latin typeface="Arial" panose="020B0604020202020204" pitchFamily="34" charset="0"/>
              <a:cs typeface="Arial" panose="020B0604020202020204" pitchFamily="34" charset="0"/>
            </a:endParaRPr>
          </a:p>
          <a:p>
            <a:pPr>
              <a:lnSpc>
                <a:spcPts val="778"/>
              </a:lnSpc>
            </a:pPr>
            <a:endParaRPr lang="en-US" cap="none" dirty="0">
              <a:latin typeface="Arial" panose="020B0604020202020204" pitchFamily="34" charset="0"/>
              <a:cs typeface="Arial" panose="020B0604020202020204" pitchFamily="34" charset="0"/>
            </a:endParaRPr>
          </a:p>
          <a:p>
            <a:pPr>
              <a:lnSpc>
                <a:spcPts val="2436"/>
              </a:lnSpc>
            </a:pPr>
            <a:r>
              <a:rPr lang="en-US" altLang="zh-CN" cap="none" dirty="0" err="1">
                <a:solidFill>
                  <a:srgbClr val="221E1F"/>
                </a:solidFill>
                <a:latin typeface="Arial" panose="020B0604020202020204" pitchFamily="34" charset="0"/>
                <a:cs typeface="Arial" panose="020B0604020202020204" pitchFamily="34" charset="0"/>
              </a:rPr>
              <a:t>Kırmızı</a:t>
            </a:r>
            <a:r>
              <a:rPr lang="en-US" altLang="zh-CN" cap="none" dirty="0">
                <a:solidFill>
                  <a:srgbClr val="221E1F"/>
                </a:solidFill>
                <a:latin typeface="Arial" panose="020B0604020202020204" pitchFamily="34" charset="0"/>
                <a:cs typeface="Arial" panose="020B0604020202020204" pitchFamily="34" charset="0"/>
              </a:rPr>
              <a:t> et, </a:t>
            </a:r>
            <a:r>
              <a:rPr lang="en-US" altLang="zh-CN" cap="none" dirty="0" err="1">
                <a:solidFill>
                  <a:srgbClr val="221E1F"/>
                </a:solidFill>
                <a:latin typeface="Arial" panose="020B0604020202020204" pitchFamily="34" charset="0"/>
                <a:cs typeface="Arial" panose="020B0604020202020204" pitchFamily="34" charset="0"/>
              </a:rPr>
              <a:t>yumurta</a:t>
            </a:r>
            <a:r>
              <a:rPr lang="en-US" altLang="zh-CN" cap="none" dirty="0">
                <a:solidFill>
                  <a:srgbClr val="221E1F"/>
                </a:solidFill>
                <a:latin typeface="Arial" panose="020B0604020202020204" pitchFamily="34" charset="0"/>
                <a:cs typeface="Arial" panose="020B0604020202020204" pitchFamily="34" charset="0"/>
              </a:rPr>
              <a:t> </a:t>
            </a:r>
            <a:r>
              <a:rPr lang="en-US" altLang="zh-CN" cap="none" dirty="0" err="1">
                <a:solidFill>
                  <a:srgbClr val="221E1F"/>
                </a:solidFill>
                <a:latin typeface="Arial" panose="020B0604020202020204" pitchFamily="34" charset="0"/>
                <a:cs typeface="Arial" panose="020B0604020202020204" pitchFamily="34" charset="0"/>
              </a:rPr>
              <a:t>demir</a:t>
            </a:r>
            <a:r>
              <a:rPr lang="en-US" altLang="zh-CN" cap="none" dirty="0">
                <a:solidFill>
                  <a:srgbClr val="221E1F"/>
                </a:solidFill>
                <a:latin typeface="Arial" panose="020B0604020202020204" pitchFamily="34" charset="0"/>
                <a:cs typeface="Arial" panose="020B0604020202020204" pitchFamily="34" charset="0"/>
              </a:rPr>
              <a:t> </a:t>
            </a:r>
            <a:r>
              <a:rPr lang="en-US" altLang="zh-CN" cap="none" dirty="0" err="1">
                <a:solidFill>
                  <a:srgbClr val="221E1F"/>
                </a:solidFill>
                <a:latin typeface="Arial" panose="020B0604020202020204" pitchFamily="34" charset="0"/>
                <a:cs typeface="Arial" panose="020B0604020202020204" pitchFamily="34" charset="0"/>
              </a:rPr>
              <a:t>ve</a:t>
            </a:r>
            <a:r>
              <a:rPr lang="en-US" altLang="zh-CN" cap="none" dirty="0">
                <a:solidFill>
                  <a:srgbClr val="221E1F"/>
                </a:solidFill>
                <a:latin typeface="Arial" panose="020B0604020202020204" pitchFamily="34" charset="0"/>
                <a:cs typeface="Arial" panose="020B0604020202020204" pitchFamily="34" charset="0"/>
              </a:rPr>
              <a:t> B 12 </a:t>
            </a:r>
            <a:r>
              <a:rPr lang="en-US" altLang="zh-CN" cap="none" dirty="0" err="1">
                <a:solidFill>
                  <a:srgbClr val="221E1F"/>
                </a:solidFill>
                <a:latin typeface="Arial" panose="020B0604020202020204" pitchFamily="34" charset="0"/>
                <a:cs typeface="Arial" panose="020B0604020202020204" pitchFamily="34" charset="0"/>
              </a:rPr>
              <a:t>vitamini</a:t>
            </a:r>
            <a:r>
              <a:rPr lang="en-US" altLang="zh-CN" cap="none" dirty="0">
                <a:solidFill>
                  <a:srgbClr val="221E1F"/>
                </a:solidFill>
                <a:latin typeface="Arial" panose="020B0604020202020204" pitchFamily="34" charset="0"/>
                <a:cs typeface="Arial" panose="020B0604020202020204" pitchFamily="34" charset="0"/>
              </a:rPr>
              <a:t> </a:t>
            </a:r>
            <a:r>
              <a:rPr lang="en-US" altLang="zh-CN" cap="none" dirty="0" err="1">
                <a:solidFill>
                  <a:srgbClr val="221E1F"/>
                </a:solidFill>
                <a:latin typeface="Arial" panose="020B0604020202020204" pitchFamily="34" charset="0"/>
                <a:cs typeface="Arial" panose="020B0604020202020204" pitchFamily="34" charset="0"/>
              </a:rPr>
              <a:t>için</a:t>
            </a:r>
            <a:r>
              <a:rPr lang="en-US" altLang="zh-CN" cap="none" dirty="0">
                <a:solidFill>
                  <a:srgbClr val="221E1F"/>
                </a:solidFill>
                <a:latin typeface="Arial" panose="020B0604020202020204" pitchFamily="34" charset="0"/>
                <a:cs typeface="Arial" panose="020B0604020202020204" pitchFamily="34" charset="0"/>
              </a:rPr>
              <a:t> iyi </a:t>
            </a:r>
            <a:r>
              <a:rPr lang="en-US" altLang="zh-CN" cap="none" dirty="0" err="1">
                <a:solidFill>
                  <a:srgbClr val="221E1F"/>
                </a:solidFill>
                <a:latin typeface="Arial" panose="020B0604020202020204" pitchFamily="34" charset="0"/>
                <a:cs typeface="Arial" panose="020B0604020202020204" pitchFamily="34" charset="0"/>
              </a:rPr>
              <a:t>kaynaklardır</a:t>
            </a:r>
            <a:endParaRPr lang="en-US" altLang="zh-CN" cap="none" dirty="0">
              <a:solidFill>
                <a:srgbClr val="221E1F"/>
              </a:solidFill>
              <a:latin typeface="Arial" panose="020B0604020202020204" pitchFamily="34" charset="0"/>
              <a:cs typeface="Arial" panose="020B0604020202020204" pitchFamily="34" charset="0"/>
            </a:endParaRPr>
          </a:p>
          <a:p>
            <a:pPr>
              <a:lnSpc>
                <a:spcPts val="778"/>
              </a:lnSpc>
            </a:pPr>
            <a:endParaRPr lang="en-US" cap="none" dirty="0">
              <a:latin typeface="Arial" panose="020B0604020202020204" pitchFamily="34" charset="0"/>
              <a:cs typeface="Arial" panose="020B0604020202020204" pitchFamily="34" charset="0"/>
            </a:endParaRPr>
          </a:p>
          <a:p>
            <a:pPr>
              <a:lnSpc>
                <a:spcPts val="2436"/>
              </a:lnSpc>
            </a:pPr>
            <a:r>
              <a:rPr lang="en-US" altLang="zh-CN" cap="none" dirty="0" err="1">
                <a:solidFill>
                  <a:srgbClr val="221E1F"/>
                </a:solidFill>
                <a:latin typeface="Arial" panose="020B0604020202020204" pitchFamily="34" charset="0"/>
                <a:cs typeface="Arial" panose="020B0604020202020204" pitchFamily="34" charset="0"/>
              </a:rPr>
              <a:t>Besinlerle</a:t>
            </a:r>
            <a:r>
              <a:rPr lang="en-US" altLang="zh-CN" cap="none" dirty="0">
                <a:solidFill>
                  <a:srgbClr val="221E1F"/>
                </a:solidFill>
                <a:latin typeface="Arial" panose="020B0604020202020204" pitchFamily="34" charset="0"/>
                <a:cs typeface="Arial" panose="020B0604020202020204" pitchFamily="34" charset="0"/>
              </a:rPr>
              <a:t> </a:t>
            </a:r>
            <a:r>
              <a:rPr lang="en-US" altLang="zh-CN" cap="none" dirty="0" err="1">
                <a:solidFill>
                  <a:srgbClr val="221E1F"/>
                </a:solidFill>
                <a:latin typeface="Arial" panose="020B0604020202020204" pitchFamily="34" charset="0"/>
                <a:cs typeface="Arial" panose="020B0604020202020204" pitchFamily="34" charset="0"/>
              </a:rPr>
              <a:t>alım</a:t>
            </a:r>
            <a:r>
              <a:rPr lang="en-US" altLang="zh-CN" cap="none" dirty="0">
                <a:solidFill>
                  <a:srgbClr val="221E1F"/>
                </a:solidFill>
                <a:latin typeface="Arial" panose="020B0604020202020204" pitchFamily="34" charset="0"/>
                <a:cs typeface="Arial" panose="020B0604020202020204" pitchFamily="34" charset="0"/>
              </a:rPr>
              <a:t> </a:t>
            </a:r>
            <a:r>
              <a:rPr lang="en-US" altLang="zh-CN" cap="none" dirty="0" err="1">
                <a:solidFill>
                  <a:srgbClr val="221E1F"/>
                </a:solidFill>
                <a:latin typeface="Arial" panose="020B0604020202020204" pitchFamily="34" charset="0"/>
                <a:cs typeface="Arial" panose="020B0604020202020204" pitchFamily="34" charset="0"/>
              </a:rPr>
              <a:t>düzeyi</a:t>
            </a:r>
            <a:r>
              <a:rPr lang="en-US" altLang="zh-CN" cap="none" dirty="0">
                <a:solidFill>
                  <a:srgbClr val="221E1F"/>
                </a:solidFill>
                <a:latin typeface="Arial" panose="020B0604020202020204" pitchFamily="34" charset="0"/>
                <a:cs typeface="Arial" panose="020B0604020202020204" pitchFamily="34" charset="0"/>
              </a:rPr>
              <a:t> </a:t>
            </a:r>
            <a:r>
              <a:rPr lang="en-US" altLang="zh-CN" cap="none" dirty="0" err="1">
                <a:solidFill>
                  <a:srgbClr val="221E1F"/>
                </a:solidFill>
                <a:latin typeface="Arial" panose="020B0604020202020204" pitchFamily="34" charset="0"/>
                <a:cs typeface="Arial" panose="020B0604020202020204" pitchFamily="34" charset="0"/>
              </a:rPr>
              <a:t>yeterli</a:t>
            </a:r>
            <a:r>
              <a:rPr lang="en-US" altLang="zh-CN" cap="none" dirty="0">
                <a:solidFill>
                  <a:srgbClr val="221E1F"/>
                </a:solidFill>
                <a:latin typeface="Arial" panose="020B0604020202020204" pitchFamily="34" charset="0"/>
                <a:cs typeface="Arial" panose="020B0604020202020204" pitchFamily="34" charset="0"/>
              </a:rPr>
              <a:t> </a:t>
            </a:r>
            <a:r>
              <a:rPr lang="en-US" altLang="zh-CN" cap="none" dirty="0" err="1">
                <a:solidFill>
                  <a:srgbClr val="221E1F"/>
                </a:solidFill>
                <a:latin typeface="Arial" panose="020B0604020202020204" pitchFamily="34" charset="0"/>
                <a:cs typeface="Arial" panose="020B0604020202020204" pitchFamily="34" charset="0"/>
              </a:rPr>
              <a:t>olduğunda</a:t>
            </a:r>
            <a:r>
              <a:rPr lang="en-US" altLang="zh-CN" cap="none" dirty="0">
                <a:solidFill>
                  <a:srgbClr val="221E1F"/>
                </a:solidFill>
                <a:latin typeface="Arial" panose="020B0604020202020204" pitchFamily="34" charset="0"/>
                <a:cs typeface="Arial" panose="020B0604020202020204" pitchFamily="34" charset="0"/>
              </a:rPr>
              <a:t> vitamin </a:t>
            </a:r>
            <a:r>
              <a:rPr lang="en-US" altLang="zh-CN" cap="none" dirty="0" err="1">
                <a:solidFill>
                  <a:srgbClr val="221E1F"/>
                </a:solidFill>
                <a:latin typeface="Arial" panose="020B0604020202020204" pitchFamily="34" charset="0"/>
                <a:cs typeface="Arial" panose="020B0604020202020204" pitchFamily="34" charset="0"/>
              </a:rPr>
              <a:t>ve</a:t>
            </a:r>
            <a:r>
              <a:rPr lang="en-US" altLang="zh-CN" cap="none" dirty="0">
                <a:solidFill>
                  <a:srgbClr val="221E1F"/>
                </a:solidFill>
                <a:latin typeface="Arial" panose="020B0604020202020204" pitchFamily="34" charset="0"/>
                <a:cs typeface="Arial" panose="020B0604020202020204" pitchFamily="34" charset="0"/>
              </a:rPr>
              <a:t> mineral </a:t>
            </a:r>
            <a:r>
              <a:rPr lang="en-US" altLang="zh-CN" cap="none" dirty="0" err="1">
                <a:solidFill>
                  <a:srgbClr val="221E1F"/>
                </a:solidFill>
                <a:latin typeface="Arial" panose="020B0604020202020204" pitchFamily="34" charset="0"/>
                <a:cs typeface="Arial" panose="020B0604020202020204" pitchFamily="34" charset="0"/>
              </a:rPr>
              <a:t>desteği</a:t>
            </a:r>
            <a:r>
              <a:rPr lang="en-US" altLang="zh-CN" cap="none" dirty="0">
                <a:solidFill>
                  <a:srgbClr val="221E1F"/>
                </a:solidFill>
                <a:latin typeface="Arial" panose="020B0604020202020204" pitchFamily="34" charset="0"/>
                <a:cs typeface="Arial" panose="020B0604020202020204" pitchFamily="34" charset="0"/>
              </a:rPr>
              <a:t> </a:t>
            </a:r>
            <a:r>
              <a:rPr lang="en-US" altLang="zh-CN" cap="none" dirty="0" err="1">
                <a:solidFill>
                  <a:srgbClr val="221E1F"/>
                </a:solidFill>
                <a:latin typeface="Arial" panose="020B0604020202020204" pitchFamily="34" charset="0"/>
                <a:cs typeface="Arial" panose="020B0604020202020204" pitchFamily="34" charset="0"/>
              </a:rPr>
              <a:t>alınması</a:t>
            </a:r>
            <a:r>
              <a:rPr lang="en-US" altLang="zh-CN" cap="none" dirty="0">
                <a:solidFill>
                  <a:srgbClr val="221E1F"/>
                </a:solidFill>
                <a:latin typeface="Arial" panose="020B0604020202020204" pitchFamily="34" charset="0"/>
                <a:cs typeface="Arial" panose="020B0604020202020204" pitchFamily="34" charset="0"/>
              </a:rPr>
              <a:t> </a:t>
            </a:r>
            <a:r>
              <a:rPr lang="en-US" altLang="zh-CN" cap="none" dirty="0" err="1">
                <a:solidFill>
                  <a:srgbClr val="221E1F"/>
                </a:solidFill>
                <a:latin typeface="Arial" panose="020B0604020202020204" pitchFamily="34" charset="0"/>
                <a:cs typeface="Arial" panose="020B0604020202020204" pitchFamily="34" charset="0"/>
              </a:rPr>
              <a:t>gerekmez</a:t>
            </a:r>
            <a:endParaRPr lang="en-US" altLang="zh-CN" cap="none" dirty="0">
              <a:solidFill>
                <a:srgbClr val="221E1F"/>
              </a:solidFill>
              <a:latin typeface="Arial" panose="020B0604020202020204" pitchFamily="34" charset="0"/>
              <a:cs typeface="Arial" panose="020B0604020202020204" pitchFamily="34" charset="0"/>
            </a:endParaRPr>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indent="3319257">
              <a:lnSpc>
                <a:spcPts val="2905"/>
              </a:lnSpc>
            </a:pPr>
            <a:endParaRPr lang="en-US" altLang="zh-CN" sz="1555" dirty="0">
              <a:solidFill>
                <a:srgbClr val="293C90"/>
              </a:solidFill>
              <a:latin typeface="Comic Sans MS" charset="0"/>
              <a:cs typeface="Comic Sans MS" charset="0"/>
            </a:endParaRPr>
          </a:p>
        </p:txBody>
      </p:sp>
      <p:sp>
        <p:nvSpPr>
          <p:cNvPr id="5" name="Metin kutusu 4">
            <a:extLst>
              <a:ext uri="{FF2B5EF4-FFF2-40B4-BE49-F238E27FC236}">
                <a16:creationId xmlns:a16="http://schemas.microsoft.com/office/drawing/2014/main" id="{89828770-DA9A-16B7-CF00-5B220C244206}"/>
              </a:ext>
            </a:extLst>
          </p:cNvPr>
          <p:cNvSpPr txBox="1"/>
          <p:nvPr/>
        </p:nvSpPr>
        <p:spPr>
          <a:xfrm>
            <a:off x="8289235" y="1876763"/>
            <a:ext cx="3419061" cy="3970318"/>
          </a:xfrm>
          <a:prstGeom prst="rect">
            <a:avLst/>
          </a:prstGeom>
          <a:noFill/>
        </p:spPr>
        <p:txBody>
          <a:bodyPr wrap="square" rtlCol="0">
            <a:spAutoFit/>
          </a:bodyPr>
          <a:lstStyle/>
          <a:p>
            <a:pPr algn="ctr"/>
            <a:r>
              <a:rPr lang="tr-TR" b="1" dirty="0">
                <a:solidFill>
                  <a:srgbClr val="002060"/>
                </a:solidFill>
              </a:rPr>
              <a:t>Yeterli ve dengeli beslenme ile ihtiyaç duyulan tüm vitamin ve minerallerin gereksinimi karşılanmaktadır.</a:t>
            </a:r>
          </a:p>
          <a:p>
            <a:endParaRPr lang="tr-TR" dirty="0"/>
          </a:p>
          <a:p>
            <a:r>
              <a:rPr lang="tr-TR" b="1" dirty="0">
                <a:solidFill>
                  <a:srgbClr val="002060"/>
                </a:solidFill>
              </a:rPr>
              <a:t>Doktor tarafından önerilmedikçe ek vitamin mineral takviyesi kullanılmamalıdır.</a:t>
            </a:r>
          </a:p>
          <a:p>
            <a:endParaRPr lang="tr-TR" dirty="0"/>
          </a:p>
          <a:p>
            <a:pPr algn="ctr"/>
            <a:r>
              <a:rPr lang="tr-TR" b="1" dirty="0">
                <a:solidFill>
                  <a:srgbClr val="002060"/>
                </a:solidFill>
              </a:rPr>
              <a:t>Özellikle enerji alımı az olan yaşlı diyabetlilere günlük multivitamin takviyesi uygun</a:t>
            </a:r>
          </a:p>
          <a:p>
            <a:pPr algn="ctr"/>
            <a:r>
              <a:rPr lang="tr-TR" b="1" dirty="0">
                <a:solidFill>
                  <a:srgbClr val="002060"/>
                </a:solidFill>
              </a:rPr>
              <a:t>olabilir.</a:t>
            </a:r>
          </a:p>
          <a:p>
            <a:endParaRPr lang="tr-TR" dirty="0"/>
          </a:p>
        </p:txBody>
      </p:sp>
      <p:sp>
        <p:nvSpPr>
          <p:cNvPr id="6" name="Slayt Numarası Yer Tutucusu 5">
            <a:extLst>
              <a:ext uri="{FF2B5EF4-FFF2-40B4-BE49-F238E27FC236}">
                <a16:creationId xmlns:a16="http://schemas.microsoft.com/office/drawing/2014/main" id="{65629229-F115-5A1C-F0B3-B50F6A7D108B}"/>
              </a:ext>
            </a:extLst>
          </p:cNvPr>
          <p:cNvSpPr>
            <a:spLocks noGrp="1"/>
          </p:cNvSpPr>
          <p:nvPr>
            <p:ph type="sldNum" sz="quarter" idx="12"/>
          </p:nvPr>
        </p:nvSpPr>
        <p:spPr/>
        <p:txBody>
          <a:bodyPr/>
          <a:lstStyle/>
          <a:p>
            <a:fld id="{6D22F896-40B5-4ADD-8801-0D06FADFA095}" type="slidenum">
              <a:rPr lang="en-US" smtClean="0"/>
              <a:t>57</a:t>
            </a:fld>
            <a:endParaRPr lang="en-US" dirty="0"/>
          </a:p>
        </p:txBody>
      </p:sp>
    </p:spTree>
    <p:extLst>
      <p:ext uri="{BB962C8B-B14F-4D97-AF65-F5344CB8AC3E}">
        <p14:creationId xmlns:p14="http://schemas.microsoft.com/office/powerpoint/2010/main" val="1534248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CB0104B-0EC6-05BD-B906-DBA783E2C612}"/>
              </a:ext>
            </a:extLst>
          </p:cNvPr>
          <p:cNvSpPr>
            <a:spLocks noGrp="1"/>
          </p:cNvSpPr>
          <p:nvPr>
            <p:ph type="title"/>
          </p:nvPr>
        </p:nvSpPr>
        <p:spPr/>
        <p:txBody>
          <a:bodyPr/>
          <a:lstStyle/>
          <a:p>
            <a:r>
              <a:rPr lang="tr-TR" b="1" dirty="0">
                <a:latin typeface="Arial" panose="020B0604020202020204" pitchFamily="34" charset="0"/>
                <a:cs typeface="Arial" panose="020B0604020202020204" pitchFamily="34" charset="0"/>
              </a:rPr>
              <a:t>su</a:t>
            </a:r>
          </a:p>
        </p:txBody>
      </p:sp>
      <p:sp>
        <p:nvSpPr>
          <p:cNvPr id="4" name="TextBox 117">
            <a:extLst>
              <a:ext uri="{FF2B5EF4-FFF2-40B4-BE49-F238E27FC236}">
                <a16:creationId xmlns:a16="http://schemas.microsoft.com/office/drawing/2014/main" id="{5DFC837B-B7D2-51BB-9986-922851E74B8C}"/>
              </a:ext>
            </a:extLst>
          </p:cNvPr>
          <p:cNvSpPr txBox="1">
            <a:spLocks noGrp="1"/>
          </p:cNvSpPr>
          <p:nvPr>
            <p:ph sz="quarter" idx="13"/>
          </p:nvPr>
        </p:nvSpPr>
        <p:spPr>
          <a:xfrm>
            <a:off x="1071535" y="2043997"/>
            <a:ext cx="10048929" cy="9373079"/>
          </a:xfrm>
          <a:prstGeom prst="rect">
            <a:avLst/>
          </a:prstGeom>
          <a:noFill/>
        </p:spPr>
        <p:txBody>
          <a:bodyPr wrap="square" lIns="0" tIns="0" rIns="0" bIns="0" rtlCol="0">
            <a:spAutoFit/>
          </a:bodyPr>
          <a:lstStyle/>
          <a:p>
            <a:pPr marL="0" indent="0">
              <a:lnSpc>
                <a:spcPts val="778"/>
              </a:lnSpc>
              <a:buNone/>
            </a:pPr>
            <a:endParaRPr lang="en-US" sz="1400" cap="none" dirty="0">
              <a:latin typeface="Arial" panose="020B0604020202020204" pitchFamily="34" charset="0"/>
              <a:cs typeface="Arial" panose="020B0604020202020204" pitchFamily="34" charset="0"/>
            </a:endParaRPr>
          </a:p>
          <a:p>
            <a:pPr>
              <a:lnSpc>
                <a:spcPts val="778"/>
              </a:lnSpc>
            </a:pPr>
            <a:endParaRPr lang="en-US" sz="1400" cap="none" dirty="0">
              <a:latin typeface="Arial" panose="020B0604020202020204" pitchFamily="34" charset="0"/>
              <a:cs typeface="Arial" panose="020B0604020202020204" pitchFamily="34" charset="0"/>
            </a:endParaRPr>
          </a:p>
          <a:p>
            <a:pPr>
              <a:lnSpc>
                <a:spcPts val="3049"/>
              </a:lnSpc>
            </a:pPr>
            <a:r>
              <a:rPr lang="en-US" altLang="zh-CN" sz="2400" cap="none" dirty="0" err="1">
                <a:solidFill>
                  <a:srgbClr val="221E1F"/>
                </a:solidFill>
                <a:latin typeface="Arial" panose="020B0604020202020204" pitchFamily="34" charset="0"/>
                <a:cs typeface="Arial" panose="020B0604020202020204" pitchFamily="34" charset="0"/>
              </a:rPr>
              <a:t>Vücudun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artık</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maddelerden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arınması</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ve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düzenli</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çalışması</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için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su</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tüketimi</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önemlidir</a:t>
            </a:r>
            <a:r>
              <a:rPr lang="en-US" altLang="zh-CN" sz="2400" cap="none" dirty="0">
                <a:solidFill>
                  <a:srgbClr val="221E1F"/>
                </a:solidFill>
                <a:latin typeface="Arial" panose="020B0604020202020204" pitchFamily="34" charset="0"/>
                <a:cs typeface="Arial" panose="020B0604020202020204" pitchFamily="34" charset="0"/>
              </a:rPr>
              <a:t>.</a:t>
            </a:r>
          </a:p>
          <a:p>
            <a:pPr>
              <a:lnSpc>
                <a:spcPts val="778"/>
              </a:lnSpc>
            </a:pPr>
            <a:endParaRPr lang="en-US" sz="2400" cap="none" dirty="0">
              <a:latin typeface="Arial" panose="020B0604020202020204" pitchFamily="34" charset="0"/>
              <a:cs typeface="Arial" panose="020B0604020202020204" pitchFamily="34" charset="0"/>
            </a:endParaRPr>
          </a:p>
          <a:p>
            <a:pPr>
              <a:lnSpc>
                <a:spcPts val="2436"/>
              </a:lnSpc>
            </a:pPr>
            <a:r>
              <a:rPr lang="en-US" altLang="zh-CN" sz="2400" cap="none" dirty="0" err="1">
                <a:solidFill>
                  <a:srgbClr val="221E1F"/>
                </a:solidFill>
                <a:latin typeface="Arial" panose="020B0604020202020204" pitchFamily="34" charset="0"/>
                <a:cs typeface="Arial" panose="020B0604020202020204" pitchFamily="34" charset="0"/>
              </a:rPr>
              <a:t>İhtiyaç</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duyulan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su</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miktarı</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yaş</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gruplarına</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göre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değişmekle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birlikte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günde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ortalama</a:t>
            </a:r>
            <a:r>
              <a:rPr lang="en-US" altLang="zh-CN" sz="2400" cap="none" dirty="0">
                <a:solidFill>
                  <a:srgbClr val="221E1F"/>
                </a:solidFill>
                <a:latin typeface="Arial" panose="020B0604020202020204" pitchFamily="34" charset="0"/>
                <a:cs typeface="Arial" panose="020B0604020202020204" pitchFamily="34" charset="0"/>
              </a:rPr>
              <a:t> 8-10 </a:t>
            </a:r>
            <a:r>
              <a:rPr lang="en-US" altLang="zh-CN" sz="2400" cap="none" dirty="0" err="1">
                <a:solidFill>
                  <a:srgbClr val="221E1F"/>
                </a:solidFill>
                <a:latin typeface="Arial" panose="020B0604020202020204" pitchFamily="34" charset="0"/>
                <a:cs typeface="Arial" panose="020B0604020202020204" pitchFamily="34" charset="0"/>
              </a:rPr>
              <a:t>bardak</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su</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tüketilmelidir</a:t>
            </a:r>
            <a:r>
              <a:rPr lang="en-US" altLang="zh-CN" sz="2400" dirty="0">
                <a:solidFill>
                  <a:srgbClr val="221E1F"/>
                </a:solidFill>
                <a:latin typeface="Arial" panose="020B0604020202020204" pitchFamily="34" charset="0"/>
                <a:cs typeface="Arial" panose="020B0604020202020204" pitchFamily="34" charset="0"/>
              </a:rPr>
              <a:t>. </a:t>
            </a:r>
          </a:p>
          <a:p>
            <a:pPr>
              <a:lnSpc>
                <a:spcPts val="2436"/>
              </a:lnSpc>
            </a:pPr>
            <a:endParaRPr lang="en-US" altLang="zh-CN" sz="2400" dirty="0">
              <a:solidFill>
                <a:srgbClr val="221E1F"/>
              </a:solidFill>
              <a:latin typeface="Arial" panose="020B0604020202020204" pitchFamily="34" charset="0"/>
              <a:cs typeface="Arial" panose="020B0604020202020204" pitchFamily="34" charset="0"/>
            </a:endParaRPr>
          </a:p>
          <a:p>
            <a:pPr>
              <a:lnSpc>
                <a:spcPts val="2436"/>
              </a:lnSpc>
            </a:pPr>
            <a:r>
              <a:rPr lang="tr-TR" sz="2400" cap="none" dirty="0">
                <a:latin typeface="Arial" panose="020B0604020202020204" pitchFamily="34" charset="0"/>
                <a:cs typeface="Arial" panose="020B0604020202020204" pitchFamily="34" charset="0"/>
              </a:rPr>
              <a:t>1 ml/</a:t>
            </a:r>
            <a:r>
              <a:rPr lang="tr-TR" sz="2400" cap="none" dirty="0" err="1">
                <a:latin typeface="Arial" panose="020B0604020202020204" pitchFamily="34" charset="0"/>
                <a:cs typeface="Arial" panose="020B0604020202020204" pitchFamily="34" charset="0"/>
              </a:rPr>
              <a:t>kkal</a:t>
            </a:r>
            <a:r>
              <a:rPr lang="tr-TR" sz="2400" cap="none" dirty="0">
                <a:latin typeface="Arial" panose="020B0604020202020204" pitchFamily="34" charset="0"/>
                <a:cs typeface="Arial" panose="020B0604020202020204" pitchFamily="34" charset="0"/>
              </a:rPr>
              <a:t> veya 30 ml/kg</a:t>
            </a:r>
            <a:endParaRPr lang="en-US" sz="2400" cap="none" dirty="0">
              <a:latin typeface="Arial" panose="020B0604020202020204" pitchFamily="34" charset="0"/>
              <a:cs typeface="Arial" panose="020B0604020202020204" pitchFamily="34" charset="0"/>
            </a:endParaRPr>
          </a:p>
          <a:p>
            <a:pPr marL="0" indent="0">
              <a:lnSpc>
                <a:spcPts val="2333"/>
              </a:lnSpc>
              <a:buNone/>
            </a:pPr>
            <a:endParaRPr lang="en-US" sz="1800" dirty="0"/>
          </a:p>
          <a:p>
            <a:pPr marL="0" indent="0">
              <a:lnSpc>
                <a:spcPts val="2333"/>
              </a:lnSpc>
              <a:buNone/>
            </a:pPr>
            <a:endParaRPr lang="en-US" sz="1800" dirty="0"/>
          </a:p>
          <a:p>
            <a:pPr marL="0" indent="0">
              <a:lnSpc>
                <a:spcPts val="2333"/>
              </a:lnSpc>
              <a:buNone/>
            </a:pPr>
            <a:endParaRPr lang="en-US" altLang="zh-CN" sz="1711" dirty="0">
              <a:solidFill>
                <a:srgbClr val="221E1F"/>
              </a:solidFill>
              <a:latin typeface="Comic Sans MS" charset="0"/>
              <a:cs typeface="Comic Sans MS" charset="0"/>
            </a:endParaRPr>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indent="3182106">
              <a:lnSpc>
                <a:spcPts val="2372"/>
              </a:lnSpc>
            </a:pPr>
            <a:endParaRPr lang="en-US" altLang="zh-CN" sz="1555" dirty="0">
              <a:solidFill>
                <a:srgbClr val="293C90"/>
              </a:solidFill>
              <a:latin typeface="Comic Sans MS" charset="0"/>
              <a:cs typeface="Comic Sans MS" charset="0"/>
            </a:endParaRPr>
          </a:p>
        </p:txBody>
      </p:sp>
      <p:sp>
        <p:nvSpPr>
          <p:cNvPr id="5" name="Slayt Numarası Yer Tutucusu 4">
            <a:extLst>
              <a:ext uri="{FF2B5EF4-FFF2-40B4-BE49-F238E27FC236}">
                <a16:creationId xmlns:a16="http://schemas.microsoft.com/office/drawing/2014/main" id="{525CD99C-9CCB-50C4-F405-33B17D2936BC}"/>
              </a:ext>
            </a:extLst>
          </p:cNvPr>
          <p:cNvSpPr>
            <a:spLocks noGrp="1"/>
          </p:cNvSpPr>
          <p:nvPr>
            <p:ph type="sldNum" sz="quarter" idx="12"/>
          </p:nvPr>
        </p:nvSpPr>
        <p:spPr/>
        <p:txBody>
          <a:bodyPr/>
          <a:lstStyle/>
          <a:p>
            <a:fld id="{6D22F896-40B5-4ADD-8801-0D06FADFA095}" type="slidenum">
              <a:rPr lang="en-US" smtClean="0"/>
              <a:t>58</a:t>
            </a:fld>
            <a:endParaRPr lang="en-US" dirty="0"/>
          </a:p>
        </p:txBody>
      </p:sp>
    </p:spTree>
    <p:extLst>
      <p:ext uri="{BB962C8B-B14F-4D97-AF65-F5344CB8AC3E}">
        <p14:creationId xmlns:p14="http://schemas.microsoft.com/office/powerpoint/2010/main" val="42155297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913774" y="416301"/>
            <a:ext cx="10364451" cy="1596177"/>
          </a:xfrm>
        </p:spPr>
        <p:txBody>
          <a:bodyPr/>
          <a:lstStyle/>
          <a:p>
            <a:r>
              <a:rPr lang="tr-TR" b="1" u="sng" dirty="0">
                <a:ln w="11430"/>
                <a:effectLst>
                  <a:outerShdw blurRad="50800" dist="39000" dir="5460000" algn="tl">
                    <a:srgbClr val="000000">
                      <a:alpha val="38000"/>
                    </a:srgbClr>
                  </a:outerShdw>
                </a:effectLst>
                <a:latin typeface="Arial" panose="020B0604020202020204" pitchFamily="34" charset="0"/>
                <a:cs typeface="Arial" panose="020B0604020202020204" pitchFamily="34" charset="0"/>
              </a:rPr>
              <a:t>ÖĞÜN DÜZENİ</a:t>
            </a:r>
            <a:endParaRPr lang="tr-TR" dirty="0">
              <a:latin typeface="Arial" panose="020B0604020202020204" pitchFamily="34" charset="0"/>
              <a:cs typeface="Arial" panose="020B0604020202020204" pitchFamily="34" charset="0"/>
            </a:endParaRPr>
          </a:p>
        </p:txBody>
      </p:sp>
      <p:sp>
        <p:nvSpPr>
          <p:cNvPr id="3" name="2 İçerik Yer Tutucusu"/>
          <p:cNvSpPr>
            <a:spLocks noGrp="1"/>
          </p:cNvSpPr>
          <p:nvPr>
            <p:ph idx="1"/>
          </p:nvPr>
        </p:nvSpPr>
        <p:spPr>
          <a:xfrm>
            <a:off x="1524000" y="1600200"/>
            <a:ext cx="7341704" cy="4757758"/>
          </a:xfrm>
        </p:spPr>
        <p:txBody>
          <a:bodyPr>
            <a:noAutofit/>
          </a:bodyPr>
          <a:lstStyle/>
          <a:p>
            <a:r>
              <a:rPr lang="tr-TR" sz="2400" cap="none" dirty="0">
                <a:latin typeface="Arial" panose="020B0604020202020204" pitchFamily="34" charset="0"/>
                <a:cs typeface="Arial" panose="020B0604020202020204" pitchFamily="34" charset="0"/>
              </a:rPr>
              <a:t>Diyabetin beslenme tedavisinde</a:t>
            </a:r>
            <a:r>
              <a:rPr lang="tr-TR" sz="2400" b="1" cap="none" dirty="0">
                <a:latin typeface="Arial" panose="020B0604020202020204" pitchFamily="34" charset="0"/>
                <a:cs typeface="Arial" panose="020B0604020202020204" pitchFamily="34" charset="0"/>
              </a:rPr>
              <a:t> </a:t>
            </a:r>
            <a:r>
              <a:rPr lang="tr-TR" sz="2400" cap="none" dirty="0">
                <a:latin typeface="Arial" panose="020B0604020202020204" pitchFamily="34" charset="0"/>
                <a:cs typeface="Arial" panose="020B0604020202020204" pitchFamily="34" charset="0"/>
              </a:rPr>
              <a:t>tüketilen yiyeceklerin türü ve miktarı kadar, tüketim zamanları da önem taşımaktadır.</a:t>
            </a:r>
          </a:p>
          <a:p>
            <a:r>
              <a:rPr lang="tr-TR" sz="2400" cap="none" dirty="0">
                <a:latin typeface="Arial" panose="020B0604020202020204" pitchFamily="34" charset="0"/>
                <a:cs typeface="Arial" panose="020B0604020202020204" pitchFamily="34" charset="0"/>
              </a:rPr>
              <a:t>Önerilen besinlerin zamanında ve önerilen miktarlarda yenilmesi kan şekerindeki düşüş çıkışları önler. </a:t>
            </a:r>
          </a:p>
          <a:p>
            <a:r>
              <a:rPr lang="tr-TR" sz="2400" cap="none" dirty="0">
                <a:latin typeface="Arial" panose="020B0604020202020204" pitchFamily="34" charset="0"/>
                <a:cs typeface="Arial" panose="020B0604020202020204" pitchFamily="34" charset="0"/>
              </a:rPr>
              <a:t>Uzun aralıklarla </a:t>
            </a:r>
            <a:r>
              <a:rPr lang="tr-TR" sz="2400" u="sng" cap="none" dirty="0">
                <a:latin typeface="Arial" panose="020B0604020202020204" pitchFamily="34" charset="0"/>
                <a:cs typeface="Arial" panose="020B0604020202020204" pitchFamily="34" charset="0"/>
              </a:rPr>
              <a:t>düzensiz</a:t>
            </a:r>
            <a:r>
              <a:rPr lang="tr-TR" sz="2400" cap="none" dirty="0">
                <a:latin typeface="Arial" panose="020B0604020202020204" pitchFamily="34" charset="0"/>
                <a:cs typeface="Arial" panose="020B0604020202020204" pitchFamily="34" charset="0"/>
              </a:rPr>
              <a:t> yemek yenmesi ise kan şekerinde istenmeyen değişikliklere yol açar.</a:t>
            </a:r>
          </a:p>
        </p:txBody>
      </p:sp>
      <p:pic>
        <p:nvPicPr>
          <p:cNvPr id="104450" name="Picture 2" descr="https://encrypted-tbn3.gstatic.com/images?q=tbn:ANd9GcRGe7qj8RfSNJnuBz71XGrdsteUZFYSLVrjXpu0oJ4Jo2oZXFk4"/>
          <p:cNvPicPr>
            <a:picLocks noChangeAspect="1" noChangeArrowheads="1"/>
          </p:cNvPicPr>
          <p:nvPr/>
        </p:nvPicPr>
        <p:blipFill>
          <a:blip r:embed="rId2" cstate="print"/>
          <a:srcRect/>
          <a:stretch>
            <a:fillRect/>
          </a:stretch>
        </p:blipFill>
        <p:spPr bwMode="auto">
          <a:xfrm>
            <a:off x="9063680" y="2460550"/>
            <a:ext cx="2267744" cy="2571736"/>
          </a:xfrm>
          <a:prstGeom prst="rect">
            <a:avLst/>
          </a:prstGeom>
          <a:noFill/>
        </p:spPr>
      </p:pic>
      <p:sp>
        <p:nvSpPr>
          <p:cNvPr id="4" name="Slayt Numarası Yer Tutucusu 3">
            <a:extLst>
              <a:ext uri="{FF2B5EF4-FFF2-40B4-BE49-F238E27FC236}">
                <a16:creationId xmlns:a16="http://schemas.microsoft.com/office/drawing/2014/main" id="{EAA26476-7772-11BB-D247-6F27FA64F8A6}"/>
              </a:ext>
            </a:extLst>
          </p:cNvPr>
          <p:cNvSpPr>
            <a:spLocks noGrp="1"/>
          </p:cNvSpPr>
          <p:nvPr>
            <p:ph type="sldNum" sz="quarter" idx="12"/>
          </p:nvPr>
        </p:nvSpPr>
        <p:spPr/>
        <p:txBody>
          <a:bodyPr/>
          <a:lstStyle/>
          <a:p>
            <a:fld id="{020B8D2C-B1BB-8C41-B5CF-847A8796FBEC}" type="slidenum">
              <a:rPr lang="tr-TR" smtClean="0"/>
              <a:t>59</a:t>
            </a:fld>
            <a:endParaRPr lang="tr-T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D8C0812-DD4C-EFA8-4FBC-41F70A8D4022}"/>
              </a:ext>
            </a:extLst>
          </p:cNvPr>
          <p:cNvSpPr>
            <a:spLocks noGrp="1"/>
          </p:cNvSpPr>
          <p:nvPr>
            <p:ph type="title"/>
          </p:nvPr>
        </p:nvSpPr>
        <p:spPr>
          <a:xfrm>
            <a:off x="913774" y="300465"/>
            <a:ext cx="10364451" cy="1596177"/>
          </a:xfrm>
        </p:spPr>
        <p:style>
          <a:lnRef idx="2">
            <a:schemeClr val="accent1"/>
          </a:lnRef>
          <a:fillRef idx="1">
            <a:schemeClr val="lt1"/>
          </a:fillRef>
          <a:effectRef idx="0">
            <a:schemeClr val="accent1"/>
          </a:effectRef>
          <a:fontRef idx="minor">
            <a:schemeClr val="dk1"/>
          </a:fontRef>
        </p:style>
        <p:txBody>
          <a:bodyPr/>
          <a:lstStyle/>
          <a:p>
            <a:r>
              <a:rPr lang="tr-TR" b="1" dirty="0">
                <a:latin typeface="Arial" panose="020B0604020202020204" pitchFamily="34" charset="0"/>
                <a:cs typeface="Arial" panose="020B0604020202020204" pitchFamily="34" charset="0"/>
              </a:rPr>
              <a:t>Öğün planlaması</a:t>
            </a:r>
          </a:p>
        </p:txBody>
      </p:sp>
      <p:graphicFrame>
        <p:nvGraphicFramePr>
          <p:cNvPr id="4" name="İçerik Yer Tutucusu 3">
            <a:extLst>
              <a:ext uri="{FF2B5EF4-FFF2-40B4-BE49-F238E27FC236}">
                <a16:creationId xmlns:a16="http://schemas.microsoft.com/office/drawing/2014/main" id="{F14B3E73-59F9-1C68-EB8E-80050119BC29}"/>
              </a:ext>
            </a:extLst>
          </p:cNvPr>
          <p:cNvGraphicFramePr>
            <a:graphicFrameLocks noGrp="1"/>
          </p:cNvGraphicFramePr>
          <p:nvPr>
            <p:ph idx="1"/>
            <p:extLst>
              <p:ext uri="{D42A27DB-BD31-4B8C-83A1-F6EECF244321}">
                <p14:modId xmlns:p14="http://schemas.microsoft.com/office/powerpoint/2010/main" val="210634498"/>
              </p:ext>
            </p:extLst>
          </p:nvPr>
        </p:nvGraphicFramePr>
        <p:xfrm>
          <a:off x="1981200" y="1600201"/>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Metin kutusu 2">
            <a:extLst>
              <a:ext uri="{FF2B5EF4-FFF2-40B4-BE49-F238E27FC236}">
                <a16:creationId xmlns:a16="http://schemas.microsoft.com/office/drawing/2014/main" id="{91517321-E486-A2ED-33A7-F621F5A09BB0}"/>
              </a:ext>
            </a:extLst>
          </p:cNvPr>
          <p:cNvSpPr txBox="1"/>
          <p:nvPr/>
        </p:nvSpPr>
        <p:spPr>
          <a:xfrm>
            <a:off x="5735960" y="6308725"/>
            <a:ext cx="5328592" cy="465510"/>
          </a:xfrm>
          <a:prstGeom prst="rect">
            <a:avLst/>
          </a:prstGeom>
        </p:spPr>
        <p:txBody>
          <a:bodyPr rtlCol="0">
            <a:normAutofit/>
          </a:bodyPr>
          <a:lstStyle/>
          <a:p>
            <a:pPr>
              <a:spcAft>
                <a:spcPts val="600"/>
              </a:spcAft>
            </a:pPr>
            <a:endParaRPr lang="tr-TR" sz="900" dirty="0"/>
          </a:p>
        </p:txBody>
      </p:sp>
      <p:sp>
        <p:nvSpPr>
          <p:cNvPr id="5" name="Slayt Numarası Yer Tutucusu 4">
            <a:extLst>
              <a:ext uri="{FF2B5EF4-FFF2-40B4-BE49-F238E27FC236}">
                <a16:creationId xmlns:a16="http://schemas.microsoft.com/office/drawing/2014/main" id="{027905EA-964B-2E8F-EF17-630628E3729F}"/>
              </a:ext>
            </a:extLst>
          </p:cNvPr>
          <p:cNvSpPr>
            <a:spLocks noGrp="1"/>
          </p:cNvSpPr>
          <p:nvPr>
            <p:ph type="sldNum" sz="quarter" idx="12"/>
          </p:nvPr>
        </p:nvSpPr>
        <p:spPr/>
        <p:txBody>
          <a:bodyPr/>
          <a:lstStyle/>
          <a:p>
            <a:fld id="{020B8D2C-B1BB-8C41-B5CF-847A8796FBEC}" type="slidenum">
              <a:rPr lang="tr-TR" smtClean="0"/>
              <a:t>60</a:t>
            </a:fld>
            <a:endParaRPr lang="tr-TR"/>
          </a:p>
        </p:txBody>
      </p:sp>
    </p:spTree>
    <p:extLst>
      <p:ext uri="{BB962C8B-B14F-4D97-AF65-F5344CB8AC3E}">
        <p14:creationId xmlns:p14="http://schemas.microsoft.com/office/powerpoint/2010/main" val="6614858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Yuvarlatılmış Dikdörtgen"/>
          <p:cNvSpPr/>
          <p:nvPr/>
        </p:nvSpPr>
        <p:spPr>
          <a:xfrm>
            <a:off x="1595438" y="1798875"/>
            <a:ext cx="2357422" cy="1428760"/>
          </a:xfrm>
          <a:prstGeom prst="roundRect">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r>
              <a:rPr lang="tr-TR" b="1" dirty="0">
                <a:solidFill>
                  <a:srgbClr val="002060"/>
                </a:solidFill>
              </a:rPr>
              <a:t>KAHVALTI</a:t>
            </a:r>
          </a:p>
        </p:txBody>
      </p:sp>
      <p:sp>
        <p:nvSpPr>
          <p:cNvPr id="5" name="4 Yuvarlatılmış Dikdörtgen"/>
          <p:cNvSpPr/>
          <p:nvPr/>
        </p:nvSpPr>
        <p:spPr>
          <a:xfrm>
            <a:off x="4381488" y="1798875"/>
            <a:ext cx="2286016" cy="1428760"/>
          </a:xfrm>
          <a:prstGeom prst="roundRect">
            <a:avLst/>
          </a:prstGeom>
          <a:ln w="76200"/>
        </p:spPr>
        <p:style>
          <a:lnRef idx="2">
            <a:schemeClr val="accent3"/>
          </a:lnRef>
          <a:fillRef idx="1">
            <a:schemeClr val="lt1"/>
          </a:fillRef>
          <a:effectRef idx="0">
            <a:schemeClr val="accent3"/>
          </a:effectRef>
          <a:fontRef idx="minor">
            <a:schemeClr val="dk1"/>
          </a:fontRef>
        </p:style>
        <p:txBody>
          <a:bodyPr rtlCol="0" anchor="ctr"/>
          <a:lstStyle/>
          <a:p>
            <a:pPr algn="ctr"/>
            <a:r>
              <a:rPr lang="tr-TR" b="1" dirty="0">
                <a:solidFill>
                  <a:srgbClr val="002060"/>
                </a:solidFill>
              </a:rPr>
              <a:t>ÖĞLE YEMEĞİ</a:t>
            </a:r>
          </a:p>
        </p:txBody>
      </p:sp>
      <p:sp>
        <p:nvSpPr>
          <p:cNvPr id="6" name="5 Yuvarlatılmış Dikdörtgen"/>
          <p:cNvSpPr/>
          <p:nvPr/>
        </p:nvSpPr>
        <p:spPr>
          <a:xfrm>
            <a:off x="7167570" y="1798875"/>
            <a:ext cx="2286016" cy="1428760"/>
          </a:xfrm>
          <a:prstGeom prst="roundRect">
            <a:avLst/>
          </a:prstGeom>
          <a:ln w="76200"/>
        </p:spPr>
        <p:style>
          <a:lnRef idx="2">
            <a:schemeClr val="accent4"/>
          </a:lnRef>
          <a:fillRef idx="1">
            <a:schemeClr val="lt1"/>
          </a:fillRef>
          <a:effectRef idx="0">
            <a:schemeClr val="accent4"/>
          </a:effectRef>
          <a:fontRef idx="minor">
            <a:schemeClr val="dk1"/>
          </a:fontRef>
        </p:style>
        <p:txBody>
          <a:bodyPr rtlCol="0" anchor="ctr"/>
          <a:lstStyle/>
          <a:p>
            <a:pPr algn="ctr"/>
            <a:r>
              <a:rPr lang="tr-TR" b="1" dirty="0">
                <a:solidFill>
                  <a:srgbClr val="002060"/>
                </a:solidFill>
              </a:rPr>
              <a:t>AKŞAM YEMEĞİ </a:t>
            </a:r>
          </a:p>
        </p:txBody>
      </p:sp>
      <p:sp>
        <p:nvSpPr>
          <p:cNvPr id="7" name="6 Oval"/>
          <p:cNvSpPr/>
          <p:nvPr/>
        </p:nvSpPr>
        <p:spPr>
          <a:xfrm>
            <a:off x="2952728" y="4513519"/>
            <a:ext cx="2214578" cy="1214446"/>
          </a:xfrm>
          <a:prstGeom prst="ellipse">
            <a:avLst/>
          </a:prstGeom>
          <a:ln w="34925"/>
        </p:spPr>
        <p:style>
          <a:lnRef idx="2">
            <a:schemeClr val="accent1"/>
          </a:lnRef>
          <a:fillRef idx="1">
            <a:schemeClr val="lt1"/>
          </a:fillRef>
          <a:effectRef idx="0">
            <a:schemeClr val="accent1"/>
          </a:effectRef>
          <a:fontRef idx="minor">
            <a:schemeClr val="dk1"/>
          </a:fontRef>
        </p:style>
        <p:txBody>
          <a:bodyPr rtlCol="0" anchor="ctr"/>
          <a:lstStyle/>
          <a:p>
            <a:pPr algn="ctr"/>
            <a:r>
              <a:rPr lang="tr-TR" b="1" dirty="0">
                <a:solidFill>
                  <a:srgbClr val="002060"/>
                </a:solidFill>
              </a:rPr>
              <a:t>KUŞLUK </a:t>
            </a:r>
          </a:p>
        </p:txBody>
      </p:sp>
      <p:sp>
        <p:nvSpPr>
          <p:cNvPr id="8" name="7 Oval"/>
          <p:cNvSpPr/>
          <p:nvPr/>
        </p:nvSpPr>
        <p:spPr>
          <a:xfrm>
            <a:off x="8453422" y="4513519"/>
            <a:ext cx="2214578" cy="1214446"/>
          </a:xfrm>
          <a:prstGeom prst="ellipse">
            <a:avLst/>
          </a:prstGeom>
          <a:ln w="34925"/>
        </p:spPr>
        <p:style>
          <a:lnRef idx="2">
            <a:schemeClr val="accent2"/>
          </a:lnRef>
          <a:fillRef idx="1">
            <a:schemeClr val="lt1"/>
          </a:fillRef>
          <a:effectRef idx="0">
            <a:schemeClr val="accent2"/>
          </a:effectRef>
          <a:fontRef idx="minor">
            <a:schemeClr val="dk1"/>
          </a:fontRef>
        </p:style>
        <p:txBody>
          <a:bodyPr rtlCol="0" anchor="ctr"/>
          <a:lstStyle/>
          <a:p>
            <a:pPr algn="ctr"/>
            <a:r>
              <a:rPr lang="tr-TR" b="1" dirty="0">
                <a:solidFill>
                  <a:srgbClr val="002060"/>
                </a:solidFill>
              </a:rPr>
              <a:t>GECE</a:t>
            </a:r>
          </a:p>
        </p:txBody>
      </p:sp>
      <p:sp>
        <p:nvSpPr>
          <p:cNvPr id="9" name="8 Oval"/>
          <p:cNvSpPr/>
          <p:nvPr/>
        </p:nvSpPr>
        <p:spPr>
          <a:xfrm>
            <a:off x="5953124" y="4513519"/>
            <a:ext cx="2214578" cy="1214446"/>
          </a:xfrm>
          <a:prstGeom prst="ellipse">
            <a:avLst/>
          </a:prstGeom>
          <a:ln w="34925"/>
        </p:spPr>
        <p:style>
          <a:lnRef idx="2">
            <a:schemeClr val="dk1"/>
          </a:lnRef>
          <a:fillRef idx="1">
            <a:schemeClr val="lt1"/>
          </a:fillRef>
          <a:effectRef idx="0">
            <a:schemeClr val="dk1"/>
          </a:effectRef>
          <a:fontRef idx="minor">
            <a:schemeClr val="dk1"/>
          </a:fontRef>
        </p:style>
        <p:txBody>
          <a:bodyPr rtlCol="0" anchor="ctr"/>
          <a:lstStyle/>
          <a:p>
            <a:pPr algn="ctr"/>
            <a:r>
              <a:rPr lang="tr-TR" b="1" dirty="0">
                <a:solidFill>
                  <a:srgbClr val="002060"/>
                </a:solidFill>
              </a:rPr>
              <a:t>İKİNDİ </a:t>
            </a:r>
          </a:p>
        </p:txBody>
      </p:sp>
      <p:sp>
        <p:nvSpPr>
          <p:cNvPr id="159746" name="AutoShape 2" descr="data:image/jpeg;base64,/9j/4AAQSkZJRgABAQAAAQABAAD/2wCEAAkGBhQSERQSExQUFRUVGBgXFhYXFRcUGBgXFBcVFBQVFBgXHSYeGBokGRUUHy8gIycpLCwsFR4xNTAqNSYsLCkBCQoKDgwOGg8PGiwkHyQqLCwsLC0sLCwvKSwsLCwsLCksLCkpKSwpLCkpLCwsLCwsLCwpLCwpLCwpKSwsLCwsLP/AABEIAMoA+QMBIgACEQEDEQH/xAAcAAEAAgMBAQEAAAAAAAAAAAAABAUDBgcCAQj/xABCEAABAwEFBQUFBQcDBAMAAAABAAIRAwQFEiExBkFRYXEigZGhwRMyQrHRB1Ji4fAUFSMzcoLCFqKyVIOS8SRDU//EABoBAQACAwEAAAAAAAAAAAAAAAABAwIEBQb/xAAvEQACAgEEAQIFAQkBAAAAAAAAAQIDEQQSITFBE1EFImFxkfAUMjNCUoGhsdEV/9oADAMBAAIRAxEAPwDuKIiAIiIAiIgCIiAIiIAiIgCLyXgakLya7eIQGRFj9uOPkU/aG8fIoDIix/tDeK+iqDvHigPaIiAIiIAiIgCIiAIiIAiIgCIiAIiIAiIgCIiAIqLajaQ2RgIpOfi0dowHg45kHlC0yx/bA4Etr0m6+9TnLkWOOfiFVK6EXtbNqrSXXR3QWTp5dGZWE2sfCC7pp4n0WqXbt1ZK8TVIdubVGDP8Pw+BlXTrS46CBxPoB6lZKcX0VTpnB4msfcmm0OPAdM/M/RYX2ob3EnhJPkFHFKdST108Bks7WxopyzDCItotZywgjqB65rELwfxHgvluBnkor3gAkmANSclyNVbZGzhs26oxa6JZvF/HyC8m3P8AvHwCoq20LQYY0v5+6PPMqM7agj3qeXJ2fmFrO2z+pl6o+hsf7Q7e4+JVoKk7geh+sLWruvanXBwHMatOTh3cOYVlYA6NVu6Ox5aZq3x2+C0DwPvD9cllp2g7jKjtLuq9FwOoXTyavBKbauIWZtQHQqCOR7jn+aiW68mUh2pxbg3MnnugcyjkorLBdotVpbXOD+1T/h7j8XU5x3ea2Gx3gyqJY6eW8dQq674WPEWCSiIrgEREAREQBERAEREAREQBYa9pDctTw9TwC8Wi054W67zub9TyUGrWDBvJPeSUC54NS2/vCoMLXGKcSYyBM7ug+a5jXtLDMCTz+crst8WdtWmRVAcD8O4fU81yq3WelRLhEAOI4jImOa5uog9249J8Mtgo7cclQzPIb9y2jY/ap9lqinUcXUXGCDngnRzZ0HEBas1wnVZKjRuKojJxeUdm6uN0dsl2d8p1ZAIiDoRn4FZ2rk+xG2XsHChVP8JxyJ+An/E7/FdVp1JErp12KayeN1Wllp57ZdeGebTTlp9VoN73t7WoWNPYaYy+Ijf04LZttrx9nZiBrUIYOmrj4DzXPqVWFoavG5LyX6SPG5lq05KNanrD+1rBWtIWrg3ckapaXU3iow4XNMgj14jkulbLXy200w8QHfE2cwRr3fVcptVZW32fW8ttWCcnZ97fyJV2m+WZRqobq8+x2JoX15ABJyAzPQaqHVvJtNpc8wB+oHErUb2v11UkEwycm5tEbsRGp74W9dqY1Lns45ZXltNLoowG/eIzPQHQdypaz5JcTicczPvHvUYuDRqWE6ScTSqm2W2DG+YIGmehHBcWy6dj5IbwXdG9GtgDNpMQdWk+ii/vJ1OsWNc4EgubB90giY8VrL7S6ZPxAeMgKy/acVbLXDgHU6qUnwV78nUdlr+dVoMNaMZGbgIBzMSN2ULYQVquz9kwUWg7hrw68uauqFctyOny6L0Nedqz2WFgi+NdIkL6syQiIgCIiAIiIAotrtMdlvvH/aOJ9FltNoDGlx7hxJyAHeoLBhBc49o5uPp0CEHmtUFNv6JJPqVXPqZyc3eQHAfrNeqlXF2z/aOA49T8lGaJKjOTPrg9YC5altbsuwg1oORBI3HMeC3mjTXy1WUOBBAIO5YThuRsU3OuWUcOttMTDWwBzWOgARBHeFt22FxeylzBDDw3HUjPotKMjSVy5xcXhnrtNarq8o9VGQY8jqugfZ3tSXTZqrtB/Dk582DjxHetDdaiRBg9VHNeCCJBGn5FTXJxeSNTp1fBxkdL+0O0kvpN3Brj3kx/itSFZZ7VbqlahQqVTiMPaDvIa7KeJ1VU6tCwue6baOFXHYtj8EmpaFFq2xYaldRalVRGJYe61pVtsbWDbQHnRocT4R6rXHPV7suRJkawOXH0Vv7iyUaiWK2brarzdVOJxAA9wHUDu3qG6uR2pPUGfEFeTamg4Dl8lhtURLHZ8Rv6rnT3Se5nGMNW3xro7KN2e8A6KurVJg7yB4g/ksdqqEuneCD9VIsVlLz3qyuvOMFbbfB5s9jc8gN3b1t+z+zQaQ45niVmuK54jJbjZbKGhdinTqPISPtmZhACy/L5fkvLmRovoctzBmngyUa+A5+7v5c1YAqsjd4dPqs1hrwcB/t9W/r0UGROREQkIiIAiLFaq+BjncAT9B4oCFXfjqfhp5dXkZ+Ay7yottfJDN2rum4d5+RUigzCwTrqTxJzJ8VADpl33jPdo3y+aS9iY+5ir1BmToFisFsa8jCyrnvNJ7R4kaKXYYDy45gAnvyA+axWe+5c5zWuc1szhaXFx3NaOOv6CiHPLIm8Fm2zngV7FnPBadb9t7aCfZ2UsA++yo48ZJEDuUixbbV3NzpB1Sc2tBb2TAaQHOkyZk6CIKk11qYZxz+Cyv8Aub2tJ7cJORjLeNFx217PWlpj2FY9KVQ/4rqrdsqx7FOg41AD2XzJiJ0PvZ6KTZ7+thP8axhrPid7QNIBy0drroqbKVN5Olpfir0/CWfycQtFkqUzhqU3MPBwLT4FRXldE+2a85qWelGbA9x5hxaGnwaVzZz1pThtlhHq9NqXdUpy4ybZcf8AHsjqTf5lFxcG73MfmQOcyqO0VYXrZu1llcQYJBA66+i2S8qdCtnWaWPOtRm/+ob1U0snndXYqNQ89Pk0ypaVHfXV/aNlmHOnaaZH4pafVRv9NMb79opjk0FxVy2haurHZUNfJjitou+yezYA4gE5nruCxWGy0mH+GCT992vcNykOqN0dqDP5qm6WVwaWo1PqcLomisHTqSc+seqWapMjf10heWhsAtK8Wu1tptMalamMvBreMmCzWc1KpC3W6LqAAyXO/wB41aRlpiQCeyD1zI3KfZdrrUWktqkEQAMLMznplwC6NMVBZZpPVRg2mmddsdmiFa0nSFxMba23M+3fhBAkMYcyJj3eq+t25t4/+9/dTpnplC21dFBayL6i/wAHbi2VgcIXGR9oNt/6lw606Qg8D2VJobYXg4ya8cMTKWfL3UeoiuyFrYPpM68D4/rJeKg3jXIg+YWm7JbcvrVBQrswvM4XgQHECYI3SMwRwI67nOvj3H85V0ZKXKN2ElOOUWVmrY2h3HdwOhHisqrrtqQ5zOPaHyd/ie9WKksCIiAKBezsmM+88T0bLz5gKeq2351aY4NefEsH1UohmG2u7B55eOXqodThu0Um3H3eo8pPooVR+ajHJl4PNb+W/jHpH+XksmzlnFOm0Hm5xOhJOUHhEhTq12Y6OHe5kdCTiCpqtpZQYaVf2rA4DtBjnNBDtA9kxoTnn2lD4MJPEWzYf3gwvycI0MTuB3xrkvpoUqgzDKmHMZAkTpE6FabbNqbEwQ2u6QDDRTdGbi4fDu07lkZtvZwBhfWhxmBRmQSC1sk5ZAjvPDKTX/aI9NotKDi6uHhgZAIDgBu3Z57l82mrFzrPSmcdRpP9LO0Se4eapm7c0w52FrsTvjqNDWNkhpMBxJyzjzS671q2i1UycNdjQ73Wtwtc4Fsl0AQOp1Kgx9WL4TNG+1i1F14Ob/8AnTps5ThxmO9y02V1i0s9taKjngEued3AwNeQCnG5rPThzqTMXw9gFxPJas4dybPRU/EVVBQ29I5rcWzVWo5lQgsYCDiORMZ9keqvr3oYDBWzWi1Pd2QzD0+pVRbbCHge0e9ruDjl46Ln2WxbxE5WrulqJZZqFoaFHwwpt83TVpZ5ObO7IqPZrG52oVqa25yaFckpYkiXdeq2791U7RTEiDESMiFr9isuE5rarutDKdLE9waOJMf+1NEt0mn0bbjv6Kv/AEdUb7tSRzCxVdlyM3EkrZLPtRZTl7ZveHD5hTXVmVG4mOa4cQQR5LZVNcnwZOuda5TRzq8rsrEijSbOIE9zRnJJyGfmtctFjqUjDwWmJB4xwIXTbTelmovPtSW1GDKGk9h+sRrnGq1+wW+haKf8b2YIxZOMbnYSCTzCzUEuDnalK2XMufH0IF3WhhoNaAC4EEg5mdCYBBjf4yCvD2YSMNBhy1jDJhwOp0k6fhHd6vW7adnbRr06hcKk4Wth0YT2pcd2caEq6sl9WVtCC13tDn25dMzBaBlxG7mqnHnlnW0NuqdTik8Lyknwa9Vo1qwNNlKI7ToOQBIwzuAEQO9eaXZHsqwex4LcBJJBz0jQj67ltNhv2yNp1qrXkOLYNMjeAcHZAiSScxl81iuu/LNVpk1jSBwmWPAdBgZiRJmBmFYq01jPJyL8WTcpTy/rjr+xEum2FtsaABhDsUxnDiQc/wCozlC6tZqshp4yPUfIrku0lGjRNGpRJd7VmOQ4tYA1wMAASTJiCcozC6ldVWaYPTzy9VZSmk0zeqlbJZsy/Cf69ifTfFRh/FHc7L5wrpUFoMCeEHwIPor9XssQREUEhVtt/nN/oP8AyarJV14t/iUzycP+J9CpRDIVuObevo5RCJKmW8ZA8CD5/QqC8w5F2H0ixZbHga+QUO3X5VaPgPVuXzUhr8lgtFEO3KWjDJUOv476NnP/AG/zXg363fZrMf8AthTzctM/CPBeXXDT+6PBYYZjgral8U9f2OzH+wfReRt69vZZQpsgEDCTAneWxnoptW42AHIDyVHaaLMWFgnmPTj1WvbZ6fLZKS8EeyVy04wMRnzPFTQ97nYnB2m6PAcFhpkNHaDmgcOXReajg7t06pJG6cu8LkW3ys+3sZGcVBGBtRzXHcde7F6KMwmTSqdqfdPzBXl1YV2E+69pz5HcRyUG1XrjoyD22HPqFUQYLWzDjpHQiW/IhQ7NedNtPte8BmBnpvUO97x9o+nhPaI+YzU60XZNmeAWthvac4wIEFxJ3b1uU1NiCjKSz0VVtv2dOyDoBme8qAa73dp0nm4knulVFK8WF0BwMHLUT0lWLKuXaPcrHXsPV6aNMV8mCTSJPwjxhT7Da6lF2KmXNO8DMEcHDeFVCo2NCptkrN0kjxVbyuUdCUVKOGuDZqNWhbKuOq/BNPA5kAmTlia4/CNe4L1/puylrcoBMF2N2IAwJ3g8dFrVVgILpB8j3KVdFBtQ4JLX7pjPpzW3TapcS7PNfEPhcf4kVx9v1k2m7tnLAaIaSXzxe4Q7fAEYTu0zhUV8bJllRwoPpmm4AgGp2gNMyRnmDvU9uzz+PkF7/cVTj/tC2nTGXZqaXVWaRYrfHt4IF2bH4T/8l0YwGtFMhxzcIc50RlHPVZzs7ZoaMLmh2rsRxN3Z6hZv3FV4j/xCy09nX7z4CFkq4pYNK9K+bnJLL+hls2zthNnHxBwBxe0OIGJhoHunccs4W4XDlRAEwMIE66iPktZs1wuJC3Kw2TAxrec+A+pClRSLIZSUPCM1p909FsCoa7ZgfeLR4uAV8smSgiIoJCh3m3sB33SD3aHyJ8FMXl7AQQdCIPegKm0U8TSOSq6ploPj1GqtqYjsnUZHu394g96gVqUOLdxzHqPXxUsLlYPNmqSFIwqtpOwuhWDHqUypmWmFhvC3sotxPMcBvPIKDet+NoDKHPPus9TwC0y01ary57gXFxk5+Wi0dVq1V8seX/olE+9NpHVAWuwNbOgxGeGIqnda8MEjsn4mkyoNW0kE6tcNxMg9JUJl7j4QYPvA7uYXHfqWvdLkwc0jYTbXUyCXF9M98c1jvAim5tZp7J16Kss9p7L6cyD2m+qwVLwBsxBPukjw0RQbDkifa7ww1QQRheIPPKQtSva/sIqQcnn5arLQqGvhmcDRHCTwHcvd53DRLW9mDGoJBBW1D06pYmW16ey5blwiBcW0FnY6apeCcpwSB4Z+Szbf3yKlOi2jUDqTsRdhOrm4cIcNREzB4rW71u72RwjQmZJ6/kq+lZnPMNaXcYHzXYjtxuRCrcXtBpyOfore5rZIh2Zb5jcq3A6mIe0g7pGSnXDYHOJcBkcgePFRbtcMs2tJOddpcftCkUbW4aLA+wubmYPReRUXPaT6PU02qXbLUVy7UBevYuByB/PqFX06x7lLpWx0RKqawbe3K4OgbJ357WKNXKoNCfjA3/1cu9bW2yhcapVyecace5bZsxtw5jxTrkmmcg45lvMnUt+S3KdT/LL8nn9Z8MabnX+P+G/MsQWUWMLNReCAQQQcwRoQd69Oct44bRio2cSpEdo8AI9T6L4wwMXhzJ0X1uQ+fqo8krhZFnbirMH3Zee4YR5u8ldqruSnIdV++Yb/AEskA95xHwVojIQREUEhERAQbdSg4xocneh9PBQ7VRxDLUZhXLmyIOhVY6mWnCe48Qp7WCOuSmrskYhrvHA7wo1e8hTpuedGifoO8wrS1UYlwGR94eo5rS9vgW2bG05Y6ZMcMQGfKSFXLKTwY2Patx5sVEvONxxOdmXFTrRha0SQOqrrotUtGalW+wtqAEkrhpeWF9DVNsrtJAe0wRw4LXv2jCxpOuh+Ure71Y0UiNwG/Nc3vGoBPVX0Ld8hqXR2y3Lye6d5HFM6NP5KutV4n2eGfeMlRv2kmQP0Fmu+pRBmoXZcGkgeq6cakvBTGDb5NluZmFjRLchGU66ypFRxfOY7lWXbeFPEYdLQcjB03ZHRZbfezQ0hup3rkzql6j4PTwa2rHRS3zR9pDW6lwA+R9VsV23M1lMNGXExmTvJWsULWPbMz3reRaWYZy0WxfujFRMd0XJyX2NbvOgDLSJCw3LaA0+zJiMh6LNedUBxwnIqmFjqT7VgJByy5Kyqt2Q2mWotjBKTNvLGOBBcJ3blR2tuFygOt7h70/rko371aXw8kNG8CTyyUw08oldepUXlMtmVVmbUKr7Lamu90z5eSmtcq5xwz0enu9SOUyRTrwsptRPcoocgKqwbnDOlbA7TEj2DzmBLCfNvr4reKDsRXCbtqOFRpbMyIjWd3mu43eSabQcjAxnnGbQt3T2NrazzHxLTRrs3x8k0OkzuGnM7ysdol7m0m+8/U/dYPed4ZDmQvtotAptk6DQDfuAA3nkp9zWAsBqP/mP1H3Wj3WDpv5krbXByG8k+lTDWhoEAAADgBkF7RFACIiAIiIAsVegHCPA8CsqICrc2Dhdr+swqLaC5hUpVKZEteCCOu9vPetsr0A4c9x4Kvq0yDDu47j0WXZi1xg4pYqtWyP8AZ1QS0e7U3Ebp4FXYv5kajxW92+4mPkwM9cpB6/ValeX2e0ahybgdyynpxXPt0qbyuCpQlFfLyabfu0YdLW5rV3WR9TcYW+1Nh/YnNsjipVC5GkaK6mlQKZVtvMjkd6jA72TcojFxJ1AUe0ujMRO/qVZ7WXbUpWqrLXAFxLTGRB0gqkFFx4lbeC2OEkLNXIdMkTqpHty8wXHXKPVRhRLSJBC9TBxNmAeWSjC8lrk8YTMxtGB2YBjeMirQ7QkNw6n66LX9VkdT+IE/r5LGUIz7RMZOHTJ1e9HkZjM6HcvVK/LRTAwvAAyjC0jvkKtL9NxH6nqs/tOHJZRil0ROcpY3cliNpy/KpTY6dC0YSDuPAqvFGd3fz3pZrA5zuyJ4pUkZGQRM8ZWX3K+M4ierBIqtDZJJiNddy2kWCoNabx/aVA2NuV9Wu18HC0gk7pGi7rY7KIAiSqbKlM6Ok1sqMpLJxbAeB8Cs9KwVHEBrHknQBpXcqV2tGbgJ3ADNTGWedRA4fX6LW/Z/qdP/ANZ4/d/yc12Z+zuq4h9Y4G64Rm49+5dKbhpU8zDWhLRamsAnU5NaBJJ3BoGpUq77oc5wq19RmynqG8HO+87yHmtiFagcrUaqeolmR5uq7nPcK9URH8th3fjf+LgN3XS8RFma4REQBERAEREAREQBealMOEESF6RAQKllLdO0PMfVRn0mvVwsNaytdnoeIyP5qQUNaxHqOB9Cq2vdDCZzYf1v0WzVLK4fiHgfBRnMBy0PA/mox7Dh9mn3hsxj95oeOYlU/wDpSi050gP7V0I2UDSR0+mixuoH8J6iPkpUmjB1RZy3ab7PqdoYDSIY9vgRwP1Wln7N7RizDOoM+i7/AFLC060/Aj1UWpc9M7nDuPost68mPpNdHCrx+zqtTpl4zI3cuS1h1je3skO6RC/TL7mYREujofooTtk6JP5fkp3RIUJo4NZdlqrwCBHIqZZNhK7nZgAcZnwXcaWzFIbie4qbSuhg0ZPWAo3IKuflmg7O7INpACPUnqrt+wNCq/GaIJ4kLb6dljQNb5/RZfY8ST5DwCjezJVR8lRYNnqVEQAB+Fo+itadCMgMI8T9AvbqrWDMho8F8pvqVP5TCR953Yb1zzd3BY8+SzhdHtrA3PxJ17ysNOq+qYoiRvqHJg7/AIjyHkp1G4Ac6zvaH7vusH9uru89ytmtAEAQBoBkpI7IF3XO2kcZOOodXnXo0fCOQ81YIigkIiIAiIgCIiAIiIAiIgCIiAIiIAvFSkHZEA9V7RARXXePhJHmPNYHWB34T4tPqrFFOQVD7O4fA7uh3yKxOkahw/td9FeImSMGvmqF5NdvFbEiZGDXfbjcHHo1x+QXoYzpTqH+3D/yhbAiZGCjbYqx+Frf6nT5NB+aysuRx9+qejGhvmZKt0TJJDs90UmGQwF33ndp3i6SFMRFACIiAIiIAiIgCIiAIiIAiIgCIiAIiIAiIgCIiAIiIAiIgCIiAIiIAiIgCIiAIiIAiIgCIiAIiIAiIgP/2Q=="/>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159748" name="AutoShape 4" descr="data:image/jpeg;base64,/9j/4AAQSkZJRgABAQAAAQABAAD/2wCEAAkGBhQSERQSExQUFRUVGBgXFhYXFRcUGBgXFBcVFBQVFBgXHSYeGBokGRUUHy8gIycpLCwsFR4xNTAqNSYsLCkBCQoKDgwOGg8PGiwkHyQqLCwsLC0sLCwvKSwsLCwsLCksLCkpKSwpLCkpLCwsLCwsLCwpLCwpLCwpKSwsLCwsLP/AABEIAMoA+QMBIgACEQEDEQH/xAAcAAEAAgMBAQEAAAAAAAAAAAAABAUDBgcCAQj/xABCEAABAwEFBQUFBQcDBAMAAAABAAIRAwQFEiExBkFRYXEigZGhwRMyQrHRB1Ji4fAUFSMzcoLCFqKyVIOS8SRDU//EABoBAQACAwEAAAAAAAAAAAAAAAABAwIEBQb/xAAvEQACAgEEAQIFAQkBAAAAAAAAAQIDEQQSITFBE1EFImFxkfAUMjNCUoGhsdEV/9oADAMBAAIRAxEAPwDuKIiAIiIAiIgCIiAIiIAiIgCLyXgakLya7eIQGRFj9uOPkU/aG8fIoDIix/tDeK+iqDvHigPaIiAIiIAiIgCIiAIiIAiIgCIiAIiIAiIgCIiAIqLajaQ2RgIpOfi0dowHg45kHlC0yx/bA4Etr0m6+9TnLkWOOfiFVK6EXtbNqrSXXR3QWTp5dGZWE2sfCC7pp4n0WqXbt1ZK8TVIdubVGDP8Pw+BlXTrS46CBxPoB6lZKcX0VTpnB4msfcmm0OPAdM/M/RYX2ob3EnhJPkFHFKdST108Bks7WxopyzDCItotZywgjqB65rELwfxHgvluBnkor3gAkmANSclyNVbZGzhs26oxa6JZvF/HyC8m3P8AvHwCoq20LQYY0v5+6PPMqM7agj3qeXJ2fmFrO2z+pl6o+hsf7Q7e4+JVoKk7geh+sLWruvanXBwHMatOTh3cOYVlYA6NVu6Ox5aZq3x2+C0DwPvD9cllp2g7jKjtLuq9FwOoXTyavBKbauIWZtQHQqCOR7jn+aiW68mUh2pxbg3MnnugcyjkorLBdotVpbXOD+1T/h7j8XU5x3ea2Gx3gyqJY6eW8dQq674WPEWCSiIrgEREAREQBERAEREAREQBYa9pDctTw9TwC8Wi054W67zub9TyUGrWDBvJPeSUC54NS2/vCoMLXGKcSYyBM7ug+a5jXtLDMCTz+crst8WdtWmRVAcD8O4fU81yq3WelRLhEAOI4jImOa5uog9249J8Mtgo7cclQzPIb9y2jY/ap9lqinUcXUXGCDngnRzZ0HEBas1wnVZKjRuKojJxeUdm6uN0dsl2d8p1ZAIiDoRn4FZ2rk+xG2XsHChVP8JxyJ+An/E7/FdVp1JErp12KayeN1Wllp57ZdeGebTTlp9VoN73t7WoWNPYaYy+Ijf04LZttrx9nZiBrUIYOmrj4DzXPqVWFoavG5LyX6SPG5lq05KNanrD+1rBWtIWrg3ckapaXU3iow4XNMgj14jkulbLXy200w8QHfE2cwRr3fVcptVZW32fW8ttWCcnZ97fyJV2m+WZRqobq8+x2JoX15ABJyAzPQaqHVvJtNpc8wB+oHErUb2v11UkEwycm5tEbsRGp74W9dqY1Lns45ZXltNLoowG/eIzPQHQdypaz5JcTicczPvHvUYuDRqWE6ScTSqm2W2DG+YIGmehHBcWy6dj5IbwXdG9GtgDNpMQdWk+ii/vJ1OsWNc4EgubB90giY8VrL7S6ZPxAeMgKy/acVbLXDgHU6qUnwV78nUdlr+dVoMNaMZGbgIBzMSN2ULYQVquz9kwUWg7hrw68uauqFctyOny6L0Nedqz2WFgi+NdIkL6syQiIgCIiAIiIAotrtMdlvvH/aOJ9FltNoDGlx7hxJyAHeoLBhBc49o5uPp0CEHmtUFNv6JJPqVXPqZyc3eQHAfrNeqlXF2z/aOA49T8lGaJKjOTPrg9YC5altbsuwg1oORBI3HMeC3mjTXy1WUOBBAIO5YThuRsU3OuWUcOttMTDWwBzWOgARBHeFt22FxeylzBDDw3HUjPotKMjSVy5xcXhnrtNarq8o9VGQY8jqugfZ3tSXTZqrtB/Dk582DjxHetDdaiRBg9VHNeCCJBGn5FTXJxeSNTp1fBxkdL+0O0kvpN3Brj3kx/itSFZZ7VbqlahQqVTiMPaDvIa7KeJ1VU6tCwue6baOFXHYtj8EmpaFFq2xYaldRalVRGJYe61pVtsbWDbQHnRocT4R6rXHPV7suRJkawOXH0Vv7iyUaiWK2brarzdVOJxAA9wHUDu3qG6uR2pPUGfEFeTamg4Dl8lhtURLHZ8Rv6rnT3Se5nGMNW3xro7KN2e8A6KurVJg7yB4g/ksdqqEuneCD9VIsVlLz3qyuvOMFbbfB5s9jc8gN3b1t+z+zQaQ45niVmuK54jJbjZbKGhdinTqPISPtmZhACy/L5fkvLmRovoctzBmngyUa+A5+7v5c1YAqsjd4dPqs1hrwcB/t9W/r0UGROREQkIiIAiLFaq+BjncAT9B4oCFXfjqfhp5dXkZ+Ay7yottfJDN2rum4d5+RUigzCwTrqTxJzJ8VADpl33jPdo3y+aS9iY+5ir1BmToFisFsa8jCyrnvNJ7R4kaKXYYDy45gAnvyA+axWe+5c5zWuc1szhaXFx3NaOOv6CiHPLIm8Fm2zngV7FnPBadb9t7aCfZ2UsA++yo48ZJEDuUixbbV3NzpB1Sc2tBb2TAaQHOkyZk6CIKk11qYZxz+Cyv8Aub2tJ7cJORjLeNFx217PWlpj2FY9KVQ/4rqrdsqx7FOg41AD2XzJiJ0PvZ6KTZ7+thP8axhrPid7QNIBy0drroqbKVN5Olpfir0/CWfycQtFkqUzhqU3MPBwLT4FRXldE+2a85qWelGbA9x5hxaGnwaVzZz1pThtlhHq9NqXdUpy4ybZcf8AHsjqTf5lFxcG73MfmQOcyqO0VYXrZu1llcQYJBA66+i2S8qdCtnWaWPOtRm/+ob1U0snndXYqNQ89Pk0ypaVHfXV/aNlmHOnaaZH4pafVRv9NMb79opjk0FxVy2haurHZUNfJjitou+yezYA4gE5nruCxWGy0mH+GCT992vcNykOqN0dqDP5qm6WVwaWo1PqcLomisHTqSc+seqWapMjf10heWhsAtK8Wu1tptMalamMvBreMmCzWc1KpC3W6LqAAyXO/wB41aRlpiQCeyD1zI3KfZdrrUWktqkEQAMLMznplwC6NMVBZZpPVRg2mmddsdmiFa0nSFxMba23M+3fhBAkMYcyJj3eq+t25t4/+9/dTpnplC21dFBayL6i/wAHbi2VgcIXGR9oNt/6lw606Qg8D2VJobYXg4ya8cMTKWfL3UeoiuyFrYPpM68D4/rJeKg3jXIg+YWm7JbcvrVBQrswvM4XgQHECYI3SMwRwI67nOvj3H85V0ZKXKN2ElOOUWVmrY2h3HdwOhHisqrrtqQ5zOPaHyd/ie9WKksCIiAKBezsmM+88T0bLz5gKeq2351aY4NefEsH1UohmG2u7B55eOXqodThu0Um3H3eo8pPooVR+ajHJl4PNb+W/jHpH+XksmzlnFOm0Hm5xOhJOUHhEhTq12Y6OHe5kdCTiCpqtpZQYaVf2rA4DtBjnNBDtA9kxoTnn2lD4MJPEWzYf3gwvycI0MTuB3xrkvpoUqgzDKmHMZAkTpE6FabbNqbEwQ2u6QDDRTdGbi4fDu07lkZtvZwBhfWhxmBRmQSC1sk5ZAjvPDKTX/aI9NotKDi6uHhgZAIDgBu3Z57l82mrFzrPSmcdRpP9LO0Se4eapm7c0w52FrsTvjqNDWNkhpMBxJyzjzS671q2i1UycNdjQ73Wtwtc4Fsl0AQOp1Kgx9WL4TNG+1i1F14Ob/8AnTps5ThxmO9y02V1i0s9taKjngEued3AwNeQCnG5rPThzqTMXw9gFxPJas4dybPRU/EVVBQ29I5rcWzVWo5lQgsYCDiORMZ9keqvr3oYDBWzWi1Pd2QzD0+pVRbbCHge0e9ruDjl46Ln2WxbxE5WrulqJZZqFoaFHwwpt83TVpZ5ObO7IqPZrG52oVqa25yaFckpYkiXdeq2791U7RTEiDESMiFr9isuE5rarutDKdLE9waOJMf+1NEt0mn0bbjv6Kv/AEdUb7tSRzCxVdlyM3EkrZLPtRZTl7ZveHD5hTXVmVG4mOa4cQQR5LZVNcnwZOuda5TRzq8rsrEijSbOIE9zRnJJyGfmtctFjqUjDwWmJB4xwIXTbTelmovPtSW1GDKGk9h+sRrnGq1+wW+haKf8b2YIxZOMbnYSCTzCzUEuDnalK2XMufH0IF3WhhoNaAC4EEg5mdCYBBjf4yCvD2YSMNBhy1jDJhwOp0k6fhHd6vW7adnbRr06hcKk4Wth0YT2pcd2caEq6sl9WVtCC13tDn25dMzBaBlxG7mqnHnlnW0NuqdTik8Lyknwa9Vo1qwNNlKI7ToOQBIwzuAEQO9eaXZHsqwex4LcBJJBz0jQj67ltNhv2yNp1qrXkOLYNMjeAcHZAiSScxl81iuu/LNVpk1jSBwmWPAdBgZiRJmBmFYq01jPJyL8WTcpTy/rjr+xEum2FtsaABhDsUxnDiQc/wCozlC6tZqshp4yPUfIrku0lGjRNGpRJd7VmOQ4tYA1wMAASTJiCcozC6ldVWaYPTzy9VZSmk0zeqlbJZsy/Cf69ifTfFRh/FHc7L5wrpUFoMCeEHwIPor9XssQREUEhVtt/nN/oP8AyarJV14t/iUzycP+J9CpRDIVuObevo5RCJKmW8ZA8CD5/QqC8w5F2H0ixZbHga+QUO3X5VaPgPVuXzUhr8lgtFEO3KWjDJUOv476NnP/AG/zXg363fZrMf8AthTzctM/CPBeXXDT+6PBYYZjgral8U9f2OzH+wfReRt69vZZQpsgEDCTAneWxnoptW42AHIDyVHaaLMWFgnmPTj1WvbZ6fLZKS8EeyVy04wMRnzPFTQ97nYnB2m6PAcFhpkNHaDmgcOXReajg7t06pJG6cu8LkW3ys+3sZGcVBGBtRzXHcde7F6KMwmTSqdqfdPzBXl1YV2E+69pz5HcRyUG1XrjoyD22HPqFUQYLWzDjpHQiW/IhQ7NedNtPte8BmBnpvUO97x9o+nhPaI+YzU60XZNmeAWthvac4wIEFxJ3b1uU1NiCjKSz0VVtv2dOyDoBme8qAa73dp0nm4knulVFK8WF0BwMHLUT0lWLKuXaPcrHXsPV6aNMV8mCTSJPwjxhT7Da6lF2KmXNO8DMEcHDeFVCo2NCptkrN0kjxVbyuUdCUVKOGuDZqNWhbKuOq/BNPA5kAmTlia4/CNe4L1/puylrcoBMF2N2IAwJ3g8dFrVVgILpB8j3KVdFBtQ4JLX7pjPpzW3TapcS7PNfEPhcf4kVx9v1k2m7tnLAaIaSXzxe4Q7fAEYTu0zhUV8bJllRwoPpmm4AgGp2gNMyRnmDvU9uzz+PkF7/cVTj/tC2nTGXZqaXVWaRYrfHt4IF2bH4T/8l0YwGtFMhxzcIc50RlHPVZzs7ZoaMLmh2rsRxN3Z6hZv3FV4j/xCy09nX7z4CFkq4pYNK9K+bnJLL+hls2zthNnHxBwBxe0OIGJhoHunccs4W4XDlRAEwMIE66iPktZs1wuJC3Kw2TAxrec+A+pClRSLIZSUPCM1p909FsCoa7ZgfeLR4uAV8smSgiIoJCh3m3sB33SD3aHyJ8FMXl7AQQdCIPegKm0U8TSOSq6ploPj1GqtqYjsnUZHu394g96gVqUOLdxzHqPXxUsLlYPNmqSFIwqtpOwuhWDHqUypmWmFhvC3sotxPMcBvPIKDet+NoDKHPPus9TwC0y01ary57gXFxk5+Wi0dVq1V8seX/olE+9NpHVAWuwNbOgxGeGIqnda8MEjsn4mkyoNW0kE6tcNxMg9JUJl7j4QYPvA7uYXHfqWvdLkwc0jYTbXUyCXF9M98c1jvAim5tZp7J16Kss9p7L6cyD2m+qwVLwBsxBPukjw0RQbDkifa7ww1QQRheIPPKQtSva/sIqQcnn5arLQqGvhmcDRHCTwHcvd53DRLW9mDGoJBBW1D06pYmW16ey5blwiBcW0FnY6apeCcpwSB4Z+Szbf3yKlOi2jUDqTsRdhOrm4cIcNREzB4rW71u72RwjQmZJ6/kq+lZnPMNaXcYHzXYjtxuRCrcXtBpyOfore5rZIh2Zb5jcq3A6mIe0g7pGSnXDYHOJcBkcgePFRbtcMs2tJOddpcftCkUbW4aLA+wubmYPReRUXPaT6PU02qXbLUVy7UBevYuByB/PqFX06x7lLpWx0RKqawbe3K4OgbJ357WKNXKoNCfjA3/1cu9bW2yhcapVyecace5bZsxtw5jxTrkmmcg45lvMnUt+S3KdT/LL8nn9Z8MabnX+P+G/MsQWUWMLNReCAQQQcwRoQd69Oct44bRio2cSpEdo8AI9T6L4wwMXhzJ0X1uQ+fqo8krhZFnbirMH3Zee4YR5u8ldqruSnIdV++Yb/AEskA95xHwVojIQREUEhERAQbdSg4xocneh9PBQ7VRxDLUZhXLmyIOhVY6mWnCe48Qp7WCOuSmrskYhrvHA7wo1e8hTpuedGifoO8wrS1UYlwGR94eo5rS9vgW2bG05Y6ZMcMQGfKSFXLKTwY2Patx5sVEvONxxOdmXFTrRha0SQOqrrotUtGalW+wtqAEkrhpeWF9DVNsrtJAe0wRw4LXv2jCxpOuh+Ure71Y0UiNwG/Nc3vGoBPVX0Ld8hqXR2y3Lye6d5HFM6NP5KutV4n2eGfeMlRv2kmQP0Fmu+pRBmoXZcGkgeq6cakvBTGDb5NluZmFjRLchGU66ypFRxfOY7lWXbeFPEYdLQcjB03ZHRZbfezQ0hup3rkzql6j4PTwa2rHRS3zR9pDW6lwA+R9VsV23M1lMNGXExmTvJWsULWPbMz3reRaWYZy0WxfujFRMd0XJyX2NbvOgDLSJCw3LaA0+zJiMh6LNedUBxwnIqmFjqT7VgJByy5Kyqt2Q2mWotjBKTNvLGOBBcJ3blR2tuFygOt7h70/rko371aXw8kNG8CTyyUw08oldepUXlMtmVVmbUKr7Lamu90z5eSmtcq5xwz0enu9SOUyRTrwsptRPcoocgKqwbnDOlbA7TEj2DzmBLCfNvr4reKDsRXCbtqOFRpbMyIjWd3mu43eSabQcjAxnnGbQt3T2NrazzHxLTRrs3x8k0OkzuGnM7ysdol7m0m+8/U/dYPed4ZDmQvtotAptk6DQDfuAA3nkp9zWAsBqP/mP1H3Wj3WDpv5krbXByG8k+lTDWhoEAAADgBkF7RFACIiAIiIAsVegHCPA8CsqICrc2Dhdr+swqLaC5hUpVKZEteCCOu9vPetsr0A4c9x4Kvq0yDDu47j0WXZi1xg4pYqtWyP8AZ1QS0e7U3Ebp4FXYv5kajxW92+4mPkwM9cpB6/ValeX2e0ahybgdyynpxXPt0qbyuCpQlFfLyabfu0YdLW5rV3WR9TcYW+1Nh/YnNsjipVC5GkaK6mlQKZVtvMjkd6jA72TcojFxJ1AUe0ujMRO/qVZ7WXbUpWqrLXAFxLTGRB0gqkFFx4lbeC2OEkLNXIdMkTqpHty8wXHXKPVRhRLSJBC9TBxNmAeWSjC8lrk8YTMxtGB2YBjeMirQ7QkNw6n66LX9VkdT+IE/r5LGUIz7RMZOHTJ1e9HkZjM6HcvVK/LRTAwvAAyjC0jvkKtL9NxH6nqs/tOHJZRil0ROcpY3cliNpy/KpTY6dC0YSDuPAqvFGd3fz3pZrA5zuyJ4pUkZGQRM8ZWX3K+M4ierBIqtDZJJiNddy2kWCoNabx/aVA2NuV9Wu18HC0gk7pGi7rY7KIAiSqbKlM6Ok1sqMpLJxbAeB8Cs9KwVHEBrHknQBpXcqV2tGbgJ3ADNTGWedRA4fX6LW/Z/qdP/ANZ4/d/yc12Z+zuq4h9Y4G64Rm49+5dKbhpU8zDWhLRamsAnU5NaBJJ3BoGpUq77oc5wq19RmynqG8HO+87yHmtiFagcrUaqeolmR5uq7nPcK9URH8th3fjf+LgN3XS8RFma4REQBERAEREAREQBealMOEESF6RAQKllLdO0PMfVRn0mvVwsNaytdnoeIyP5qQUNaxHqOB9Cq2vdDCZzYf1v0WzVLK4fiHgfBRnMBy0PA/mox7Dh9mn3hsxj95oeOYlU/wDpSi050gP7V0I2UDSR0+mixuoH8J6iPkpUmjB1RZy3ab7PqdoYDSIY9vgRwP1Wln7N7RizDOoM+i7/AFLC060/Aj1UWpc9M7nDuPost68mPpNdHCrx+zqtTpl4zI3cuS1h1je3skO6RC/TL7mYREujofooTtk6JP5fkp3RIUJo4NZdlqrwCBHIqZZNhK7nZgAcZnwXcaWzFIbie4qbSuhg0ZPWAo3IKuflmg7O7INpACPUnqrt+wNCq/GaIJ4kLb6dljQNb5/RZfY8ST5DwCjezJVR8lRYNnqVEQAB+Fo+itadCMgMI8T9AvbqrWDMho8F8pvqVP5TCR953Yb1zzd3BY8+SzhdHtrA3PxJ17ysNOq+qYoiRvqHJg7/AIjyHkp1G4Ac6zvaH7vusH9uru89ytmtAEAQBoBkpI7IF3XO2kcZOOodXnXo0fCOQ81YIigkIiIAiIgCIiAIiIAiIgCIiAIiIAvFSkHZEA9V7RARXXePhJHmPNYHWB34T4tPqrFFOQVD7O4fA7uh3yKxOkahw/td9FeImSMGvmqF5NdvFbEiZGDXfbjcHHo1x+QXoYzpTqH+3D/yhbAiZGCjbYqx+Frf6nT5NB+aysuRx9+qejGhvmZKt0TJJDs90UmGQwF33ndp3i6SFMRFACIiAIiIAiIgCIiAIiIAiIgCIiAIiIAiIgCIiAIiIAiIgCIiAIiIAiIgCIiAIiIAiIgCIiAIiIAiIgP/2Q=="/>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159752" name="Picture 8" descr="http://www.asmalibahcem.com/images/Kahvalti%20kopyala.png"/>
          <p:cNvPicPr>
            <a:picLocks noChangeAspect="1" noChangeArrowheads="1"/>
          </p:cNvPicPr>
          <p:nvPr/>
        </p:nvPicPr>
        <p:blipFill>
          <a:blip r:embed="rId2" cstate="print"/>
          <a:srcRect l="20040" t="3252" r="15388"/>
          <a:stretch>
            <a:fillRect/>
          </a:stretch>
        </p:blipFill>
        <p:spPr bwMode="auto">
          <a:xfrm>
            <a:off x="1809720" y="2799007"/>
            <a:ext cx="2071702" cy="191105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59754" name="Picture 10" descr="http://t2.gstatic.com/images?q=tbn:ANd9GcRytwRf4TA7se_ZFUXL892c1m9d3Lzz9m1DKdizKFepKzeJA-J5Eg"/>
          <p:cNvPicPr>
            <a:picLocks noChangeAspect="1" noChangeArrowheads="1"/>
          </p:cNvPicPr>
          <p:nvPr/>
        </p:nvPicPr>
        <p:blipFill>
          <a:blip r:embed="rId3" cstate="print"/>
          <a:srcRect/>
          <a:stretch>
            <a:fillRect/>
          </a:stretch>
        </p:blipFill>
        <p:spPr bwMode="auto">
          <a:xfrm>
            <a:off x="4452926" y="2727569"/>
            <a:ext cx="2195512" cy="194644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59756" name="Picture 12" descr="http://t0.gstatic.com/images?q=tbn:ANd9GcRIAy_3bKA_adnO9RDrjarnTyN1ACvlQEYSE-jOZ0GOkJywewhoUA"/>
          <p:cNvPicPr>
            <a:picLocks noChangeAspect="1" noChangeArrowheads="1"/>
          </p:cNvPicPr>
          <p:nvPr/>
        </p:nvPicPr>
        <p:blipFill>
          <a:blip r:embed="rId4" cstate="print"/>
          <a:srcRect/>
          <a:stretch>
            <a:fillRect/>
          </a:stretch>
        </p:blipFill>
        <p:spPr bwMode="auto">
          <a:xfrm>
            <a:off x="7167571" y="2822831"/>
            <a:ext cx="2314573" cy="176212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6" name="Rectangle 2"/>
          <p:cNvSpPr>
            <a:spLocks noGrp="1" noChangeArrowheads="1"/>
          </p:cNvSpPr>
          <p:nvPr>
            <p:ph type="title"/>
          </p:nvPr>
        </p:nvSpPr>
        <p:spPr>
          <a:xfrm>
            <a:off x="1981200" y="214290"/>
            <a:ext cx="8229600" cy="857256"/>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tr-TR" b="1" u="sng" dirty="0">
                <a:ln w="11430"/>
                <a:solidFill>
                  <a:srgbClr val="C00000"/>
                </a:solidFill>
                <a:latin typeface="Calibri" pitchFamily="34" charset="0"/>
              </a:rPr>
              <a:t>ÖĞÜN SAYISI</a:t>
            </a:r>
          </a:p>
        </p:txBody>
      </p:sp>
      <p:sp>
        <p:nvSpPr>
          <p:cNvPr id="17" name="16 Dikdörtgen"/>
          <p:cNvSpPr/>
          <p:nvPr/>
        </p:nvSpPr>
        <p:spPr>
          <a:xfrm>
            <a:off x="3309918" y="1071546"/>
            <a:ext cx="5441618" cy="523220"/>
          </a:xfrm>
          <a:prstGeom prst="rect">
            <a:avLst/>
          </a:prstGeom>
        </p:spPr>
        <p:txBody>
          <a:bodyPr wrap="none">
            <a:spAutoFit/>
          </a:bodyPr>
          <a:lstStyle/>
          <a:p>
            <a:pPr algn="just">
              <a:buFontTx/>
              <a:buNone/>
            </a:pPr>
            <a:r>
              <a:rPr lang="tr-TR" sz="2800" b="1" dirty="0">
                <a:solidFill>
                  <a:srgbClr val="002060"/>
                </a:solidFill>
                <a:latin typeface="Calibri" pitchFamily="34" charset="0"/>
              </a:rPr>
              <a:t>Günlük alınması gereken yiyecekler</a:t>
            </a:r>
          </a:p>
        </p:txBody>
      </p:sp>
      <p:sp>
        <p:nvSpPr>
          <p:cNvPr id="18" name="17 Sol Ayraç"/>
          <p:cNvSpPr/>
          <p:nvPr/>
        </p:nvSpPr>
        <p:spPr>
          <a:xfrm rot="16200000">
            <a:off x="5631637" y="1477421"/>
            <a:ext cx="857256" cy="8929718"/>
          </a:xfrm>
          <a:prstGeom prst="lef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tr-TR"/>
          </a:p>
        </p:txBody>
      </p:sp>
      <p:sp>
        <p:nvSpPr>
          <p:cNvPr id="19" name="18 Metin kutusu"/>
          <p:cNvSpPr txBox="1"/>
          <p:nvPr/>
        </p:nvSpPr>
        <p:spPr>
          <a:xfrm>
            <a:off x="3667108" y="6156594"/>
            <a:ext cx="5715040" cy="584775"/>
          </a:xfrm>
          <a:prstGeom prst="rect">
            <a:avLst/>
          </a:prstGeom>
          <a:noFill/>
        </p:spPr>
        <p:txBody>
          <a:bodyPr wrap="square" rtlCol="0">
            <a:spAutoFit/>
          </a:bodyPr>
          <a:lstStyle/>
          <a:p>
            <a:pPr algn="ctr"/>
            <a:r>
              <a:rPr lang="tr-TR" sz="3200" b="1" dirty="0"/>
              <a:t>6 öğüne </a:t>
            </a:r>
            <a:r>
              <a:rPr lang="tr-TR" sz="3200" b="1" dirty="0" err="1"/>
              <a:t>dağıtımalı</a:t>
            </a:r>
            <a:endParaRPr lang="tr-TR" sz="3200" b="1" dirty="0"/>
          </a:p>
        </p:txBody>
      </p:sp>
      <p:sp>
        <p:nvSpPr>
          <p:cNvPr id="20" name="19 Yuvarlatılmış Dikdörtgen"/>
          <p:cNvSpPr/>
          <p:nvPr/>
        </p:nvSpPr>
        <p:spPr>
          <a:xfrm>
            <a:off x="1952596" y="5513651"/>
            <a:ext cx="8429684" cy="1142984"/>
          </a:xfrm>
          <a:prstGeom prst="roundRect">
            <a:avLst/>
          </a:prstGeom>
          <a:ln w="41275"/>
        </p:spPr>
        <p:style>
          <a:lnRef idx="2">
            <a:schemeClr val="accent2"/>
          </a:lnRef>
          <a:fillRef idx="1">
            <a:schemeClr val="lt1"/>
          </a:fillRef>
          <a:effectRef idx="0">
            <a:schemeClr val="accent2"/>
          </a:effectRef>
          <a:fontRef idx="minor">
            <a:schemeClr val="dk1"/>
          </a:fontRef>
        </p:style>
        <p:txBody>
          <a:bodyPr rtlCol="0" anchor="ctr"/>
          <a:lstStyle/>
          <a:p>
            <a:pPr algn="ctr"/>
            <a:r>
              <a:rPr lang="tr-TR" sz="2000" b="1" dirty="0">
                <a:solidFill>
                  <a:srgbClr val="002060"/>
                </a:solidFill>
              </a:rPr>
              <a:t>2 ÖĞÜN ARASINDAKİ SÜRE 2,5-3 SAATİ GEÇMEMELİDİR!</a:t>
            </a:r>
          </a:p>
        </p:txBody>
      </p:sp>
      <p:sp>
        <p:nvSpPr>
          <p:cNvPr id="2" name="Slayt Numarası Yer Tutucusu 1">
            <a:extLst>
              <a:ext uri="{FF2B5EF4-FFF2-40B4-BE49-F238E27FC236}">
                <a16:creationId xmlns:a16="http://schemas.microsoft.com/office/drawing/2014/main" id="{23C4B0D9-923E-8A1D-7341-89A02BE670A7}"/>
              </a:ext>
            </a:extLst>
          </p:cNvPr>
          <p:cNvSpPr>
            <a:spLocks noGrp="1"/>
          </p:cNvSpPr>
          <p:nvPr>
            <p:ph type="sldNum" sz="quarter" idx="12"/>
          </p:nvPr>
        </p:nvSpPr>
        <p:spPr/>
        <p:txBody>
          <a:bodyPr/>
          <a:lstStyle/>
          <a:p>
            <a:fld id="{020B8D2C-B1BB-8C41-B5CF-847A8796FBEC}" type="slidenum">
              <a:rPr lang="tr-TR" smtClean="0"/>
              <a:t>61</a:t>
            </a:fld>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checkerboard(across)">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 name="Picture 132"/>
          <p:cNvPicPr>
            <a:picLocks noChangeAspect="1"/>
          </p:cNvPicPr>
          <p:nvPr/>
        </p:nvPicPr>
        <p:blipFill>
          <a:blip r:embed="rId2"/>
          <a:stretch>
            <a:fillRect/>
          </a:stretch>
        </p:blipFill>
        <p:spPr>
          <a:xfrm>
            <a:off x="1407354" y="0"/>
            <a:ext cx="9373094" cy="6860962"/>
          </a:xfrm>
          <a:prstGeom prst="rect">
            <a:avLst/>
          </a:prstGeom>
        </p:spPr>
      </p:pic>
      <p:sp>
        <p:nvSpPr>
          <p:cNvPr id="2" name="TextBox 132"/>
          <p:cNvSpPr txBox="1"/>
          <p:nvPr/>
        </p:nvSpPr>
        <p:spPr>
          <a:xfrm>
            <a:off x="2727398" y="2888396"/>
            <a:ext cx="4400244" cy="307777"/>
          </a:xfrm>
          <a:prstGeom prst="rect">
            <a:avLst/>
          </a:prstGeom>
          <a:noFill/>
        </p:spPr>
        <p:txBody>
          <a:bodyPr wrap="none" lIns="0" tIns="0" rIns="0" bIns="0" rtlCol="0">
            <a:spAutoFit/>
          </a:bodyPr>
          <a:lstStyle/>
          <a:p>
            <a:pPr>
              <a:lnSpc>
                <a:spcPts val="2383"/>
              </a:lnSpc>
            </a:pPr>
            <a:r>
              <a:rPr lang="en-US" altLang="zh-CN" sz="2400" dirty="0">
                <a:solidFill>
                  <a:srgbClr val="221E1F"/>
                </a:solidFill>
                <a:latin typeface="Arial" panose="020B0604020202020204" pitchFamily="34" charset="0"/>
                <a:cs typeface="Arial" panose="020B0604020202020204" pitchFamily="34" charset="0"/>
              </a:rPr>
              <a:t>vücudumuz  için  gereken  besin</a:t>
            </a:r>
          </a:p>
        </p:txBody>
      </p:sp>
      <p:sp>
        <p:nvSpPr>
          <p:cNvPr id="133" name="TextBox 133"/>
          <p:cNvSpPr txBox="1"/>
          <p:nvPr/>
        </p:nvSpPr>
        <p:spPr>
          <a:xfrm>
            <a:off x="2832247" y="905060"/>
            <a:ext cx="6960688" cy="2527487"/>
          </a:xfrm>
          <a:prstGeom prst="rect">
            <a:avLst/>
          </a:prstGeom>
          <a:noFill/>
        </p:spPr>
        <p:txBody>
          <a:bodyPr wrap="none" lIns="0" tIns="0" rIns="0" bIns="0" rtlCol="0">
            <a:spAutoFit/>
          </a:bodyPr>
          <a:lstStyle/>
          <a:p>
            <a:pPr>
              <a:lnSpc>
                <a:spcPts val="2708"/>
              </a:lnSpc>
            </a:pPr>
            <a:r>
              <a:rPr lang="en-US" altLang="zh-CN" sz="2400" dirty="0">
                <a:solidFill>
                  <a:srgbClr val="D01E26"/>
                </a:solidFill>
                <a:latin typeface="Arial" panose="020B0604020202020204" pitchFamily="34" charset="0"/>
                <a:cs typeface="Arial" panose="020B0604020202020204" pitchFamily="34" charset="0"/>
              </a:rPr>
              <a:t>SAĞLIKLI BESLENMEK İÇİN TABAĞIMIZDAKİ VE</a:t>
            </a:r>
          </a:p>
          <a:p>
            <a:pPr indent="1491012">
              <a:lnSpc>
                <a:spcPts val="2799"/>
              </a:lnSpc>
            </a:pPr>
            <a:r>
              <a:rPr lang="en-US" altLang="zh-CN" sz="2400" dirty="0">
                <a:solidFill>
                  <a:srgbClr val="D01E26"/>
                </a:solidFill>
                <a:latin typeface="Arial" panose="020B0604020202020204" pitchFamily="34" charset="0"/>
                <a:cs typeface="Arial" panose="020B0604020202020204" pitchFamily="34" charset="0"/>
              </a:rPr>
              <a:t>SOFRAMIZDAKİ BESİNLER</a:t>
            </a:r>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indent="130419">
              <a:lnSpc>
                <a:spcPts val="3084"/>
              </a:lnSpc>
            </a:pPr>
            <a:r>
              <a:rPr lang="en-US" altLang="zh-CN" sz="2400" dirty="0">
                <a:solidFill>
                  <a:srgbClr val="221E1F"/>
                </a:solidFill>
                <a:latin typeface="Arial" panose="020B0604020202020204" pitchFamily="34" charset="0"/>
                <a:cs typeface="Arial" panose="020B0604020202020204" pitchFamily="34" charset="0"/>
              </a:rPr>
              <a:t>Besinleri çeşitlendirerek</a:t>
            </a:r>
          </a:p>
          <a:p>
            <a:pPr>
              <a:lnSpc>
                <a:spcPts val="778"/>
              </a:lnSpc>
            </a:pPr>
            <a:endParaRPr lang="en-US" sz="2400" dirty="0">
              <a:latin typeface="Arial" panose="020B0604020202020204" pitchFamily="34" charset="0"/>
              <a:cs typeface="Arial" panose="020B0604020202020204" pitchFamily="34" charset="0"/>
            </a:endParaRPr>
          </a:p>
          <a:p>
            <a:pPr>
              <a:lnSpc>
                <a:spcPts val="778"/>
              </a:lnSpc>
            </a:pPr>
            <a:endParaRPr lang="en-US" sz="2400" dirty="0">
              <a:latin typeface="Arial" panose="020B0604020202020204" pitchFamily="34" charset="0"/>
              <a:cs typeface="Arial" panose="020B0604020202020204" pitchFamily="34" charset="0"/>
            </a:endParaRPr>
          </a:p>
          <a:p>
            <a:pPr>
              <a:lnSpc>
                <a:spcPts val="778"/>
              </a:lnSpc>
            </a:pPr>
            <a:endParaRPr lang="en-US" sz="2400" dirty="0">
              <a:latin typeface="Arial" panose="020B0604020202020204" pitchFamily="34" charset="0"/>
              <a:cs typeface="Arial" panose="020B0604020202020204" pitchFamily="34" charset="0"/>
            </a:endParaRPr>
          </a:p>
          <a:p>
            <a:pPr indent="5530135">
              <a:lnSpc>
                <a:spcPts val="1711"/>
              </a:lnSpc>
            </a:pPr>
            <a:r>
              <a:rPr lang="en-US" altLang="zh-CN" sz="933" dirty="0">
                <a:solidFill>
                  <a:srgbClr val="221E1F"/>
                </a:solidFill>
                <a:latin typeface="Comic Sans MS" charset="0"/>
                <a:cs typeface="Comic Sans MS" charset="0"/>
              </a:rPr>
              <a:t>Yumurta</a:t>
            </a:r>
          </a:p>
        </p:txBody>
      </p:sp>
      <p:sp>
        <p:nvSpPr>
          <p:cNvPr id="134" name="TextBox 134"/>
          <p:cNvSpPr txBox="1"/>
          <p:nvPr/>
        </p:nvSpPr>
        <p:spPr>
          <a:xfrm>
            <a:off x="7553037" y="3615342"/>
            <a:ext cx="354264" cy="307777"/>
          </a:xfrm>
          <a:prstGeom prst="rect">
            <a:avLst/>
          </a:prstGeom>
          <a:noFill/>
        </p:spPr>
        <p:txBody>
          <a:bodyPr wrap="none" lIns="0" tIns="0" rIns="0" bIns="0" rtlCol="0">
            <a:spAutoFit/>
          </a:bodyPr>
          <a:lstStyle/>
          <a:p>
            <a:pPr>
              <a:lnSpc>
                <a:spcPts val="1300"/>
              </a:lnSpc>
            </a:pPr>
            <a:r>
              <a:rPr lang="en-US" altLang="zh-CN" sz="933" dirty="0">
                <a:solidFill>
                  <a:srgbClr val="221E1F"/>
                </a:solidFill>
                <a:latin typeface="Comic Sans MS" charset="0"/>
                <a:cs typeface="Comic Sans MS" charset="0"/>
              </a:rPr>
              <a:t>Sebze</a:t>
            </a:r>
          </a:p>
          <a:p>
            <a:pPr>
              <a:lnSpc>
                <a:spcPts val="1144"/>
              </a:lnSpc>
            </a:pPr>
            <a:r>
              <a:rPr lang="en-US" altLang="zh-CN" sz="933" dirty="0">
                <a:solidFill>
                  <a:srgbClr val="221E1F"/>
                </a:solidFill>
                <a:latin typeface="Comic Sans MS" charset="0"/>
                <a:cs typeface="Comic Sans MS" charset="0"/>
              </a:rPr>
              <a:t>Salata</a:t>
            </a:r>
          </a:p>
        </p:txBody>
      </p:sp>
      <p:sp>
        <p:nvSpPr>
          <p:cNvPr id="135" name="TextBox 135"/>
          <p:cNvSpPr txBox="1"/>
          <p:nvPr/>
        </p:nvSpPr>
        <p:spPr>
          <a:xfrm>
            <a:off x="8362651" y="3849047"/>
            <a:ext cx="944169" cy="589905"/>
          </a:xfrm>
          <a:prstGeom prst="rect">
            <a:avLst/>
          </a:prstGeom>
          <a:noFill/>
        </p:spPr>
        <p:txBody>
          <a:bodyPr wrap="none" lIns="0" tIns="0" rIns="0" bIns="0" rtlCol="0">
            <a:spAutoFit/>
          </a:bodyPr>
          <a:lstStyle/>
          <a:p>
            <a:pPr>
              <a:lnSpc>
                <a:spcPts val="1300"/>
              </a:lnSpc>
            </a:pPr>
            <a:r>
              <a:rPr lang="en-US" altLang="zh-CN" sz="933" dirty="0">
                <a:solidFill>
                  <a:srgbClr val="221E1F"/>
                </a:solidFill>
                <a:latin typeface="Comic Sans MS" charset="0"/>
                <a:cs typeface="Comic Sans MS" charset="0"/>
              </a:rPr>
              <a:t>Tam tahıl ekmeği</a:t>
            </a:r>
          </a:p>
          <a:p>
            <a:pPr>
              <a:lnSpc>
                <a:spcPts val="1144"/>
              </a:lnSpc>
            </a:pPr>
            <a:r>
              <a:rPr lang="en-US" altLang="zh-CN" sz="933" dirty="0">
                <a:solidFill>
                  <a:srgbClr val="221E1F"/>
                </a:solidFill>
                <a:latin typeface="Comic Sans MS" charset="0"/>
                <a:cs typeface="Comic Sans MS" charset="0"/>
              </a:rPr>
              <a:t>Tahıl</a:t>
            </a:r>
          </a:p>
          <a:p>
            <a:pPr>
              <a:lnSpc>
                <a:spcPts val="1144"/>
              </a:lnSpc>
            </a:pPr>
            <a:r>
              <a:rPr lang="en-US" altLang="zh-CN" sz="933" dirty="0">
                <a:solidFill>
                  <a:srgbClr val="221E1F"/>
                </a:solidFill>
                <a:latin typeface="Comic Sans MS" charset="0"/>
                <a:cs typeface="Comic Sans MS" charset="0"/>
              </a:rPr>
              <a:t>Kuru baklagil</a:t>
            </a:r>
          </a:p>
          <a:p>
            <a:pPr>
              <a:lnSpc>
                <a:spcPts val="1144"/>
              </a:lnSpc>
            </a:pPr>
            <a:r>
              <a:rPr lang="en-US" altLang="zh-CN" sz="933" dirty="0">
                <a:solidFill>
                  <a:srgbClr val="221E1F"/>
                </a:solidFill>
                <a:latin typeface="Comic Sans MS" charset="0"/>
                <a:cs typeface="Comic Sans MS" charset="0"/>
              </a:rPr>
              <a:t>Nişastalı besin</a:t>
            </a:r>
          </a:p>
        </p:txBody>
      </p:sp>
      <p:sp>
        <p:nvSpPr>
          <p:cNvPr id="136" name="TextBox 136"/>
          <p:cNvSpPr txBox="1"/>
          <p:nvPr/>
        </p:nvSpPr>
        <p:spPr>
          <a:xfrm>
            <a:off x="6867016" y="5367474"/>
            <a:ext cx="285335" cy="130805"/>
          </a:xfrm>
          <a:prstGeom prst="rect">
            <a:avLst/>
          </a:prstGeom>
          <a:noFill/>
        </p:spPr>
        <p:txBody>
          <a:bodyPr wrap="none" lIns="0" tIns="0" rIns="0" bIns="0" rtlCol="0">
            <a:spAutoFit/>
          </a:bodyPr>
          <a:lstStyle/>
          <a:p>
            <a:pPr>
              <a:lnSpc>
                <a:spcPts val="1099"/>
              </a:lnSpc>
            </a:pPr>
            <a:r>
              <a:rPr lang="en-US" altLang="zh-CN" sz="778" dirty="0">
                <a:solidFill>
                  <a:srgbClr val="221E1F"/>
                </a:solidFill>
                <a:latin typeface="Comic Sans MS" charset="0"/>
                <a:cs typeface="Comic Sans MS" charset="0"/>
              </a:rPr>
              <a:t>meyve</a:t>
            </a:r>
          </a:p>
        </p:txBody>
      </p:sp>
      <p:sp>
        <p:nvSpPr>
          <p:cNvPr id="137" name="TextBox 137"/>
          <p:cNvSpPr txBox="1"/>
          <p:nvPr/>
        </p:nvSpPr>
        <p:spPr>
          <a:xfrm>
            <a:off x="9122817" y="5105089"/>
            <a:ext cx="551433" cy="393698"/>
          </a:xfrm>
          <a:prstGeom prst="rect">
            <a:avLst/>
          </a:prstGeom>
          <a:noFill/>
        </p:spPr>
        <p:txBody>
          <a:bodyPr wrap="none" lIns="0" tIns="0" rIns="0" bIns="0" rtlCol="0">
            <a:spAutoFit/>
          </a:bodyPr>
          <a:lstStyle/>
          <a:p>
            <a:pPr indent="287104">
              <a:lnSpc>
                <a:spcPts val="1106"/>
              </a:lnSpc>
            </a:pPr>
            <a:r>
              <a:rPr lang="en-US" altLang="zh-CN" sz="933" dirty="0">
                <a:solidFill>
                  <a:srgbClr val="221E1F"/>
                </a:solidFill>
                <a:latin typeface="Arial" charset="0"/>
                <a:cs typeface="Arial" charset="0"/>
              </a:rPr>
              <a:t>+</a:t>
            </a:r>
          </a:p>
          <a:p>
            <a:pPr>
              <a:lnSpc>
                <a:spcPts val="778"/>
              </a:lnSpc>
            </a:pPr>
            <a:endParaRPr lang="en-US" sz="1400" dirty="0"/>
          </a:p>
          <a:p>
            <a:pPr>
              <a:lnSpc>
                <a:spcPts val="1281"/>
              </a:lnSpc>
            </a:pPr>
            <a:r>
              <a:rPr lang="en-US" altLang="zh-CN" sz="778" dirty="0">
                <a:solidFill>
                  <a:srgbClr val="221E1F"/>
                </a:solidFill>
                <a:latin typeface="Comic Sans MS" charset="0"/>
                <a:cs typeface="Comic Sans MS" charset="0"/>
              </a:rPr>
              <a:t>süt - yoğurt</a:t>
            </a:r>
          </a:p>
        </p:txBody>
      </p:sp>
      <p:sp>
        <p:nvSpPr>
          <p:cNvPr id="3" name="Slayt Numarası Yer Tutucusu 2">
            <a:extLst>
              <a:ext uri="{FF2B5EF4-FFF2-40B4-BE49-F238E27FC236}">
                <a16:creationId xmlns:a16="http://schemas.microsoft.com/office/drawing/2014/main" id="{ADE22842-858D-F71C-2F61-717BF00C058F}"/>
              </a:ext>
            </a:extLst>
          </p:cNvPr>
          <p:cNvSpPr>
            <a:spLocks noGrp="1"/>
          </p:cNvSpPr>
          <p:nvPr>
            <p:ph type="sldNum" sz="quarter" idx="12"/>
          </p:nvPr>
        </p:nvSpPr>
        <p:spPr/>
        <p:txBody>
          <a:bodyPr/>
          <a:lstStyle/>
          <a:p>
            <a:fld id="{6D22F896-40B5-4ADD-8801-0D06FADFA095}" type="slidenum">
              <a:rPr lang="en-US" smtClean="0"/>
              <a:t>62</a:t>
            </a:fld>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FB3B5F3-4B3C-A405-364C-D8DF871C6439}"/>
              </a:ext>
            </a:extLst>
          </p:cNvPr>
          <p:cNvSpPr>
            <a:spLocks noGrp="1"/>
          </p:cNvSpPr>
          <p:nvPr>
            <p:ph type="title"/>
          </p:nvPr>
        </p:nvSpPr>
        <p:spPr>
          <a:xfrm>
            <a:off x="913774" y="149255"/>
            <a:ext cx="10364451" cy="1596177"/>
          </a:xfrm>
        </p:spPr>
        <p:txBody>
          <a:bodyPr/>
          <a:lstStyle/>
          <a:p>
            <a:r>
              <a:rPr lang="tr-TR" dirty="0">
                <a:latin typeface="Arial" panose="020B0604020202020204" pitchFamily="34" charset="0"/>
                <a:cs typeface="Arial" panose="020B0604020202020204" pitchFamily="34" charset="0"/>
              </a:rPr>
              <a:t>Öğün planlama-tabak modeli </a:t>
            </a:r>
          </a:p>
        </p:txBody>
      </p:sp>
      <p:pic>
        <p:nvPicPr>
          <p:cNvPr id="5" name="İçerik Yer Tutucusu 4">
            <a:extLst>
              <a:ext uri="{FF2B5EF4-FFF2-40B4-BE49-F238E27FC236}">
                <a16:creationId xmlns:a16="http://schemas.microsoft.com/office/drawing/2014/main" id="{873CFE3D-DB20-F657-5567-9D6D73091AF0}"/>
              </a:ext>
            </a:extLst>
          </p:cNvPr>
          <p:cNvPicPr>
            <a:picLocks noGrp="1" noChangeAspect="1"/>
          </p:cNvPicPr>
          <p:nvPr>
            <p:ph idx="1"/>
          </p:nvPr>
        </p:nvPicPr>
        <p:blipFill>
          <a:blip r:embed="rId2"/>
          <a:stretch>
            <a:fillRect/>
          </a:stretch>
        </p:blipFill>
        <p:spPr>
          <a:xfrm>
            <a:off x="1918791" y="1596177"/>
            <a:ext cx="8616687" cy="5112568"/>
          </a:xfrm>
        </p:spPr>
      </p:pic>
      <p:sp>
        <p:nvSpPr>
          <p:cNvPr id="3" name="Slayt Numarası Yer Tutucusu 2">
            <a:extLst>
              <a:ext uri="{FF2B5EF4-FFF2-40B4-BE49-F238E27FC236}">
                <a16:creationId xmlns:a16="http://schemas.microsoft.com/office/drawing/2014/main" id="{C0650C27-C83E-8AA8-5119-51B597907114}"/>
              </a:ext>
            </a:extLst>
          </p:cNvPr>
          <p:cNvSpPr>
            <a:spLocks noGrp="1"/>
          </p:cNvSpPr>
          <p:nvPr>
            <p:ph type="sldNum" sz="quarter" idx="12"/>
          </p:nvPr>
        </p:nvSpPr>
        <p:spPr/>
        <p:txBody>
          <a:bodyPr/>
          <a:lstStyle/>
          <a:p>
            <a:fld id="{020B8D2C-B1BB-8C41-B5CF-847A8796FBEC}" type="slidenum">
              <a:rPr lang="tr-TR" smtClean="0"/>
              <a:t>63</a:t>
            </a:fld>
            <a:endParaRPr lang="tr-TR"/>
          </a:p>
        </p:txBody>
      </p:sp>
    </p:spTree>
    <p:extLst>
      <p:ext uri="{BB962C8B-B14F-4D97-AF65-F5344CB8AC3E}">
        <p14:creationId xmlns:p14="http://schemas.microsoft.com/office/powerpoint/2010/main" val="29987796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1C01356-DA7C-87C5-AF26-F3665F74CD7F}"/>
              </a:ext>
            </a:extLst>
          </p:cNvPr>
          <p:cNvSpPr>
            <a:spLocks noGrp="1"/>
          </p:cNvSpPr>
          <p:nvPr>
            <p:ph type="title"/>
          </p:nvPr>
        </p:nvSpPr>
        <p:spPr/>
        <p:txBody>
          <a:bodyPr/>
          <a:lstStyle/>
          <a:p>
            <a:r>
              <a:rPr lang="tr-TR" dirty="0">
                <a:latin typeface="Arial" panose="020B0604020202020204" pitchFamily="34" charset="0"/>
                <a:cs typeface="Arial" panose="020B0604020202020204" pitchFamily="34" charset="0"/>
              </a:rPr>
              <a:t>Diyabette sağlıklı beslenme modelleri -Akdeniz beslenme modeli</a:t>
            </a:r>
            <a:br>
              <a:rPr lang="en-US" dirty="0"/>
            </a:br>
            <a:endParaRPr lang="tr-TR" dirty="0"/>
          </a:p>
        </p:txBody>
      </p:sp>
      <p:sp>
        <p:nvSpPr>
          <p:cNvPr id="3" name="İçerik Yer Tutucusu 2">
            <a:extLst>
              <a:ext uri="{FF2B5EF4-FFF2-40B4-BE49-F238E27FC236}">
                <a16:creationId xmlns:a16="http://schemas.microsoft.com/office/drawing/2014/main" id="{ECA41AEA-3756-430B-8114-D3244A80E953}"/>
              </a:ext>
            </a:extLst>
          </p:cNvPr>
          <p:cNvSpPr>
            <a:spLocks noGrp="1"/>
          </p:cNvSpPr>
          <p:nvPr>
            <p:ph sz="quarter" idx="13"/>
          </p:nvPr>
        </p:nvSpPr>
        <p:spPr>
          <a:xfrm>
            <a:off x="913774" y="2367092"/>
            <a:ext cx="5964104" cy="3424107"/>
          </a:xfrm>
        </p:spPr>
        <p:txBody>
          <a:bodyPr/>
          <a:lstStyle/>
          <a:p>
            <a:pPr lvl="0"/>
            <a:r>
              <a:rPr lang="tr-TR" sz="2400" cap="none" dirty="0">
                <a:latin typeface="Arial" panose="020B0604020202020204" pitchFamily="34" charset="0"/>
                <a:cs typeface="Arial" panose="020B0604020202020204" pitchFamily="34" charset="0"/>
              </a:rPr>
              <a:t>Sağlıklı beslenme alışkanlıkları kazandıran,</a:t>
            </a:r>
            <a:endParaRPr lang="en-US" sz="2400" cap="none" dirty="0">
              <a:latin typeface="Arial" panose="020B0604020202020204" pitchFamily="34" charset="0"/>
              <a:cs typeface="Arial" panose="020B0604020202020204" pitchFamily="34" charset="0"/>
            </a:endParaRPr>
          </a:p>
          <a:p>
            <a:pPr lvl="0"/>
            <a:r>
              <a:rPr lang="tr-TR" sz="2400" cap="none" dirty="0">
                <a:latin typeface="Arial" panose="020B0604020202020204" pitchFamily="34" charset="0"/>
                <a:cs typeface="Arial" panose="020B0604020202020204" pitchFamily="34" charset="0"/>
              </a:rPr>
              <a:t>Sürdürülebilir </a:t>
            </a:r>
            <a:endParaRPr lang="en-US" sz="2400" cap="none" dirty="0">
              <a:latin typeface="Arial" panose="020B0604020202020204" pitchFamily="34" charset="0"/>
              <a:cs typeface="Arial" panose="020B0604020202020204" pitchFamily="34" charset="0"/>
            </a:endParaRPr>
          </a:p>
          <a:p>
            <a:pPr lvl="0"/>
            <a:r>
              <a:rPr lang="tr-TR" sz="2400" cap="none" dirty="0">
                <a:latin typeface="Arial" panose="020B0604020202020204" pitchFamily="34" charset="0"/>
                <a:cs typeface="Arial" panose="020B0604020202020204" pitchFamily="34" charset="0"/>
              </a:rPr>
              <a:t>Metabolik etkinliğe sahip beslenme modelleri</a:t>
            </a:r>
            <a:endParaRPr lang="en-US" sz="2400" cap="none" dirty="0">
              <a:latin typeface="Arial" panose="020B0604020202020204" pitchFamily="34" charset="0"/>
              <a:cs typeface="Arial" panose="020B0604020202020204" pitchFamily="34" charset="0"/>
            </a:endParaRPr>
          </a:p>
          <a:p>
            <a:endParaRPr lang="tr-TR" dirty="0"/>
          </a:p>
        </p:txBody>
      </p:sp>
      <p:sp>
        <p:nvSpPr>
          <p:cNvPr id="4" name="İçerik Yer Tutucusu 2">
            <a:extLst>
              <a:ext uri="{FF2B5EF4-FFF2-40B4-BE49-F238E27FC236}">
                <a16:creationId xmlns:a16="http://schemas.microsoft.com/office/drawing/2014/main" id="{B3E7DEFB-BFB5-44AD-1B23-2DC1846454FF}"/>
              </a:ext>
            </a:extLst>
          </p:cNvPr>
          <p:cNvSpPr txBox="1">
            <a:spLocks/>
          </p:cNvSpPr>
          <p:nvPr/>
        </p:nvSpPr>
        <p:spPr>
          <a:xfrm>
            <a:off x="6877878" y="2316280"/>
            <a:ext cx="4040188" cy="3951288"/>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a:lnSpc>
                <a:spcPct val="90000"/>
              </a:lnSpc>
            </a:pPr>
            <a:r>
              <a:rPr lang="tr-TR" sz="2400" cap="none" dirty="0">
                <a:latin typeface="Arial" panose="020B0604020202020204" pitchFamily="34" charset="0"/>
                <a:cs typeface="Arial" panose="020B0604020202020204" pitchFamily="34" charset="0"/>
              </a:rPr>
              <a:t>Tam tahıllar, </a:t>
            </a:r>
          </a:p>
          <a:p>
            <a:pPr>
              <a:lnSpc>
                <a:spcPct val="90000"/>
              </a:lnSpc>
            </a:pPr>
            <a:r>
              <a:rPr lang="tr-TR" sz="2400" cap="none" dirty="0">
                <a:latin typeface="Arial" panose="020B0604020202020204" pitchFamily="34" charset="0"/>
                <a:cs typeface="Arial" panose="020B0604020202020204" pitchFamily="34" charset="0"/>
              </a:rPr>
              <a:t>Baklagiller, </a:t>
            </a:r>
          </a:p>
          <a:p>
            <a:pPr>
              <a:lnSpc>
                <a:spcPct val="90000"/>
              </a:lnSpc>
            </a:pPr>
            <a:r>
              <a:rPr lang="tr-TR" sz="2400" cap="none" dirty="0">
                <a:latin typeface="Arial" panose="020B0604020202020204" pitchFamily="34" charset="0"/>
                <a:cs typeface="Arial" panose="020B0604020202020204" pitchFamily="34" charset="0"/>
              </a:rPr>
              <a:t>Meyveler, sebzeler, </a:t>
            </a:r>
          </a:p>
          <a:p>
            <a:pPr>
              <a:lnSpc>
                <a:spcPct val="90000"/>
              </a:lnSpc>
            </a:pPr>
            <a:r>
              <a:rPr lang="tr-TR" sz="2400" cap="none" dirty="0">
                <a:latin typeface="Arial" panose="020B0604020202020204" pitchFamily="34" charset="0"/>
                <a:cs typeface="Arial" panose="020B0604020202020204" pitchFamily="34" charset="0"/>
              </a:rPr>
              <a:t>Kabuklu yemişler, </a:t>
            </a:r>
          </a:p>
          <a:p>
            <a:pPr>
              <a:lnSpc>
                <a:spcPct val="90000"/>
              </a:lnSpc>
            </a:pPr>
            <a:r>
              <a:rPr lang="tr-TR" sz="2400" cap="none" dirty="0">
                <a:latin typeface="Arial" panose="020B0604020202020204" pitchFamily="34" charset="0"/>
                <a:cs typeface="Arial" panose="020B0604020202020204" pitchFamily="34" charset="0"/>
              </a:rPr>
              <a:t>Balık ve zeytinyağı, </a:t>
            </a:r>
          </a:p>
          <a:p>
            <a:pPr>
              <a:lnSpc>
                <a:spcPct val="90000"/>
              </a:lnSpc>
            </a:pPr>
            <a:r>
              <a:rPr lang="tr-TR" sz="2400" cap="none" dirty="0">
                <a:latin typeface="Arial" panose="020B0604020202020204" pitchFamily="34" charset="0"/>
                <a:cs typeface="Arial" panose="020B0604020202020204" pitchFamily="34" charset="0"/>
              </a:rPr>
              <a:t>Ilımlı miktarda şarap ve </a:t>
            </a:r>
          </a:p>
          <a:p>
            <a:pPr>
              <a:lnSpc>
                <a:spcPct val="90000"/>
              </a:lnSpc>
            </a:pPr>
            <a:r>
              <a:rPr lang="tr-TR" sz="2400" cap="none" dirty="0">
                <a:latin typeface="Arial" panose="020B0604020202020204" pitchFamily="34" charset="0"/>
                <a:cs typeface="Arial" panose="020B0604020202020204" pitchFamily="34" charset="0"/>
              </a:rPr>
              <a:t>Orta derecede et, süt ürünleri tüketimi</a:t>
            </a:r>
          </a:p>
        </p:txBody>
      </p:sp>
      <p:pic>
        <p:nvPicPr>
          <p:cNvPr id="5" name="İçerik Yer Tutucusu 4">
            <a:extLst>
              <a:ext uri="{FF2B5EF4-FFF2-40B4-BE49-F238E27FC236}">
                <a16:creationId xmlns:a16="http://schemas.microsoft.com/office/drawing/2014/main" id="{7AEDAA42-D444-0C20-FCD9-4232FD06D31A}"/>
              </a:ext>
            </a:extLst>
          </p:cNvPr>
          <p:cNvPicPr>
            <a:picLocks noChangeAspect="1"/>
          </p:cNvPicPr>
          <p:nvPr/>
        </p:nvPicPr>
        <p:blipFill>
          <a:blip r:embed="rId2"/>
          <a:stretch>
            <a:fillRect/>
          </a:stretch>
        </p:blipFill>
        <p:spPr>
          <a:xfrm>
            <a:off x="4162414" y="4560913"/>
            <a:ext cx="1933586" cy="1893887"/>
          </a:xfrm>
          <a:prstGeom prst="rect">
            <a:avLst/>
          </a:prstGeom>
          <a:noFill/>
        </p:spPr>
      </p:pic>
      <p:sp>
        <p:nvSpPr>
          <p:cNvPr id="6" name="Slayt Numarası Yer Tutucusu 5">
            <a:extLst>
              <a:ext uri="{FF2B5EF4-FFF2-40B4-BE49-F238E27FC236}">
                <a16:creationId xmlns:a16="http://schemas.microsoft.com/office/drawing/2014/main" id="{5D5003E7-6ED5-8610-5706-5A34358B1D18}"/>
              </a:ext>
            </a:extLst>
          </p:cNvPr>
          <p:cNvSpPr>
            <a:spLocks noGrp="1"/>
          </p:cNvSpPr>
          <p:nvPr>
            <p:ph type="sldNum" sz="quarter" idx="12"/>
          </p:nvPr>
        </p:nvSpPr>
        <p:spPr/>
        <p:txBody>
          <a:bodyPr/>
          <a:lstStyle/>
          <a:p>
            <a:fld id="{6D22F896-40B5-4ADD-8801-0D06FADFA095}" type="slidenum">
              <a:rPr lang="en-US" smtClean="0"/>
              <a:t>64</a:t>
            </a:fld>
            <a:endParaRPr lang="en-US" dirty="0"/>
          </a:p>
        </p:txBody>
      </p:sp>
    </p:spTree>
    <p:extLst>
      <p:ext uri="{BB962C8B-B14F-4D97-AF65-F5344CB8AC3E}">
        <p14:creationId xmlns:p14="http://schemas.microsoft.com/office/powerpoint/2010/main" val="36736850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578DFA1-4A2D-3BE1-09DF-73C20BDC7D08}"/>
              </a:ext>
            </a:extLst>
          </p:cNvPr>
          <p:cNvSpPr>
            <a:spLocks noGrp="1"/>
          </p:cNvSpPr>
          <p:nvPr>
            <p:ph type="title"/>
          </p:nvPr>
        </p:nvSpPr>
        <p:spPr/>
        <p:txBody>
          <a:bodyPr/>
          <a:lstStyle/>
          <a:p>
            <a:pPr indent="445532">
              <a:lnSpc>
                <a:spcPts val="2708"/>
              </a:lnSpc>
            </a:pPr>
            <a:r>
              <a:rPr lang="en-US" altLang="zh-CN" sz="3200" dirty="0">
                <a:latin typeface="Arial" panose="020B0604020202020204" pitchFamily="34" charset="0"/>
                <a:cs typeface="Arial" panose="020B0604020202020204" pitchFamily="34" charset="0"/>
              </a:rPr>
              <a:t>DİYABETİK VEYA LIGHT ÜRÜNLER SAĞLIKLI MI?</a:t>
            </a:r>
            <a:br>
              <a:rPr lang="en-US" altLang="zh-CN" dirty="0">
                <a:solidFill>
                  <a:srgbClr val="D01E26"/>
                </a:solidFill>
                <a:latin typeface="Comic Sans MS" charset="0"/>
                <a:cs typeface="Comic Sans MS" charset="0"/>
              </a:rPr>
            </a:br>
            <a:endParaRPr lang="en-US" sz="2400" dirty="0"/>
          </a:p>
        </p:txBody>
      </p:sp>
      <p:sp>
        <p:nvSpPr>
          <p:cNvPr id="3" name="İçerik Yer Tutucusu 2">
            <a:extLst>
              <a:ext uri="{FF2B5EF4-FFF2-40B4-BE49-F238E27FC236}">
                <a16:creationId xmlns:a16="http://schemas.microsoft.com/office/drawing/2014/main" id="{EEBF13AB-12F0-6C4C-5D8E-2EE8682AF059}"/>
              </a:ext>
            </a:extLst>
          </p:cNvPr>
          <p:cNvSpPr>
            <a:spLocks noGrp="1"/>
          </p:cNvSpPr>
          <p:nvPr>
            <p:ph sz="quarter" idx="13"/>
          </p:nvPr>
        </p:nvSpPr>
        <p:spPr/>
        <p:txBody>
          <a:bodyPr>
            <a:normAutofit fontScale="92500" lnSpcReduction="20000"/>
          </a:bodyPr>
          <a:lstStyle/>
          <a:p>
            <a:r>
              <a:rPr lang="tr-TR" sz="2400" cap="none" dirty="0">
                <a:latin typeface="Arial" panose="020B0604020202020204" pitchFamily="34" charset="0"/>
                <a:cs typeface="Arial" panose="020B0604020202020204" pitchFamily="34" charset="0"/>
              </a:rPr>
              <a:t>Diyet ürünleri hiçbir kısıtlama olmadan yenilebilecek yiyecekler olarak düşünülmemelidir.</a:t>
            </a:r>
          </a:p>
          <a:p>
            <a:r>
              <a:rPr lang="tr-TR" sz="2400" cap="none" dirty="0">
                <a:latin typeface="Arial" panose="020B0604020202020204" pitchFamily="34" charset="0"/>
                <a:cs typeface="Arial" panose="020B0604020202020204" pitchFamily="34" charset="0"/>
              </a:rPr>
              <a:t>Her diyet ürünü kullanılabilecek özelliklere sahip olmayabilir. </a:t>
            </a:r>
          </a:p>
          <a:p>
            <a:pPr>
              <a:lnSpc>
                <a:spcPts val="2955"/>
              </a:lnSpc>
            </a:pPr>
            <a:r>
              <a:rPr lang="en-US" altLang="zh-CN" sz="2400" cap="none" dirty="0">
                <a:solidFill>
                  <a:srgbClr val="221E1F"/>
                </a:solidFill>
                <a:latin typeface="Arial" panose="020B0604020202020204" pitchFamily="34" charset="0"/>
                <a:cs typeface="Arial" panose="020B0604020202020204" pitchFamily="34" charset="0"/>
              </a:rPr>
              <a:t>Diyet </a:t>
            </a:r>
            <a:r>
              <a:rPr lang="en-US" altLang="zh-CN" sz="2400" cap="none" dirty="0" err="1">
                <a:solidFill>
                  <a:srgbClr val="221E1F"/>
                </a:solidFill>
                <a:latin typeface="Arial" panose="020B0604020202020204" pitchFamily="34" charset="0"/>
                <a:cs typeface="Arial" panose="020B0604020202020204" pitchFamily="34" charset="0"/>
              </a:rPr>
              <a:t>ürünleri</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yeterli</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ve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dengeli</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beslenmeye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katkıda</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bulunabilecek</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ürünler</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değildir</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ve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ayrıca</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diyet</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olmayan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benzerlerine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kıyasla</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daha</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fazla</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yağ</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ve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enerji</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içerebilmektedir</a:t>
            </a:r>
            <a:r>
              <a:rPr lang="en-US" altLang="zh-CN" sz="2400" cap="none" dirty="0">
                <a:solidFill>
                  <a:srgbClr val="221E1F"/>
                </a:solidFill>
                <a:latin typeface="Arial" panose="020B0604020202020204" pitchFamily="34" charset="0"/>
                <a:cs typeface="Arial" panose="020B0604020202020204" pitchFamily="34" charset="0"/>
              </a:rPr>
              <a:t>.</a:t>
            </a:r>
            <a:endParaRPr lang="tr-TR" sz="2400" cap="none" dirty="0">
              <a:latin typeface="Arial" panose="020B0604020202020204" pitchFamily="34" charset="0"/>
              <a:cs typeface="Arial" panose="020B0604020202020204" pitchFamily="34" charset="0"/>
            </a:endParaRPr>
          </a:p>
          <a:p>
            <a:r>
              <a:rPr lang="tr-TR" sz="2400" cap="none" dirty="0">
                <a:latin typeface="Arial" panose="020B0604020202020204" pitchFamily="34" charset="0"/>
                <a:cs typeface="Arial" panose="020B0604020202020204" pitchFamily="34" charset="0"/>
              </a:rPr>
              <a:t>Diyet ürünlerinin etiket bilgileri mutlaka okunmalı ve diyetisyene danışılmadan tüketilmemelidir. </a:t>
            </a:r>
          </a:p>
          <a:p>
            <a:endParaRPr lang="tr-TR" dirty="0"/>
          </a:p>
        </p:txBody>
      </p:sp>
      <p:sp>
        <p:nvSpPr>
          <p:cNvPr id="4" name="Slayt Numarası Yer Tutucusu 3">
            <a:extLst>
              <a:ext uri="{FF2B5EF4-FFF2-40B4-BE49-F238E27FC236}">
                <a16:creationId xmlns:a16="http://schemas.microsoft.com/office/drawing/2014/main" id="{1A2A1299-66D3-1310-8E9B-79D2770C85B0}"/>
              </a:ext>
            </a:extLst>
          </p:cNvPr>
          <p:cNvSpPr>
            <a:spLocks noGrp="1"/>
          </p:cNvSpPr>
          <p:nvPr>
            <p:ph type="sldNum" sz="quarter" idx="12"/>
          </p:nvPr>
        </p:nvSpPr>
        <p:spPr/>
        <p:txBody>
          <a:bodyPr/>
          <a:lstStyle/>
          <a:p>
            <a:fld id="{6D22F896-40B5-4ADD-8801-0D06FADFA095}" type="slidenum">
              <a:rPr lang="en-US" smtClean="0"/>
              <a:t>65</a:t>
            </a:fld>
            <a:endParaRPr lang="en-US" dirty="0"/>
          </a:p>
        </p:txBody>
      </p:sp>
    </p:spTree>
    <p:extLst>
      <p:ext uri="{BB962C8B-B14F-4D97-AF65-F5344CB8AC3E}">
        <p14:creationId xmlns:p14="http://schemas.microsoft.com/office/powerpoint/2010/main" val="37315009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37FFE41-A440-3BCF-D031-1E07A1436FEC}"/>
              </a:ext>
            </a:extLst>
          </p:cNvPr>
          <p:cNvSpPr>
            <a:spLocks noGrp="1"/>
          </p:cNvSpPr>
          <p:nvPr>
            <p:ph type="title"/>
          </p:nvPr>
        </p:nvSpPr>
        <p:spPr/>
        <p:txBody>
          <a:bodyPr/>
          <a:lstStyle/>
          <a:p>
            <a:r>
              <a:rPr lang="tr-TR" dirty="0">
                <a:latin typeface="Arial" panose="020B0604020202020204" pitchFamily="34" charset="0"/>
                <a:ea typeface="Comic Sans MS" charset="-94"/>
                <a:cs typeface="Arial" panose="020B0604020202020204" pitchFamily="34" charset="0"/>
              </a:rPr>
              <a:t>Egzersizde Tutumumuz</a:t>
            </a:r>
            <a:endParaRPr lang="tr-TR" dirty="0">
              <a:latin typeface="Arial" panose="020B0604020202020204" pitchFamily="34" charset="0"/>
              <a:cs typeface="Arial" panose="020B0604020202020204" pitchFamily="34" charset="0"/>
            </a:endParaRPr>
          </a:p>
        </p:txBody>
      </p:sp>
      <p:sp>
        <p:nvSpPr>
          <p:cNvPr id="3" name="İçerik Yer Tutucusu 2">
            <a:extLst>
              <a:ext uri="{FF2B5EF4-FFF2-40B4-BE49-F238E27FC236}">
                <a16:creationId xmlns:a16="http://schemas.microsoft.com/office/drawing/2014/main" id="{345BC196-5B62-1DF3-2BB0-310AB870DD4A}"/>
              </a:ext>
            </a:extLst>
          </p:cNvPr>
          <p:cNvSpPr>
            <a:spLocks noGrp="1"/>
          </p:cNvSpPr>
          <p:nvPr>
            <p:ph sz="quarter" idx="13"/>
          </p:nvPr>
        </p:nvSpPr>
        <p:spPr/>
        <p:txBody>
          <a:bodyPr/>
          <a:lstStyle/>
          <a:p>
            <a:pPr marL="0" indent="0">
              <a:lnSpc>
                <a:spcPct val="150000"/>
              </a:lnSpc>
              <a:buNone/>
            </a:pPr>
            <a:r>
              <a:rPr lang="tr-TR" sz="2400" cap="none" dirty="0">
                <a:latin typeface="Arial" panose="020B0604020202020204" pitchFamily="34" charset="0"/>
                <a:ea typeface="Comic Sans MS" charset="-94"/>
                <a:cs typeface="Arial" panose="020B0604020202020204" pitchFamily="34" charset="0"/>
              </a:rPr>
              <a:t>Diyabetliler bazı tedbirler alarak </a:t>
            </a:r>
            <a:r>
              <a:rPr lang="tr-TR" sz="2400" b="1" cap="none" dirty="0">
                <a:solidFill>
                  <a:srgbClr val="FF0000"/>
                </a:solidFill>
                <a:latin typeface="Arial" panose="020B0604020202020204" pitchFamily="34" charset="0"/>
                <a:ea typeface="Comic Sans MS" charset="-94"/>
                <a:cs typeface="Arial" panose="020B0604020202020204" pitchFamily="34" charset="0"/>
              </a:rPr>
              <a:t>her türlü egzersiz/spor </a:t>
            </a:r>
            <a:r>
              <a:rPr lang="tr-TR" sz="2400" cap="none" dirty="0">
                <a:latin typeface="Arial" panose="020B0604020202020204" pitchFamily="34" charset="0"/>
                <a:ea typeface="Comic Sans MS" charset="-94"/>
                <a:cs typeface="Arial" panose="020B0604020202020204" pitchFamily="34" charset="0"/>
              </a:rPr>
              <a:t>yapabilir</a:t>
            </a:r>
          </a:p>
          <a:p>
            <a:pPr marL="0" indent="0">
              <a:lnSpc>
                <a:spcPct val="150000"/>
              </a:lnSpc>
              <a:buNone/>
            </a:pPr>
            <a:r>
              <a:rPr lang="tr-TR" sz="2400" cap="none" dirty="0">
                <a:latin typeface="Arial" panose="020B0604020202020204" pitchFamily="34" charset="0"/>
                <a:ea typeface="Comic Sans MS" charset="-94"/>
                <a:cs typeface="Arial" panose="020B0604020202020204" pitchFamily="34" charset="0"/>
              </a:rPr>
              <a:t>Gerekli tedbirleri bilin</a:t>
            </a:r>
          </a:p>
          <a:p>
            <a:endParaRPr lang="tr-TR" dirty="0"/>
          </a:p>
        </p:txBody>
      </p:sp>
      <p:sp>
        <p:nvSpPr>
          <p:cNvPr id="4" name="Slayt Numarası Yer Tutucusu 3">
            <a:extLst>
              <a:ext uri="{FF2B5EF4-FFF2-40B4-BE49-F238E27FC236}">
                <a16:creationId xmlns:a16="http://schemas.microsoft.com/office/drawing/2014/main" id="{D357CA2C-B1B8-1025-B399-40A61D635E52}"/>
              </a:ext>
            </a:extLst>
          </p:cNvPr>
          <p:cNvSpPr>
            <a:spLocks noGrp="1"/>
          </p:cNvSpPr>
          <p:nvPr>
            <p:ph type="sldNum" sz="quarter" idx="12"/>
          </p:nvPr>
        </p:nvSpPr>
        <p:spPr/>
        <p:txBody>
          <a:bodyPr/>
          <a:lstStyle/>
          <a:p>
            <a:fld id="{6D22F896-40B5-4ADD-8801-0D06FADFA095}" type="slidenum">
              <a:rPr lang="en-US" smtClean="0"/>
              <a:t>66</a:t>
            </a:fld>
            <a:endParaRPr lang="en-US" dirty="0"/>
          </a:p>
        </p:txBody>
      </p:sp>
    </p:spTree>
    <p:extLst>
      <p:ext uri="{BB962C8B-B14F-4D97-AF65-F5344CB8AC3E}">
        <p14:creationId xmlns:p14="http://schemas.microsoft.com/office/powerpoint/2010/main" val="40090729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C34F10F-4804-917B-3E06-B1E2B8EC6872}"/>
              </a:ext>
            </a:extLst>
          </p:cNvPr>
          <p:cNvSpPr>
            <a:spLocks noGrp="1"/>
          </p:cNvSpPr>
          <p:nvPr>
            <p:ph type="title"/>
          </p:nvPr>
        </p:nvSpPr>
        <p:spPr/>
        <p:txBody>
          <a:bodyPr/>
          <a:lstStyle/>
          <a:p>
            <a:r>
              <a:rPr lang="tr-TR" dirty="0">
                <a:latin typeface="Arial" panose="020B0604020202020204" pitchFamily="34" charset="0"/>
                <a:ea typeface="Comic Sans MS" charset="-94"/>
                <a:cs typeface="Arial" panose="020B0604020202020204" pitchFamily="34" charset="0"/>
              </a:rPr>
              <a:t>Egzersizde Tutumumuz</a:t>
            </a:r>
            <a:endParaRPr lang="tr-TR" dirty="0"/>
          </a:p>
        </p:txBody>
      </p:sp>
      <p:sp>
        <p:nvSpPr>
          <p:cNvPr id="3" name="İçerik Yer Tutucusu 2">
            <a:extLst>
              <a:ext uri="{FF2B5EF4-FFF2-40B4-BE49-F238E27FC236}">
                <a16:creationId xmlns:a16="http://schemas.microsoft.com/office/drawing/2014/main" id="{1D2F35C0-9AAA-5BA6-2D26-1BAB4A70BCF6}"/>
              </a:ext>
            </a:extLst>
          </p:cNvPr>
          <p:cNvSpPr>
            <a:spLocks noGrp="1"/>
          </p:cNvSpPr>
          <p:nvPr>
            <p:ph sz="quarter" idx="13"/>
          </p:nvPr>
        </p:nvSpPr>
        <p:spPr/>
        <p:txBody>
          <a:bodyPr>
            <a:normAutofit/>
          </a:bodyPr>
          <a:lstStyle/>
          <a:p>
            <a:pPr>
              <a:lnSpc>
                <a:spcPct val="150000"/>
              </a:lnSpc>
            </a:pPr>
            <a:r>
              <a:rPr lang="tr-TR" sz="2400" cap="none" dirty="0">
                <a:latin typeface="Arial" panose="020B0604020202020204" pitchFamily="34" charset="0"/>
                <a:ea typeface="Comic Sans MS" charset="-94"/>
                <a:cs typeface="Arial" panose="020B0604020202020204" pitchFamily="34" charset="0"/>
              </a:rPr>
              <a:t>Egzersiz öncesi, arasında ve sonrasında şeker ölçülür</a:t>
            </a:r>
          </a:p>
          <a:p>
            <a:pPr>
              <a:lnSpc>
                <a:spcPct val="150000"/>
              </a:lnSpc>
            </a:pPr>
            <a:r>
              <a:rPr lang="tr-TR" sz="2400" cap="none" dirty="0">
                <a:latin typeface="Arial" panose="020B0604020202020204" pitchFamily="34" charset="0"/>
                <a:ea typeface="Comic Sans MS" charset="-94"/>
                <a:cs typeface="Arial" panose="020B0604020202020204" pitchFamily="34" charset="0"/>
              </a:rPr>
              <a:t>Kan şekeri 100-250 arasında ise egzersiz yapılabilir.</a:t>
            </a:r>
          </a:p>
          <a:p>
            <a:pPr>
              <a:lnSpc>
                <a:spcPct val="150000"/>
              </a:lnSpc>
            </a:pPr>
            <a:r>
              <a:rPr lang="tr-TR" sz="2400" cap="none" dirty="0">
                <a:latin typeface="Arial" panose="020B0604020202020204" pitchFamily="34" charset="0"/>
                <a:ea typeface="Comic Sans MS" charset="-94"/>
                <a:cs typeface="Arial" panose="020B0604020202020204" pitchFamily="34" charset="0"/>
              </a:rPr>
              <a:t>En büyük risk şeker düşmesidir</a:t>
            </a:r>
          </a:p>
          <a:p>
            <a:pPr>
              <a:lnSpc>
                <a:spcPct val="150000"/>
              </a:lnSpc>
            </a:pPr>
            <a:r>
              <a:rPr lang="tr-TR" sz="2400" cap="none" dirty="0">
                <a:latin typeface="Arial" panose="020B0604020202020204" pitchFamily="34" charset="0"/>
                <a:ea typeface="Comic Sans MS" charset="-94"/>
                <a:cs typeface="Arial" panose="020B0604020202020204" pitchFamily="34" charset="0"/>
              </a:rPr>
              <a:t>Ancak şeker yüksekliği de olabilir (özellikle ağırlık kaldırma gibi “anaerobik egzersizler sırasında ve rekabetin yoğun olduğu durumlarda). </a:t>
            </a:r>
          </a:p>
          <a:p>
            <a:endParaRPr lang="tr-TR" dirty="0"/>
          </a:p>
        </p:txBody>
      </p:sp>
      <p:sp>
        <p:nvSpPr>
          <p:cNvPr id="4" name="Slayt Numarası Yer Tutucusu 3">
            <a:extLst>
              <a:ext uri="{FF2B5EF4-FFF2-40B4-BE49-F238E27FC236}">
                <a16:creationId xmlns:a16="http://schemas.microsoft.com/office/drawing/2014/main" id="{E00AD0CA-A112-38B1-5280-459A986F58E6}"/>
              </a:ext>
            </a:extLst>
          </p:cNvPr>
          <p:cNvSpPr>
            <a:spLocks noGrp="1"/>
          </p:cNvSpPr>
          <p:nvPr>
            <p:ph type="sldNum" sz="quarter" idx="12"/>
          </p:nvPr>
        </p:nvSpPr>
        <p:spPr/>
        <p:txBody>
          <a:bodyPr/>
          <a:lstStyle/>
          <a:p>
            <a:fld id="{6D22F896-40B5-4ADD-8801-0D06FADFA095}" type="slidenum">
              <a:rPr lang="en-US" smtClean="0"/>
              <a:t>67</a:t>
            </a:fld>
            <a:endParaRPr lang="en-US" dirty="0"/>
          </a:p>
        </p:txBody>
      </p:sp>
    </p:spTree>
    <p:extLst>
      <p:ext uri="{BB962C8B-B14F-4D97-AF65-F5344CB8AC3E}">
        <p14:creationId xmlns:p14="http://schemas.microsoft.com/office/powerpoint/2010/main" val="26578078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5"/>
            <a:ext cx="10515600" cy="777875"/>
          </a:xfrm>
        </p:spPr>
        <p:txBody>
          <a:bodyPr>
            <a:normAutofit/>
          </a:bodyPr>
          <a:lstStyle/>
          <a:p>
            <a:r>
              <a:rPr lang="tr-TR" dirty="0">
                <a:latin typeface="Arial" panose="020B0604020202020204" pitchFamily="34" charset="0"/>
                <a:ea typeface="Comic Sans MS" charset="-94"/>
                <a:cs typeface="Arial" panose="020B0604020202020204" pitchFamily="34" charset="0"/>
              </a:rPr>
              <a:t>Egzersizde Tedbirler</a:t>
            </a:r>
          </a:p>
        </p:txBody>
      </p:sp>
      <p:sp>
        <p:nvSpPr>
          <p:cNvPr id="5" name="İçerik Yer Tutucusu 4"/>
          <p:cNvSpPr>
            <a:spLocks noGrp="1"/>
          </p:cNvSpPr>
          <p:nvPr>
            <p:ph idx="1"/>
          </p:nvPr>
        </p:nvSpPr>
        <p:spPr>
          <a:xfrm>
            <a:off x="0" y="1522965"/>
            <a:ext cx="5743575" cy="2767013"/>
          </a:xfrm>
          <a:prstGeom prst="roundRect">
            <a:avLst/>
          </a:prstGeom>
          <a:solidFill>
            <a:srgbClr val="D79075"/>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2500" lnSpcReduction="10000"/>
          </a:bodyPr>
          <a:lstStyle/>
          <a:p>
            <a:pPr marL="0" indent="0">
              <a:buNone/>
            </a:pPr>
            <a:r>
              <a:rPr lang="tr-TR" u="sng" dirty="0">
                <a:solidFill>
                  <a:schemeClr val="tx1"/>
                </a:solidFill>
                <a:latin typeface="Arial" panose="020B0604020202020204" pitchFamily="34" charset="0"/>
                <a:ea typeface="Comic Sans MS" charset="-94"/>
                <a:cs typeface="Arial" panose="020B0604020202020204" pitchFamily="34" charset="0"/>
              </a:rPr>
              <a:t>Şeker Düşükse  (70 altı)</a:t>
            </a:r>
          </a:p>
          <a:p>
            <a:r>
              <a:rPr lang="tr-TR" cap="none" dirty="0">
                <a:solidFill>
                  <a:schemeClr val="tx1"/>
                </a:solidFill>
                <a:latin typeface="Arial" panose="020B0604020202020204" pitchFamily="34" charset="0"/>
                <a:ea typeface="Comic Sans MS" charset="-94"/>
                <a:cs typeface="Arial" panose="020B0604020202020204" pitchFamily="34" charset="0"/>
              </a:rPr>
              <a:t>Şeker veya şeker içeren hazır meyve suyu tüketilmeli</a:t>
            </a:r>
          </a:p>
          <a:p>
            <a:r>
              <a:rPr lang="tr-TR" cap="none" dirty="0">
                <a:solidFill>
                  <a:schemeClr val="tx1"/>
                </a:solidFill>
                <a:latin typeface="Arial" panose="020B0604020202020204" pitchFamily="34" charset="0"/>
                <a:ea typeface="Comic Sans MS" charset="-94"/>
                <a:cs typeface="Arial" panose="020B0604020202020204" pitchFamily="34" charset="0"/>
              </a:rPr>
              <a:t>15 dakika sonra kontrol edin</a:t>
            </a:r>
          </a:p>
          <a:p>
            <a:r>
              <a:rPr lang="tr-TR" cap="none" dirty="0">
                <a:solidFill>
                  <a:schemeClr val="tx1"/>
                </a:solidFill>
                <a:latin typeface="Arial" panose="020B0604020202020204" pitchFamily="34" charset="0"/>
                <a:ea typeface="Comic Sans MS" charset="-94"/>
                <a:cs typeface="Arial" panose="020B0604020202020204" pitchFamily="34" charset="0"/>
              </a:rPr>
              <a:t>Güvenli aralıktaysa</a:t>
            </a:r>
          </a:p>
          <a:p>
            <a:r>
              <a:rPr lang="tr-TR" cap="none" dirty="0">
                <a:solidFill>
                  <a:schemeClr val="tx1"/>
                </a:solidFill>
                <a:latin typeface="Arial" panose="020B0604020202020204" pitchFamily="34" charset="0"/>
                <a:ea typeface="Comic Sans MS" charset="-94"/>
                <a:cs typeface="Arial" panose="020B0604020202020204" pitchFamily="34" charset="0"/>
              </a:rPr>
              <a:t>Ara öğünü tüketilmeli</a:t>
            </a:r>
          </a:p>
        </p:txBody>
      </p:sp>
      <p:sp>
        <p:nvSpPr>
          <p:cNvPr id="6" name="İçerik Yer Tutucusu 4"/>
          <p:cNvSpPr txBox="1">
            <a:spLocks/>
          </p:cNvSpPr>
          <p:nvPr/>
        </p:nvSpPr>
        <p:spPr>
          <a:xfrm>
            <a:off x="5219700" y="3432658"/>
            <a:ext cx="6134100" cy="2973388"/>
          </a:xfrm>
          <a:prstGeom prst="roundRect">
            <a:avLst/>
          </a:prstGeom>
          <a:solidFill>
            <a:srgbClr val="FFE2B0"/>
          </a:solidFill>
          <a:ln w="12700" cap="flat" cmpd="sng" algn="ctr">
            <a:noFill/>
            <a:prstDash val="solid"/>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lt1"/>
                </a:solidFill>
                <a:latin typeface="+mn-lt"/>
                <a:ea typeface="+mn-ea"/>
                <a:cs typeface="+mn-cs"/>
              </a:defRPr>
            </a:lvl9pPr>
          </a:lstStyle>
          <a:p>
            <a:pPr marL="0" indent="0">
              <a:buFont typeface="Arial"/>
              <a:buNone/>
            </a:pPr>
            <a:endParaRPr lang="tr-TR" sz="2000" u="sng" dirty="0">
              <a:solidFill>
                <a:schemeClr val="tx1"/>
              </a:solidFill>
              <a:latin typeface="Arial" panose="020B0604020202020204" pitchFamily="34" charset="0"/>
              <a:ea typeface="Comic Sans MS" charset="-94"/>
              <a:cs typeface="Arial" panose="020B0604020202020204" pitchFamily="34" charset="0"/>
            </a:endParaRPr>
          </a:p>
          <a:p>
            <a:pPr marL="0" indent="0">
              <a:buFont typeface="Arial"/>
              <a:buNone/>
            </a:pPr>
            <a:r>
              <a:rPr lang="tr-TR" sz="2000" u="sng" dirty="0">
                <a:solidFill>
                  <a:schemeClr val="tx1"/>
                </a:solidFill>
                <a:latin typeface="Arial" panose="020B0604020202020204" pitchFamily="34" charset="0"/>
                <a:ea typeface="Comic Sans MS" charset="-94"/>
                <a:cs typeface="Arial" panose="020B0604020202020204" pitchFamily="34" charset="0"/>
              </a:rPr>
              <a:t>Şeker Yüksekse (250 ve üzeri)</a:t>
            </a:r>
          </a:p>
          <a:p>
            <a:r>
              <a:rPr lang="tr-TR" sz="2000" dirty="0">
                <a:solidFill>
                  <a:schemeClr val="tx1"/>
                </a:solidFill>
                <a:latin typeface="Arial" panose="020B0604020202020204" pitchFamily="34" charset="0"/>
                <a:ea typeface="Comic Sans MS" charset="-94"/>
                <a:cs typeface="Arial" panose="020B0604020202020204" pitchFamily="34" charset="0"/>
              </a:rPr>
              <a:t>Kan şekeri 250 altına gelene kadar egzersize ara verilmeli</a:t>
            </a:r>
          </a:p>
          <a:p>
            <a:r>
              <a:rPr lang="tr-TR" sz="2000" dirty="0">
                <a:solidFill>
                  <a:schemeClr val="tx1"/>
                </a:solidFill>
                <a:latin typeface="Arial" panose="020B0604020202020204" pitchFamily="34" charset="0"/>
                <a:ea typeface="Comic Sans MS" charset="-94"/>
                <a:cs typeface="Arial" panose="020B0604020202020204" pitchFamily="34" charset="0"/>
              </a:rPr>
              <a:t>Bol su tüketmeli.</a:t>
            </a:r>
          </a:p>
          <a:p>
            <a:endParaRPr lang="tr-TR" sz="2000" dirty="0">
              <a:solidFill>
                <a:schemeClr val="tx1"/>
              </a:solidFill>
              <a:latin typeface="Arial" panose="020B0604020202020204" pitchFamily="34" charset="0"/>
              <a:ea typeface="Comic Sans MS" charset="-94"/>
              <a:cs typeface="Arial" panose="020B0604020202020204" pitchFamily="34" charset="0"/>
            </a:endParaRPr>
          </a:p>
        </p:txBody>
      </p:sp>
      <p:sp>
        <p:nvSpPr>
          <p:cNvPr id="3" name="Slayt Numarası Yer Tutucusu 2">
            <a:extLst>
              <a:ext uri="{FF2B5EF4-FFF2-40B4-BE49-F238E27FC236}">
                <a16:creationId xmlns:a16="http://schemas.microsoft.com/office/drawing/2014/main" id="{01186A2D-0036-65C3-8A6F-9EBAF4AE5145}"/>
              </a:ext>
            </a:extLst>
          </p:cNvPr>
          <p:cNvSpPr>
            <a:spLocks noGrp="1"/>
          </p:cNvSpPr>
          <p:nvPr>
            <p:ph type="sldNum" sz="quarter" idx="12"/>
          </p:nvPr>
        </p:nvSpPr>
        <p:spPr/>
        <p:txBody>
          <a:bodyPr/>
          <a:lstStyle/>
          <a:p>
            <a:fld id="{020B8D2C-B1BB-8C41-B5CF-847A8796FBEC}" type="slidenum">
              <a:rPr lang="tr-TR" smtClean="0"/>
              <a:t>68</a:t>
            </a:fld>
            <a:endParaRPr lang="tr-TR"/>
          </a:p>
        </p:txBody>
      </p:sp>
    </p:spTree>
    <p:extLst>
      <p:ext uri="{BB962C8B-B14F-4D97-AF65-F5344CB8AC3E}">
        <p14:creationId xmlns:p14="http://schemas.microsoft.com/office/powerpoint/2010/main" val="9095297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B81728A-7AB8-B376-9DB8-363B6C67FAC3}"/>
              </a:ext>
            </a:extLst>
          </p:cNvPr>
          <p:cNvSpPr>
            <a:spLocks noGrp="1"/>
          </p:cNvSpPr>
          <p:nvPr>
            <p:ph type="title"/>
          </p:nvPr>
        </p:nvSpPr>
        <p:spPr/>
        <p:txBody>
          <a:bodyPr/>
          <a:lstStyle/>
          <a:p>
            <a:r>
              <a:rPr lang="tr-TR" dirty="0">
                <a:latin typeface="Arial" panose="020B0604020202020204" pitchFamily="34" charset="0"/>
                <a:cs typeface="Arial" panose="020B0604020202020204" pitchFamily="34" charset="0"/>
              </a:rPr>
              <a:t>TEMEL MESAJLAR-1</a:t>
            </a:r>
            <a:endParaRPr lang="tr-TR" dirty="0"/>
          </a:p>
        </p:txBody>
      </p:sp>
      <p:sp>
        <p:nvSpPr>
          <p:cNvPr id="4" name="TextBox 232">
            <a:extLst>
              <a:ext uri="{FF2B5EF4-FFF2-40B4-BE49-F238E27FC236}">
                <a16:creationId xmlns:a16="http://schemas.microsoft.com/office/drawing/2014/main" id="{1077481B-53A0-6566-DBE7-F6BB196AFFC8}"/>
              </a:ext>
            </a:extLst>
          </p:cNvPr>
          <p:cNvSpPr txBox="1">
            <a:spLocks noGrp="1"/>
          </p:cNvSpPr>
          <p:nvPr>
            <p:ph sz="quarter" idx="13"/>
          </p:nvPr>
        </p:nvSpPr>
        <p:spPr>
          <a:xfrm>
            <a:off x="913774" y="2068918"/>
            <a:ext cx="10364451" cy="6218369"/>
          </a:xfrm>
          <a:prstGeom prst="rect">
            <a:avLst/>
          </a:prstGeom>
          <a:noFill/>
        </p:spPr>
        <p:txBody>
          <a:bodyPr wrap="square" lIns="0" tIns="0" rIns="0" bIns="0" rtlCol="0">
            <a:spAutoFit/>
          </a:bodyPr>
          <a:lstStyle/>
          <a:p>
            <a:pPr marL="0" indent="0">
              <a:lnSpc>
                <a:spcPts val="778"/>
              </a:lnSpc>
              <a:buNone/>
            </a:pPr>
            <a:endParaRPr lang="en-US" sz="1400" dirty="0"/>
          </a:p>
          <a:p>
            <a:pPr>
              <a:lnSpc>
                <a:spcPts val="2982"/>
              </a:lnSpc>
            </a:pPr>
            <a:r>
              <a:rPr lang="en-US" altLang="zh-CN" sz="2400" cap="none" dirty="0" err="1">
                <a:solidFill>
                  <a:srgbClr val="221E1F"/>
                </a:solidFill>
                <a:latin typeface="Arial" panose="020B0604020202020204" pitchFamily="34" charset="0"/>
                <a:cs typeface="Arial" panose="020B0604020202020204" pitchFamily="34" charset="0"/>
              </a:rPr>
              <a:t>Sağlıklı</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beslenerek</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doğru</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besinleri</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seçerek</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ilaç</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ve</a:t>
            </a:r>
            <a:r>
              <a:rPr lang="en-US" altLang="zh-CN" sz="2400" cap="none" dirty="0">
                <a:solidFill>
                  <a:srgbClr val="221E1F"/>
                </a:solidFill>
                <a:latin typeface="Arial" panose="020B0604020202020204" pitchFamily="34" charset="0"/>
                <a:cs typeface="Arial" panose="020B0604020202020204" pitchFamily="34" charset="0"/>
              </a:rPr>
              <a:t> insulin </a:t>
            </a:r>
            <a:r>
              <a:rPr lang="en-US" altLang="zh-CN" sz="2400" cap="none" dirty="0" err="1">
                <a:solidFill>
                  <a:srgbClr val="221E1F"/>
                </a:solidFill>
                <a:latin typeface="Arial" panose="020B0604020202020204" pitchFamily="34" charset="0"/>
                <a:cs typeface="Arial" panose="020B0604020202020204" pitchFamily="34" charset="0"/>
              </a:rPr>
              <a:t>tedavisinin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gerektirdiği</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öğün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düzenine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ve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öğün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sayısına</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uyarak</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kan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şekeri</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kontrolü</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sağlanabilir</a:t>
            </a:r>
            <a:r>
              <a:rPr lang="en-US" altLang="zh-CN" sz="2400" cap="none" dirty="0">
                <a:solidFill>
                  <a:srgbClr val="221E1F"/>
                </a:solidFill>
                <a:latin typeface="Arial" panose="020B0604020202020204" pitchFamily="34" charset="0"/>
                <a:cs typeface="Arial" panose="020B0604020202020204" pitchFamily="34" charset="0"/>
              </a:rPr>
              <a:t>.</a:t>
            </a:r>
          </a:p>
          <a:p>
            <a:pPr marL="0" indent="0">
              <a:lnSpc>
                <a:spcPts val="778"/>
              </a:lnSpc>
              <a:buNone/>
            </a:pPr>
            <a:endParaRPr lang="en-US" sz="2400" cap="none" dirty="0">
              <a:latin typeface="Arial" panose="020B0604020202020204" pitchFamily="34" charset="0"/>
              <a:cs typeface="Arial" panose="020B0604020202020204" pitchFamily="34" charset="0"/>
            </a:endParaRPr>
          </a:p>
          <a:p>
            <a:pPr>
              <a:lnSpc>
                <a:spcPts val="3058"/>
              </a:lnSpc>
            </a:pPr>
            <a:r>
              <a:rPr lang="en-US" altLang="zh-CN" sz="2400" cap="none" dirty="0" err="1">
                <a:solidFill>
                  <a:srgbClr val="221E1F"/>
                </a:solidFill>
                <a:latin typeface="Arial" panose="020B0604020202020204" pitchFamily="34" charset="0"/>
                <a:cs typeface="Arial" panose="020B0604020202020204" pitchFamily="34" charset="0"/>
              </a:rPr>
              <a:t>Beslenme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tedavisi</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bireye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özgüdür</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Standart</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bir</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beslenme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tedavisi</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oluşturulamaz</a:t>
            </a:r>
            <a:r>
              <a:rPr lang="en-US" altLang="zh-CN" sz="2400" cap="none" dirty="0">
                <a:solidFill>
                  <a:srgbClr val="221E1F"/>
                </a:solidFill>
                <a:latin typeface="Arial" panose="020B0604020202020204" pitchFamily="34" charset="0"/>
                <a:cs typeface="Arial" panose="020B0604020202020204" pitchFamily="34" charset="0"/>
              </a:rPr>
              <a:t>.</a:t>
            </a:r>
            <a:endParaRPr lang="en-US" sz="2400" cap="none" dirty="0">
              <a:latin typeface="Arial" panose="020B0604020202020204" pitchFamily="34" charset="0"/>
              <a:cs typeface="Arial" panose="020B0604020202020204" pitchFamily="34" charset="0"/>
            </a:endParaRPr>
          </a:p>
          <a:p>
            <a:pPr marL="0" indent="0">
              <a:lnSpc>
                <a:spcPts val="778"/>
              </a:lnSpc>
              <a:buNone/>
            </a:pPr>
            <a:endParaRPr lang="en-US" sz="2400" cap="none" dirty="0">
              <a:latin typeface="Arial" panose="020B0604020202020204" pitchFamily="34" charset="0"/>
              <a:cs typeface="Arial" panose="020B0604020202020204" pitchFamily="34" charset="0"/>
            </a:endParaRPr>
          </a:p>
          <a:p>
            <a:pPr>
              <a:lnSpc>
                <a:spcPts val="2573"/>
              </a:lnSpc>
            </a:pPr>
            <a:r>
              <a:rPr lang="en-US" altLang="zh-CN" sz="2400" cap="none" dirty="0" err="1">
                <a:solidFill>
                  <a:srgbClr val="221E1F"/>
                </a:solidFill>
                <a:latin typeface="Arial" panose="020B0604020202020204" pitchFamily="34" charset="0"/>
                <a:cs typeface="Arial" panose="020B0604020202020204" pitchFamily="34" charset="0"/>
              </a:rPr>
              <a:t>Öğün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saatleri</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geciktirilmemeli</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öğün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atlanmamalıdır</a:t>
            </a:r>
            <a:r>
              <a:rPr lang="en-US" altLang="zh-CN" sz="2400" cap="none" dirty="0">
                <a:solidFill>
                  <a:srgbClr val="221E1F"/>
                </a:solidFill>
                <a:latin typeface="Arial" panose="020B0604020202020204" pitchFamily="34" charset="0"/>
                <a:cs typeface="Arial" panose="020B0604020202020204" pitchFamily="34" charset="0"/>
              </a:rPr>
              <a:t>.</a:t>
            </a:r>
          </a:p>
          <a:p>
            <a:pPr>
              <a:lnSpc>
                <a:spcPts val="2573"/>
              </a:lnSpc>
            </a:pPr>
            <a:r>
              <a:rPr lang="tr-TR" sz="2400" cap="none" dirty="0">
                <a:latin typeface="Arial" panose="020B0604020202020204" pitchFamily="34" charset="0"/>
                <a:cs typeface="Arial" panose="020B0604020202020204" pitchFamily="34" charset="0"/>
              </a:rPr>
              <a:t>İnsülin ve/veya ilaç zamanlarına ve dozlarına dikkat edilmeli</a:t>
            </a:r>
          </a:p>
          <a:p>
            <a:pPr>
              <a:lnSpc>
                <a:spcPts val="2573"/>
              </a:lnSpc>
            </a:pPr>
            <a:endParaRPr lang="en-US" altLang="zh-CN" sz="2400" cap="none" dirty="0">
              <a:solidFill>
                <a:srgbClr val="221E1F"/>
              </a:solidFill>
              <a:latin typeface="Arial" panose="020B0604020202020204" pitchFamily="34" charset="0"/>
              <a:cs typeface="Arial" panose="020B0604020202020204" pitchFamily="34" charset="0"/>
            </a:endParaRPr>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indent="2683884">
              <a:lnSpc>
                <a:spcPts val="2774"/>
              </a:lnSpc>
            </a:pPr>
            <a:endParaRPr lang="en-US" altLang="zh-CN" sz="1555" dirty="0">
              <a:solidFill>
                <a:srgbClr val="293C90"/>
              </a:solidFill>
              <a:latin typeface="Comic Sans MS" charset="0"/>
              <a:cs typeface="Comic Sans MS" charset="0"/>
            </a:endParaRPr>
          </a:p>
        </p:txBody>
      </p:sp>
      <p:sp>
        <p:nvSpPr>
          <p:cNvPr id="5" name="Slayt Numarası Yer Tutucusu 4">
            <a:extLst>
              <a:ext uri="{FF2B5EF4-FFF2-40B4-BE49-F238E27FC236}">
                <a16:creationId xmlns:a16="http://schemas.microsoft.com/office/drawing/2014/main" id="{F5C34061-529F-3029-75FB-F5D6275893D4}"/>
              </a:ext>
            </a:extLst>
          </p:cNvPr>
          <p:cNvSpPr>
            <a:spLocks noGrp="1"/>
          </p:cNvSpPr>
          <p:nvPr>
            <p:ph type="sldNum" sz="quarter" idx="12"/>
          </p:nvPr>
        </p:nvSpPr>
        <p:spPr/>
        <p:txBody>
          <a:bodyPr/>
          <a:lstStyle/>
          <a:p>
            <a:fld id="{6D22F896-40B5-4ADD-8801-0D06FADFA095}" type="slidenum">
              <a:rPr lang="en-US" smtClean="0"/>
              <a:t>69</a:t>
            </a:fld>
            <a:endParaRPr lang="en-US" dirty="0"/>
          </a:p>
        </p:txBody>
      </p:sp>
    </p:spTree>
    <p:extLst>
      <p:ext uri="{BB962C8B-B14F-4D97-AF65-F5344CB8AC3E}">
        <p14:creationId xmlns:p14="http://schemas.microsoft.com/office/powerpoint/2010/main" val="10199878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B5E552C-3789-D799-1983-29518D0EB877}"/>
              </a:ext>
            </a:extLst>
          </p:cNvPr>
          <p:cNvSpPr>
            <a:spLocks noGrp="1"/>
          </p:cNvSpPr>
          <p:nvPr>
            <p:ph type="title"/>
          </p:nvPr>
        </p:nvSpPr>
        <p:spPr/>
        <p:txBody>
          <a:bodyPr/>
          <a:lstStyle/>
          <a:p>
            <a:r>
              <a:rPr lang="tr-TR" dirty="0">
                <a:latin typeface="Arial" panose="020B0604020202020204" pitchFamily="34" charset="0"/>
                <a:cs typeface="Arial" panose="020B0604020202020204" pitchFamily="34" charset="0"/>
              </a:rPr>
              <a:t>TEMEL MESAJLAR-2</a:t>
            </a:r>
            <a:endParaRPr lang="tr-TR" dirty="0"/>
          </a:p>
        </p:txBody>
      </p:sp>
      <p:sp>
        <p:nvSpPr>
          <p:cNvPr id="4" name="TextBox 236">
            <a:extLst>
              <a:ext uri="{FF2B5EF4-FFF2-40B4-BE49-F238E27FC236}">
                <a16:creationId xmlns:a16="http://schemas.microsoft.com/office/drawing/2014/main" id="{B0540754-B888-BE3E-E299-D210F11C0E30}"/>
              </a:ext>
            </a:extLst>
          </p:cNvPr>
          <p:cNvSpPr txBox="1">
            <a:spLocks noGrp="1"/>
          </p:cNvSpPr>
          <p:nvPr>
            <p:ph sz="quarter" idx="13"/>
          </p:nvPr>
        </p:nvSpPr>
        <p:spPr>
          <a:xfrm>
            <a:off x="913774" y="2367092"/>
            <a:ext cx="10854156" cy="4823756"/>
          </a:xfrm>
          <a:prstGeom prst="rect">
            <a:avLst/>
          </a:prstGeom>
          <a:noFill/>
        </p:spPr>
        <p:txBody>
          <a:bodyPr wrap="square" lIns="0" tIns="0" rIns="0" bIns="0" rtlCol="0">
            <a:spAutoFit/>
          </a:bodyPr>
          <a:lstStyle/>
          <a:p>
            <a:pPr>
              <a:lnSpc>
                <a:spcPts val="2275"/>
              </a:lnSpc>
            </a:pPr>
            <a:r>
              <a:rPr lang="en-US" altLang="zh-CN" sz="2400" cap="none" dirty="0">
                <a:solidFill>
                  <a:srgbClr val="221E1F"/>
                </a:solidFill>
                <a:latin typeface="Arial" panose="020B0604020202020204" pitchFamily="34" charset="0"/>
                <a:cs typeface="Arial" panose="020B0604020202020204" pitchFamily="34" charset="0"/>
              </a:rPr>
              <a:t>Kan </a:t>
            </a:r>
            <a:r>
              <a:rPr lang="en-US" altLang="zh-CN" sz="2400" cap="none" dirty="0" err="1">
                <a:solidFill>
                  <a:srgbClr val="221E1F"/>
                </a:solidFill>
                <a:latin typeface="Arial" panose="020B0604020202020204" pitchFamily="34" charset="0"/>
                <a:cs typeface="Arial" panose="020B0604020202020204" pitchFamily="34" charset="0"/>
              </a:rPr>
              <a:t>şekerinin</a:t>
            </a:r>
            <a:r>
              <a:rPr lang="en-US" altLang="zh-CN" sz="2400" cap="none" dirty="0">
                <a:solidFill>
                  <a:srgbClr val="221E1F"/>
                </a:solidFill>
                <a:latin typeface="Arial" panose="020B0604020202020204" pitchFamily="34" charset="0"/>
                <a:cs typeface="Arial" panose="020B0604020202020204" pitchFamily="34" charset="0"/>
              </a:rPr>
              <a:t> ana </a:t>
            </a:r>
            <a:r>
              <a:rPr lang="en-US" altLang="zh-CN" sz="2400" cap="none" dirty="0" err="1">
                <a:solidFill>
                  <a:srgbClr val="221E1F"/>
                </a:solidFill>
                <a:latin typeface="Arial" panose="020B0604020202020204" pitchFamily="34" charset="0"/>
                <a:cs typeface="Arial" panose="020B0604020202020204" pitchFamily="34" charset="0"/>
              </a:rPr>
              <a:t>kaynağı</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karbonhidratlardır</a:t>
            </a:r>
            <a:r>
              <a:rPr lang="en-US" altLang="zh-CN" sz="2400" cap="none" dirty="0">
                <a:solidFill>
                  <a:srgbClr val="221E1F"/>
                </a:solidFill>
                <a:latin typeface="Arial" panose="020B0604020202020204" pitchFamily="34" charset="0"/>
                <a:cs typeface="Arial" panose="020B0604020202020204" pitchFamily="34" charset="0"/>
              </a:rPr>
              <a:t>.</a:t>
            </a:r>
          </a:p>
          <a:p>
            <a:pPr>
              <a:lnSpc>
                <a:spcPts val="2275"/>
              </a:lnSpc>
            </a:pPr>
            <a:endParaRPr lang="en-US" altLang="zh-CN" sz="2400" cap="none" dirty="0">
              <a:solidFill>
                <a:srgbClr val="221E1F"/>
              </a:solidFill>
              <a:latin typeface="Arial" panose="020B0604020202020204" pitchFamily="34" charset="0"/>
              <a:cs typeface="Arial" panose="020B0604020202020204" pitchFamily="34" charset="0"/>
            </a:endParaRPr>
          </a:p>
          <a:p>
            <a:pPr>
              <a:lnSpc>
                <a:spcPts val="2275"/>
              </a:lnSpc>
            </a:pPr>
            <a:r>
              <a:rPr lang="en-US" altLang="zh-CN" sz="2400" cap="none" dirty="0">
                <a:solidFill>
                  <a:srgbClr val="221E1F"/>
                </a:solidFill>
                <a:latin typeface="Arial" panose="020B0604020202020204" pitchFamily="34" charset="0"/>
                <a:cs typeface="Arial" panose="020B0604020202020204" pitchFamily="34" charset="0"/>
              </a:rPr>
              <a:t>Tam </a:t>
            </a:r>
            <a:r>
              <a:rPr lang="en-US" altLang="zh-CN" sz="2400" cap="none" dirty="0" err="1">
                <a:solidFill>
                  <a:srgbClr val="221E1F"/>
                </a:solidFill>
                <a:latin typeface="Arial" panose="020B0604020202020204" pitchFamily="34" charset="0"/>
                <a:cs typeface="Arial" panose="020B0604020202020204" pitchFamily="34" charset="0"/>
              </a:rPr>
              <a:t>taneli</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tahıllar</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meyve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sebze</a:t>
            </a:r>
            <a:r>
              <a:rPr lang="en-US" altLang="zh-CN" sz="2400" cap="none" dirty="0">
                <a:solidFill>
                  <a:srgbClr val="221E1F"/>
                </a:solidFill>
                <a:latin typeface="Arial" panose="020B0604020202020204" pitchFamily="34" charset="0"/>
                <a:cs typeface="Arial" panose="020B0604020202020204" pitchFamily="34" charset="0"/>
              </a:rPr>
              <a:t>, kuru </a:t>
            </a:r>
            <a:r>
              <a:rPr lang="en-US" altLang="zh-CN" sz="2400" cap="none" dirty="0" err="1">
                <a:solidFill>
                  <a:srgbClr val="221E1F"/>
                </a:solidFill>
                <a:latin typeface="Arial" panose="020B0604020202020204" pitchFamily="34" charset="0"/>
                <a:cs typeface="Arial" panose="020B0604020202020204" pitchFamily="34" charset="0"/>
              </a:rPr>
              <a:t>baklagil</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düşük</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yağlı</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süt</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ve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yoğurt</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gibi</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besinlerden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karbonhidrat</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tüketimi</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sağlanmalıdır</a:t>
            </a:r>
            <a:r>
              <a:rPr lang="en-US" altLang="zh-CN" sz="2400" cap="none" dirty="0">
                <a:solidFill>
                  <a:srgbClr val="221E1F"/>
                </a:solidFill>
                <a:latin typeface="Arial" panose="020B0604020202020204" pitchFamily="34" charset="0"/>
                <a:cs typeface="Arial" panose="020B0604020202020204" pitchFamily="34" charset="0"/>
              </a:rPr>
              <a:t>.</a:t>
            </a:r>
          </a:p>
          <a:p>
            <a:pPr>
              <a:lnSpc>
                <a:spcPts val="2275"/>
              </a:lnSpc>
            </a:pPr>
            <a:endParaRPr lang="en-US" altLang="zh-CN" sz="2400" cap="none" dirty="0">
              <a:solidFill>
                <a:srgbClr val="221E1F"/>
              </a:solidFill>
              <a:latin typeface="Arial" panose="020B0604020202020204" pitchFamily="34" charset="0"/>
              <a:cs typeface="Arial" panose="020B0604020202020204" pitchFamily="34" charset="0"/>
            </a:endParaRPr>
          </a:p>
          <a:p>
            <a:pPr>
              <a:lnSpc>
                <a:spcPts val="2275"/>
              </a:lnSpc>
            </a:pPr>
            <a:r>
              <a:rPr lang="en-US" altLang="zh-CN" sz="2400" cap="none" dirty="0" err="1">
                <a:solidFill>
                  <a:srgbClr val="221E1F"/>
                </a:solidFill>
                <a:latin typeface="Arial" panose="020B0604020202020204" pitchFamily="34" charset="0"/>
                <a:cs typeface="Arial" panose="020B0604020202020204" pitchFamily="34" charset="0"/>
              </a:rPr>
              <a:t>Bireye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önerilenden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az</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veya</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fazla</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karbonhidrat</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tüketilmesi</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kan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şekerinde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dalgalanmalara</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yol</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açar</a:t>
            </a:r>
            <a:r>
              <a:rPr lang="en-US" altLang="zh-CN" sz="2400" cap="none" dirty="0">
                <a:solidFill>
                  <a:srgbClr val="221E1F"/>
                </a:solidFill>
                <a:latin typeface="Arial" panose="020B0604020202020204" pitchFamily="34" charset="0"/>
                <a:cs typeface="Arial" panose="020B0604020202020204" pitchFamily="34" charset="0"/>
              </a:rPr>
              <a:t>.</a:t>
            </a:r>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indent="2747017">
              <a:lnSpc>
                <a:spcPts val="2286"/>
              </a:lnSpc>
            </a:pPr>
            <a:endParaRPr lang="en-US" altLang="zh-CN" sz="1555" dirty="0">
              <a:solidFill>
                <a:srgbClr val="293C90"/>
              </a:solidFill>
              <a:latin typeface="Comic Sans MS" charset="0"/>
              <a:cs typeface="Comic Sans MS" charset="0"/>
            </a:endParaRPr>
          </a:p>
        </p:txBody>
      </p:sp>
      <p:sp>
        <p:nvSpPr>
          <p:cNvPr id="5" name="Slayt Numarası Yer Tutucusu 4">
            <a:extLst>
              <a:ext uri="{FF2B5EF4-FFF2-40B4-BE49-F238E27FC236}">
                <a16:creationId xmlns:a16="http://schemas.microsoft.com/office/drawing/2014/main" id="{8630405C-3B52-9B3B-46DC-F1BA2E415C68}"/>
              </a:ext>
            </a:extLst>
          </p:cNvPr>
          <p:cNvSpPr>
            <a:spLocks noGrp="1"/>
          </p:cNvSpPr>
          <p:nvPr>
            <p:ph type="sldNum" sz="quarter" idx="12"/>
          </p:nvPr>
        </p:nvSpPr>
        <p:spPr/>
        <p:txBody>
          <a:bodyPr/>
          <a:lstStyle/>
          <a:p>
            <a:fld id="{6D22F896-40B5-4ADD-8801-0D06FADFA095}" type="slidenum">
              <a:rPr lang="en-US" smtClean="0"/>
              <a:t>70</a:t>
            </a:fld>
            <a:endParaRPr lang="en-US" dirty="0"/>
          </a:p>
        </p:txBody>
      </p:sp>
    </p:spTree>
    <p:extLst>
      <p:ext uri="{BB962C8B-B14F-4D97-AF65-F5344CB8AC3E}">
        <p14:creationId xmlns:p14="http://schemas.microsoft.com/office/powerpoint/2010/main" val="334097507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15B7DD9-8B94-277E-0E29-DB8F8B69CB01}"/>
              </a:ext>
            </a:extLst>
          </p:cNvPr>
          <p:cNvSpPr>
            <a:spLocks noGrp="1"/>
          </p:cNvSpPr>
          <p:nvPr>
            <p:ph type="title"/>
          </p:nvPr>
        </p:nvSpPr>
        <p:spPr/>
        <p:txBody>
          <a:bodyPr/>
          <a:lstStyle/>
          <a:p>
            <a:r>
              <a:rPr lang="tr-TR" dirty="0">
                <a:latin typeface="Arial" panose="020B0604020202020204" pitchFamily="34" charset="0"/>
                <a:cs typeface="Arial" panose="020B0604020202020204" pitchFamily="34" charset="0"/>
              </a:rPr>
              <a:t>TEMEL MESAJLAR-3</a:t>
            </a:r>
            <a:endParaRPr lang="tr-TR" dirty="0"/>
          </a:p>
        </p:txBody>
      </p:sp>
      <p:sp>
        <p:nvSpPr>
          <p:cNvPr id="3" name="İçerik Yer Tutucusu 2">
            <a:extLst>
              <a:ext uri="{FF2B5EF4-FFF2-40B4-BE49-F238E27FC236}">
                <a16:creationId xmlns:a16="http://schemas.microsoft.com/office/drawing/2014/main" id="{2F528BE8-C94E-B856-6C08-D4C2B4824E88}"/>
              </a:ext>
            </a:extLst>
          </p:cNvPr>
          <p:cNvSpPr>
            <a:spLocks noGrp="1"/>
          </p:cNvSpPr>
          <p:nvPr>
            <p:ph sz="quarter" idx="13"/>
          </p:nvPr>
        </p:nvSpPr>
        <p:spPr/>
        <p:txBody>
          <a:bodyPr/>
          <a:lstStyle/>
          <a:p>
            <a:pPr>
              <a:lnSpc>
                <a:spcPts val="2578"/>
              </a:lnSpc>
            </a:pPr>
            <a:r>
              <a:rPr lang="en-US" altLang="zh-CN" sz="2400" cap="none" dirty="0" err="1">
                <a:solidFill>
                  <a:srgbClr val="221E1F"/>
                </a:solidFill>
                <a:latin typeface="Arial" panose="020B0604020202020204" pitchFamily="34" charset="0"/>
                <a:cs typeface="Arial" panose="020B0604020202020204" pitchFamily="34" charset="0"/>
              </a:rPr>
              <a:t>Katı</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yağ</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yerine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sıvı</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yağ</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kullanımı</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tercih</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edilmelidir</a:t>
            </a:r>
            <a:r>
              <a:rPr lang="en-US" altLang="zh-CN" sz="2400" cap="none" dirty="0">
                <a:solidFill>
                  <a:srgbClr val="221E1F"/>
                </a:solidFill>
                <a:latin typeface="Arial" panose="020B0604020202020204" pitchFamily="34" charset="0"/>
                <a:cs typeface="Arial" panose="020B0604020202020204" pitchFamily="34" charset="0"/>
              </a:rPr>
              <a:t>.</a:t>
            </a:r>
          </a:p>
          <a:p>
            <a:pPr>
              <a:lnSpc>
                <a:spcPts val="2578"/>
              </a:lnSpc>
            </a:pPr>
            <a:endParaRPr lang="en-US" altLang="zh-CN" sz="2400" cap="none" dirty="0">
              <a:solidFill>
                <a:srgbClr val="221E1F"/>
              </a:solidFill>
              <a:latin typeface="Arial" panose="020B0604020202020204" pitchFamily="34" charset="0"/>
              <a:cs typeface="Arial" panose="020B0604020202020204" pitchFamily="34" charset="0"/>
            </a:endParaRPr>
          </a:p>
          <a:p>
            <a:pPr>
              <a:lnSpc>
                <a:spcPts val="2918"/>
              </a:lnSpc>
            </a:pPr>
            <a:r>
              <a:rPr lang="en-US" altLang="zh-CN" sz="2400" cap="none" dirty="0" err="1">
                <a:solidFill>
                  <a:srgbClr val="221E1F"/>
                </a:solidFill>
                <a:latin typeface="Arial" panose="020B0604020202020204" pitchFamily="34" charset="0"/>
                <a:cs typeface="Arial" panose="020B0604020202020204" pitchFamily="34" charset="0"/>
              </a:rPr>
              <a:t>Kolesterol</a:t>
            </a:r>
            <a:r>
              <a:rPr lang="en-US" altLang="zh-CN" sz="2400" cap="none" dirty="0">
                <a:solidFill>
                  <a:srgbClr val="221E1F"/>
                </a:solidFill>
                <a:latin typeface="Arial" panose="020B0604020202020204" pitchFamily="34" charset="0"/>
                <a:cs typeface="Arial" panose="020B0604020202020204" pitchFamily="34" charset="0"/>
              </a:rPr>
              <a:t> et, </a:t>
            </a:r>
            <a:r>
              <a:rPr lang="en-US" altLang="zh-CN" sz="2400" cap="none" dirty="0" err="1">
                <a:solidFill>
                  <a:srgbClr val="221E1F"/>
                </a:solidFill>
                <a:latin typeface="Arial" panose="020B0604020202020204" pitchFamily="34" charset="0"/>
                <a:cs typeface="Arial" panose="020B0604020202020204" pitchFamily="34" charset="0"/>
              </a:rPr>
              <a:t>süt</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yoğurt</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yumurta</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gibi</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hayvansal</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besinlerde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bulunur</a:t>
            </a:r>
            <a:r>
              <a:rPr lang="en-US" altLang="zh-CN" sz="2400" cap="none" dirty="0">
                <a:solidFill>
                  <a:srgbClr val="221E1F"/>
                </a:solidFill>
                <a:latin typeface="Arial" panose="020B0604020202020204" pitchFamily="34" charset="0"/>
                <a:cs typeface="Arial" panose="020B0604020202020204" pitchFamily="34" charset="0"/>
              </a:rPr>
              <a:t>.</a:t>
            </a:r>
          </a:p>
          <a:p>
            <a:pPr>
              <a:lnSpc>
                <a:spcPts val="2918"/>
              </a:lnSpc>
            </a:pPr>
            <a:endParaRPr lang="en-US" altLang="zh-CN" sz="2400" cap="none" dirty="0">
              <a:solidFill>
                <a:srgbClr val="221E1F"/>
              </a:solidFill>
              <a:latin typeface="Arial" panose="020B0604020202020204" pitchFamily="34" charset="0"/>
              <a:cs typeface="Arial" panose="020B0604020202020204" pitchFamily="34" charset="0"/>
            </a:endParaRPr>
          </a:p>
          <a:p>
            <a:pPr>
              <a:lnSpc>
                <a:spcPts val="2644"/>
              </a:lnSpc>
            </a:pPr>
            <a:r>
              <a:rPr lang="en-US" altLang="zh-CN" sz="2400" cap="none" dirty="0">
                <a:solidFill>
                  <a:srgbClr val="221E1F"/>
                </a:solidFill>
                <a:latin typeface="Arial" panose="020B0604020202020204" pitchFamily="34" charset="0"/>
                <a:cs typeface="Arial" panose="020B0604020202020204" pitchFamily="34" charset="0"/>
              </a:rPr>
              <a:t>Balık, </a:t>
            </a:r>
            <a:r>
              <a:rPr lang="en-US" altLang="zh-CN" sz="2400" cap="none" dirty="0" err="1">
                <a:solidFill>
                  <a:srgbClr val="221E1F"/>
                </a:solidFill>
                <a:latin typeface="Arial" panose="020B0604020202020204" pitchFamily="34" charset="0"/>
                <a:cs typeface="Arial" panose="020B0604020202020204" pitchFamily="34" charset="0"/>
              </a:rPr>
              <a:t>yağsız</a:t>
            </a:r>
            <a:r>
              <a:rPr lang="en-US" altLang="zh-CN" sz="2400" cap="none" dirty="0">
                <a:solidFill>
                  <a:srgbClr val="221E1F"/>
                </a:solidFill>
                <a:latin typeface="Arial" panose="020B0604020202020204" pitchFamily="34" charset="0"/>
                <a:cs typeface="Arial" panose="020B0604020202020204" pitchFamily="34" charset="0"/>
              </a:rPr>
              <a:t> et, </a:t>
            </a:r>
            <a:r>
              <a:rPr lang="en-US" altLang="zh-CN" sz="2400" cap="none" dirty="0" err="1">
                <a:solidFill>
                  <a:srgbClr val="221E1F"/>
                </a:solidFill>
                <a:latin typeface="Arial" panose="020B0604020202020204" pitchFamily="34" charset="0"/>
                <a:cs typeface="Arial" panose="020B0604020202020204" pitchFamily="34" charset="0"/>
              </a:rPr>
              <a:t>yarım</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yağlı</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süt</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ve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yoğurt</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tüketimi</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hayvansal</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kaynaklı</a:t>
            </a:r>
            <a:r>
              <a:rPr lang="en-US" altLang="zh-CN" sz="2400" cap="none" dirty="0">
                <a:solidFill>
                  <a:srgbClr val="221E1F"/>
                </a:solidFill>
                <a:latin typeface="Arial" panose="020B0604020202020204" pitchFamily="34" charset="0"/>
                <a:cs typeface="Arial" panose="020B0604020202020204" pitchFamily="34" charset="0"/>
              </a:rPr>
              <a:t> protein </a:t>
            </a:r>
            <a:r>
              <a:rPr lang="en-US" altLang="zh-CN" sz="2400" cap="none" dirty="0" err="1">
                <a:solidFill>
                  <a:srgbClr val="221E1F"/>
                </a:solidFill>
                <a:latin typeface="Arial" panose="020B0604020202020204" pitchFamily="34" charset="0"/>
                <a:cs typeface="Arial" panose="020B0604020202020204" pitchFamily="34" charset="0"/>
              </a:rPr>
              <a:t>gereksinimini</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sağlar</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ve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doymuş</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yağ</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ve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kolesterol</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alımını</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azaltır</a:t>
            </a:r>
            <a:r>
              <a:rPr lang="en-US" altLang="zh-CN" sz="2400" cap="none" dirty="0">
                <a:solidFill>
                  <a:srgbClr val="221E1F"/>
                </a:solidFill>
                <a:latin typeface="Arial" panose="020B0604020202020204" pitchFamily="34" charset="0"/>
                <a:cs typeface="Arial" panose="020B0604020202020204" pitchFamily="34" charset="0"/>
              </a:rPr>
              <a:t>.</a:t>
            </a:r>
          </a:p>
          <a:p>
            <a:endParaRPr lang="tr-TR" dirty="0"/>
          </a:p>
        </p:txBody>
      </p:sp>
      <p:sp>
        <p:nvSpPr>
          <p:cNvPr id="4" name="Slayt Numarası Yer Tutucusu 3">
            <a:extLst>
              <a:ext uri="{FF2B5EF4-FFF2-40B4-BE49-F238E27FC236}">
                <a16:creationId xmlns:a16="http://schemas.microsoft.com/office/drawing/2014/main" id="{DC431397-089E-4E98-81D1-7123833778C1}"/>
              </a:ext>
            </a:extLst>
          </p:cNvPr>
          <p:cNvSpPr>
            <a:spLocks noGrp="1"/>
          </p:cNvSpPr>
          <p:nvPr>
            <p:ph type="sldNum" sz="quarter" idx="12"/>
          </p:nvPr>
        </p:nvSpPr>
        <p:spPr/>
        <p:txBody>
          <a:bodyPr/>
          <a:lstStyle/>
          <a:p>
            <a:fld id="{6D22F896-40B5-4ADD-8801-0D06FADFA095}" type="slidenum">
              <a:rPr lang="en-US" smtClean="0"/>
              <a:t>71</a:t>
            </a:fld>
            <a:endParaRPr lang="en-US" dirty="0"/>
          </a:p>
        </p:txBody>
      </p:sp>
    </p:spTree>
    <p:extLst>
      <p:ext uri="{BB962C8B-B14F-4D97-AF65-F5344CB8AC3E}">
        <p14:creationId xmlns:p14="http://schemas.microsoft.com/office/powerpoint/2010/main" val="1150071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C57EB12-ADDF-5E06-B761-48636413A870}"/>
              </a:ext>
            </a:extLst>
          </p:cNvPr>
          <p:cNvSpPr>
            <a:spLocks noGrp="1"/>
          </p:cNvSpPr>
          <p:nvPr>
            <p:ph type="title"/>
          </p:nvPr>
        </p:nvSpPr>
        <p:spPr/>
        <p:txBody>
          <a:bodyPr/>
          <a:lstStyle/>
          <a:p>
            <a:r>
              <a:rPr lang="tr-TR" dirty="0">
                <a:latin typeface="Arial" panose="020B0604020202020204" pitchFamily="34" charset="0"/>
                <a:cs typeface="Arial" panose="020B0604020202020204" pitchFamily="34" charset="0"/>
              </a:rPr>
              <a:t>TEMEL MESAJLAR-4</a:t>
            </a:r>
            <a:endParaRPr lang="tr-TR" dirty="0"/>
          </a:p>
        </p:txBody>
      </p:sp>
      <p:sp>
        <p:nvSpPr>
          <p:cNvPr id="5" name="TextBox 243">
            <a:extLst>
              <a:ext uri="{FF2B5EF4-FFF2-40B4-BE49-F238E27FC236}">
                <a16:creationId xmlns:a16="http://schemas.microsoft.com/office/drawing/2014/main" id="{F885E5DE-AEDF-A65C-BCE6-5B4087305078}"/>
              </a:ext>
            </a:extLst>
          </p:cNvPr>
          <p:cNvSpPr txBox="1">
            <a:spLocks noGrp="1"/>
          </p:cNvSpPr>
          <p:nvPr>
            <p:ph sz="quarter" idx="13"/>
          </p:nvPr>
        </p:nvSpPr>
        <p:spPr>
          <a:xfrm>
            <a:off x="615600" y="2214694"/>
            <a:ext cx="11388374" cy="5256567"/>
          </a:xfrm>
          <a:prstGeom prst="rect">
            <a:avLst/>
          </a:prstGeom>
          <a:noFill/>
        </p:spPr>
        <p:txBody>
          <a:bodyPr wrap="none" lIns="0" tIns="0" rIns="0" bIns="0" rtlCol="0">
            <a:spAutoFit/>
          </a:bodyPr>
          <a:lstStyle/>
          <a:p>
            <a:pPr>
              <a:lnSpc>
                <a:spcPts val="2738"/>
              </a:lnSpc>
            </a:pPr>
            <a:endParaRPr lang="tr-TR" altLang="zh-CN" sz="1633" dirty="0">
              <a:solidFill>
                <a:srgbClr val="221E1F"/>
              </a:solidFill>
              <a:latin typeface="Comic Sans MS" charset="0"/>
              <a:cs typeface="Comic Sans MS" charset="0"/>
            </a:endParaRPr>
          </a:p>
          <a:p>
            <a:pPr>
              <a:lnSpc>
                <a:spcPts val="2738"/>
              </a:lnSpc>
            </a:pPr>
            <a:r>
              <a:rPr lang="en-US" altLang="zh-CN" sz="2400" cap="none" dirty="0" err="1">
                <a:solidFill>
                  <a:srgbClr val="221E1F"/>
                </a:solidFill>
                <a:latin typeface="Arial" panose="020B0604020202020204" pitchFamily="34" charset="0"/>
                <a:cs typeface="Arial" panose="020B0604020202020204" pitchFamily="34" charset="0"/>
              </a:rPr>
              <a:t>Bisküvi</a:t>
            </a:r>
            <a:r>
              <a:rPr lang="en-US" altLang="zh-CN" sz="2400" cap="none" dirty="0">
                <a:solidFill>
                  <a:srgbClr val="221E1F"/>
                </a:solidFill>
                <a:latin typeface="Arial" panose="020B0604020202020204" pitchFamily="34" charset="0"/>
                <a:cs typeface="Arial" panose="020B0604020202020204" pitchFamily="34" charset="0"/>
              </a:rPr>
              <a:t> vb. </a:t>
            </a:r>
            <a:r>
              <a:rPr lang="en-US" altLang="zh-CN" sz="2400" cap="none" dirty="0" err="1">
                <a:solidFill>
                  <a:srgbClr val="221E1F"/>
                </a:solidFill>
                <a:latin typeface="Arial" panose="020B0604020202020204" pitchFamily="34" charset="0"/>
                <a:cs typeface="Arial" panose="020B0604020202020204" pitchFamily="34" charset="0"/>
              </a:rPr>
              <a:t>paketlenmiş</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ürünler</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tüketilmemeli</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veya</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tüketim</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sıklığının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azaltılmalıdır</a:t>
            </a:r>
            <a:r>
              <a:rPr lang="en-US" altLang="zh-CN" sz="2400" cap="none" dirty="0">
                <a:solidFill>
                  <a:srgbClr val="221E1F"/>
                </a:solidFill>
                <a:latin typeface="Arial" panose="020B0604020202020204" pitchFamily="34" charset="0"/>
                <a:cs typeface="Arial" panose="020B0604020202020204" pitchFamily="34" charset="0"/>
              </a:rPr>
              <a:t>.</a:t>
            </a:r>
          </a:p>
          <a:p>
            <a:pPr>
              <a:lnSpc>
                <a:spcPts val="2738"/>
              </a:lnSpc>
            </a:pPr>
            <a:endParaRPr lang="en-US" altLang="zh-CN" sz="2400" cap="none" dirty="0">
              <a:solidFill>
                <a:srgbClr val="221E1F"/>
              </a:solidFill>
              <a:latin typeface="Arial" panose="020B0604020202020204" pitchFamily="34" charset="0"/>
              <a:cs typeface="Arial" panose="020B0604020202020204" pitchFamily="34" charset="0"/>
            </a:endParaRPr>
          </a:p>
          <a:p>
            <a:pPr>
              <a:lnSpc>
                <a:spcPts val="2738"/>
              </a:lnSpc>
            </a:pPr>
            <a:r>
              <a:rPr lang="en-US" altLang="zh-CN" sz="2400" cap="none" dirty="0">
                <a:solidFill>
                  <a:srgbClr val="221E1F"/>
                </a:solidFill>
                <a:latin typeface="Arial" panose="020B0604020202020204" pitchFamily="34" charset="0"/>
                <a:cs typeface="Arial" panose="020B0604020202020204" pitchFamily="34" charset="0"/>
              </a:rPr>
              <a:t>Her </a:t>
            </a:r>
            <a:r>
              <a:rPr lang="en-US" altLang="zh-CN" sz="2400" cap="none" dirty="0" err="1">
                <a:solidFill>
                  <a:srgbClr val="221E1F"/>
                </a:solidFill>
                <a:latin typeface="Arial" panose="020B0604020202020204" pitchFamily="34" charset="0"/>
                <a:cs typeface="Arial" panose="020B0604020202020204" pitchFamily="34" charset="0"/>
              </a:rPr>
              <a:t>öğünde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farklı</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besin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gruplarına</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yer</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verilmelidir</a:t>
            </a:r>
            <a:r>
              <a:rPr lang="en-US" altLang="zh-CN" sz="2400" cap="none" dirty="0">
                <a:solidFill>
                  <a:srgbClr val="221E1F"/>
                </a:solidFill>
                <a:latin typeface="Arial" panose="020B0604020202020204" pitchFamily="34" charset="0"/>
                <a:cs typeface="Arial" panose="020B0604020202020204" pitchFamily="34" charset="0"/>
              </a:rPr>
              <a:t>.</a:t>
            </a:r>
          </a:p>
          <a:p>
            <a:pPr>
              <a:lnSpc>
                <a:spcPts val="2738"/>
              </a:lnSpc>
            </a:pPr>
            <a:endParaRPr lang="en-US" altLang="zh-CN" sz="2400" cap="none" dirty="0">
              <a:solidFill>
                <a:srgbClr val="221E1F"/>
              </a:solidFill>
              <a:latin typeface="Arial" panose="020B0604020202020204" pitchFamily="34" charset="0"/>
              <a:cs typeface="Arial" panose="020B0604020202020204" pitchFamily="34" charset="0"/>
            </a:endParaRPr>
          </a:p>
          <a:p>
            <a:pPr>
              <a:lnSpc>
                <a:spcPts val="2706"/>
              </a:lnSpc>
            </a:pPr>
            <a:r>
              <a:rPr lang="en-US" altLang="zh-CN" sz="2400" cap="none" dirty="0">
                <a:solidFill>
                  <a:srgbClr val="221E1F"/>
                </a:solidFill>
                <a:latin typeface="Arial" panose="020B0604020202020204" pitchFamily="34" charset="0"/>
                <a:cs typeface="Arial" panose="020B0604020202020204" pitchFamily="34" charset="0"/>
              </a:rPr>
              <a:t>Şeker, </a:t>
            </a:r>
            <a:r>
              <a:rPr lang="en-US" altLang="zh-CN" sz="2400" cap="none" dirty="0" err="1">
                <a:solidFill>
                  <a:srgbClr val="221E1F"/>
                </a:solidFill>
                <a:latin typeface="Arial" panose="020B0604020202020204" pitchFamily="34" charset="0"/>
                <a:cs typeface="Arial" panose="020B0604020202020204" pitchFamily="34" charset="0"/>
              </a:rPr>
              <a:t>tuz</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ve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yağ</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oranı</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yüksek</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besin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tüketimi</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sınırlandırılmalıdır</a:t>
            </a:r>
            <a:r>
              <a:rPr lang="en-US" altLang="zh-CN" sz="2400" cap="none" dirty="0">
                <a:solidFill>
                  <a:srgbClr val="221E1F"/>
                </a:solidFill>
                <a:latin typeface="Arial" panose="020B0604020202020204" pitchFamily="34" charset="0"/>
                <a:cs typeface="Arial" panose="020B0604020202020204" pitchFamily="34" charset="0"/>
              </a:rPr>
              <a:t>.</a:t>
            </a:r>
          </a:p>
          <a:p>
            <a:pPr>
              <a:lnSpc>
                <a:spcPts val="2706"/>
              </a:lnSpc>
            </a:pPr>
            <a:endParaRPr lang="en-US" altLang="zh-CN" sz="2400" cap="none" dirty="0">
              <a:solidFill>
                <a:srgbClr val="221E1F"/>
              </a:solidFill>
              <a:latin typeface="Arial" panose="020B0604020202020204" pitchFamily="34" charset="0"/>
              <a:cs typeface="Arial" panose="020B0604020202020204" pitchFamily="34" charset="0"/>
            </a:endParaRPr>
          </a:p>
          <a:p>
            <a:pPr>
              <a:lnSpc>
                <a:spcPts val="2643"/>
              </a:lnSpc>
            </a:pPr>
            <a:r>
              <a:rPr lang="en-US" altLang="zh-CN" sz="2400" cap="none" dirty="0" err="1">
                <a:solidFill>
                  <a:srgbClr val="221E1F"/>
                </a:solidFill>
                <a:latin typeface="Arial" panose="020B0604020202020204" pitchFamily="34" charset="0"/>
                <a:cs typeface="Arial" panose="020B0604020202020204" pitchFamily="34" charset="0"/>
              </a:rPr>
              <a:t>Konserve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veya</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işlenmiş</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besinler</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yerine</a:t>
            </a:r>
            <a:r>
              <a:rPr lang="en-US" altLang="zh-CN" sz="2400" cap="none" dirty="0">
                <a:solidFill>
                  <a:srgbClr val="221E1F"/>
                </a:solidFill>
                <a:latin typeface="Arial" panose="020B0604020202020204" pitchFamily="34" charset="0"/>
                <a:cs typeface="Arial" panose="020B0604020202020204" pitchFamily="34" charset="0"/>
              </a:rPr>
              <a:t> taze </a:t>
            </a:r>
            <a:r>
              <a:rPr lang="en-US" altLang="zh-CN" sz="2400" cap="none" dirty="0" err="1">
                <a:solidFill>
                  <a:srgbClr val="221E1F"/>
                </a:solidFill>
                <a:latin typeface="Arial" panose="020B0604020202020204" pitchFamily="34" charset="0"/>
                <a:cs typeface="Arial" panose="020B0604020202020204" pitchFamily="34" charset="0"/>
              </a:rPr>
              <a:t>besinler</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tüketilmelidir</a:t>
            </a:r>
            <a:r>
              <a:rPr lang="en-US" altLang="zh-CN" sz="2400" cap="none" dirty="0">
                <a:solidFill>
                  <a:srgbClr val="221E1F"/>
                </a:solidFill>
                <a:latin typeface="Arial" panose="020B0604020202020204" pitchFamily="34" charset="0"/>
                <a:cs typeface="Arial" panose="020B0604020202020204" pitchFamily="34" charset="0"/>
              </a:rPr>
              <a:t>.</a:t>
            </a:r>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a:lnSpc>
                <a:spcPts val="778"/>
              </a:lnSpc>
            </a:pPr>
            <a:endParaRPr lang="en-US" sz="1400" dirty="0"/>
          </a:p>
          <a:p>
            <a:pPr indent="2954143">
              <a:lnSpc>
                <a:spcPts val="2759"/>
              </a:lnSpc>
            </a:pPr>
            <a:endParaRPr lang="en-US" altLang="zh-CN" sz="1555" dirty="0">
              <a:solidFill>
                <a:srgbClr val="293C90"/>
              </a:solidFill>
              <a:latin typeface="Comic Sans MS" charset="0"/>
              <a:cs typeface="Comic Sans MS" charset="0"/>
            </a:endParaRPr>
          </a:p>
        </p:txBody>
      </p:sp>
      <p:sp>
        <p:nvSpPr>
          <p:cNvPr id="6" name="Slayt Numarası Yer Tutucusu 5">
            <a:extLst>
              <a:ext uri="{FF2B5EF4-FFF2-40B4-BE49-F238E27FC236}">
                <a16:creationId xmlns:a16="http://schemas.microsoft.com/office/drawing/2014/main" id="{5757EEA3-5D8D-A655-58E4-F57E32069D4B}"/>
              </a:ext>
            </a:extLst>
          </p:cNvPr>
          <p:cNvSpPr>
            <a:spLocks noGrp="1"/>
          </p:cNvSpPr>
          <p:nvPr>
            <p:ph type="sldNum" sz="quarter" idx="12"/>
          </p:nvPr>
        </p:nvSpPr>
        <p:spPr/>
        <p:txBody>
          <a:bodyPr/>
          <a:lstStyle/>
          <a:p>
            <a:fld id="{6D22F896-40B5-4ADD-8801-0D06FADFA095}" type="slidenum">
              <a:rPr lang="en-US" smtClean="0"/>
              <a:t>72</a:t>
            </a:fld>
            <a:endParaRPr lang="en-US" dirty="0"/>
          </a:p>
        </p:txBody>
      </p:sp>
    </p:spTree>
    <p:extLst>
      <p:ext uri="{BB962C8B-B14F-4D97-AF65-F5344CB8AC3E}">
        <p14:creationId xmlns:p14="http://schemas.microsoft.com/office/powerpoint/2010/main" val="176222669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605B232-EFEE-1003-1809-94DD989520D2}"/>
              </a:ext>
            </a:extLst>
          </p:cNvPr>
          <p:cNvSpPr>
            <a:spLocks noGrp="1"/>
          </p:cNvSpPr>
          <p:nvPr>
            <p:ph type="title"/>
          </p:nvPr>
        </p:nvSpPr>
        <p:spPr/>
        <p:txBody>
          <a:bodyPr/>
          <a:lstStyle/>
          <a:p>
            <a:r>
              <a:rPr lang="tr-TR" dirty="0">
                <a:latin typeface="Arial" panose="020B0604020202020204" pitchFamily="34" charset="0"/>
                <a:cs typeface="Arial" panose="020B0604020202020204" pitchFamily="34" charset="0"/>
              </a:rPr>
              <a:t>TEMEL MESAJLAR-5</a:t>
            </a:r>
            <a:endParaRPr lang="tr-TR" dirty="0"/>
          </a:p>
        </p:txBody>
      </p:sp>
      <p:sp>
        <p:nvSpPr>
          <p:cNvPr id="3" name="İçerik Yer Tutucusu 2">
            <a:extLst>
              <a:ext uri="{FF2B5EF4-FFF2-40B4-BE49-F238E27FC236}">
                <a16:creationId xmlns:a16="http://schemas.microsoft.com/office/drawing/2014/main" id="{70AB422F-5D53-3018-998F-6E0B630F16F2}"/>
              </a:ext>
            </a:extLst>
          </p:cNvPr>
          <p:cNvSpPr>
            <a:spLocks noGrp="1"/>
          </p:cNvSpPr>
          <p:nvPr>
            <p:ph sz="quarter" idx="13"/>
          </p:nvPr>
        </p:nvSpPr>
        <p:spPr/>
        <p:txBody>
          <a:bodyPr/>
          <a:lstStyle/>
          <a:p>
            <a:pPr>
              <a:lnSpc>
                <a:spcPts val="2772"/>
              </a:lnSpc>
            </a:pPr>
            <a:r>
              <a:rPr lang="en-US" altLang="zh-CN" sz="2400" cap="none" dirty="0">
                <a:solidFill>
                  <a:srgbClr val="221E1F"/>
                </a:solidFill>
                <a:latin typeface="Arial" panose="020B0604020202020204" pitchFamily="34" charset="0"/>
                <a:cs typeface="Arial" panose="020B0604020202020204" pitchFamily="34" charset="0"/>
              </a:rPr>
              <a:t>Her </a:t>
            </a:r>
            <a:r>
              <a:rPr lang="en-US" altLang="zh-CN" sz="2400" cap="none" dirty="0" err="1">
                <a:solidFill>
                  <a:srgbClr val="221E1F"/>
                </a:solidFill>
                <a:latin typeface="Arial" panose="020B0604020202020204" pitchFamily="34" charset="0"/>
                <a:cs typeface="Arial" panose="020B0604020202020204" pitchFamily="34" charset="0"/>
              </a:rPr>
              <a:t>gün</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sebze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ve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meyve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tüketilmelidir</a:t>
            </a:r>
            <a:r>
              <a:rPr lang="en-US" altLang="zh-CN" sz="2400" cap="none" dirty="0">
                <a:solidFill>
                  <a:srgbClr val="221E1F"/>
                </a:solidFill>
                <a:latin typeface="Arial" panose="020B0604020202020204" pitchFamily="34" charset="0"/>
                <a:cs typeface="Arial" panose="020B0604020202020204" pitchFamily="34" charset="0"/>
              </a:rPr>
              <a:t>.</a:t>
            </a:r>
          </a:p>
          <a:p>
            <a:pPr>
              <a:lnSpc>
                <a:spcPts val="3022"/>
              </a:lnSpc>
            </a:pPr>
            <a:r>
              <a:rPr lang="en-US" altLang="zh-CN" sz="2400" cap="none" dirty="0">
                <a:solidFill>
                  <a:srgbClr val="221E1F"/>
                </a:solidFill>
                <a:latin typeface="Arial" panose="020B0604020202020204" pitchFamily="34" charset="0"/>
                <a:cs typeface="Arial" panose="020B0604020202020204" pitchFamily="34" charset="0"/>
              </a:rPr>
              <a:t>Kuru </a:t>
            </a:r>
            <a:r>
              <a:rPr lang="en-US" altLang="zh-CN" sz="2400" cap="none" dirty="0" err="1">
                <a:solidFill>
                  <a:srgbClr val="221E1F"/>
                </a:solidFill>
                <a:latin typeface="Arial" panose="020B0604020202020204" pitchFamily="34" charset="0"/>
                <a:cs typeface="Arial" panose="020B0604020202020204" pitchFamily="34" charset="0"/>
              </a:rPr>
              <a:t>baklagil</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tüketimi</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artırılmalıdır</a:t>
            </a:r>
            <a:r>
              <a:rPr lang="en-US" altLang="zh-CN" sz="2400" cap="none" dirty="0">
                <a:solidFill>
                  <a:srgbClr val="221E1F"/>
                </a:solidFill>
                <a:latin typeface="Arial" panose="020B0604020202020204" pitchFamily="34" charset="0"/>
                <a:cs typeface="Arial" panose="020B0604020202020204" pitchFamily="34" charset="0"/>
              </a:rPr>
              <a:t>.</a:t>
            </a:r>
          </a:p>
          <a:p>
            <a:pPr>
              <a:lnSpc>
                <a:spcPts val="2762"/>
              </a:lnSpc>
            </a:pPr>
            <a:r>
              <a:rPr lang="en-US" altLang="zh-CN" sz="2400" cap="none" dirty="0" err="1">
                <a:solidFill>
                  <a:srgbClr val="221E1F"/>
                </a:solidFill>
                <a:latin typeface="Arial" panose="020B0604020202020204" pitchFamily="34" charset="0"/>
                <a:cs typeface="Arial" panose="020B0604020202020204" pitchFamily="34" charset="0"/>
              </a:rPr>
              <a:t>Haşlama</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buğulama</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gibi</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düşük</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yağlı</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pişirme</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yöntemleri</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tercih</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edilmelidir</a:t>
            </a:r>
            <a:r>
              <a:rPr lang="en-US" altLang="zh-CN" sz="2400" cap="none" dirty="0">
                <a:solidFill>
                  <a:srgbClr val="221E1F"/>
                </a:solidFill>
                <a:latin typeface="Arial" panose="020B0604020202020204" pitchFamily="34" charset="0"/>
                <a:cs typeface="Arial" panose="020B0604020202020204" pitchFamily="34" charset="0"/>
              </a:rPr>
              <a:t>.</a:t>
            </a:r>
          </a:p>
          <a:p>
            <a:pPr>
              <a:lnSpc>
                <a:spcPts val="2844"/>
              </a:lnSpc>
            </a:pPr>
            <a:r>
              <a:rPr lang="en-US" altLang="zh-CN" sz="2400" cap="none" dirty="0">
                <a:solidFill>
                  <a:srgbClr val="221E1F"/>
                </a:solidFill>
                <a:latin typeface="Arial" panose="020B0604020202020204" pitchFamily="34" charset="0"/>
                <a:cs typeface="Arial" panose="020B0604020202020204" pitchFamily="34" charset="0"/>
              </a:rPr>
              <a:t>Gün </a:t>
            </a:r>
            <a:r>
              <a:rPr lang="en-US" altLang="zh-CN" sz="2400" cap="none" dirty="0" err="1">
                <a:solidFill>
                  <a:srgbClr val="221E1F"/>
                </a:solidFill>
                <a:latin typeface="Arial" panose="020B0604020202020204" pitchFamily="34" charset="0"/>
                <a:cs typeface="Arial" panose="020B0604020202020204" pitchFamily="34" charset="0"/>
              </a:rPr>
              <a:t>içinde</a:t>
            </a:r>
            <a:r>
              <a:rPr lang="en-US" altLang="zh-CN" sz="2400" cap="none" dirty="0">
                <a:solidFill>
                  <a:srgbClr val="221E1F"/>
                </a:solidFill>
                <a:latin typeface="Arial" panose="020B0604020202020204" pitchFamily="34" charset="0"/>
                <a:cs typeface="Arial" panose="020B0604020202020204" pitchFamily="34" charset="0"/>
              </a:rPr>
              <a:t> 8-10 </a:t>
            </a:r>
            <a:r>
              <a:rPr lang="en-US" altLang="zh-CN" sz="2400" cap="none" dirty="0" err="1">
                <a:solidFill>
                  <a:srgbClr val="221E1F"/>
                </a:solidFill>
                <a:latin typeface="Arial" panose="020B0604020202020204" pitchFamily="34" charset="0"/>
                <a:cs typeface="Arial" panose="020B0604020202020204" pitchFamily="34" charset="0"/>
              </a:rPr>
              <a:t>bardak</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su</a:t>
            </a:r>
            <a:r>
              <a:rPr lang="en-US" altLang="zh-CN" sz="2400" cap="none" dirty="0">
                <a:solidFill>
                  <a:srgbClr val="221E1F"/>
                </a:solidFill>
                <a:latin typeface="Arial" panose="020B0604020202020204" pitchFamily="34" charset="0"/>
                <a:cs typeface="Arial" panose="020B0604020202020204" pitchFamily="34" charset="0"/>
              </a:rPr>
              <a:t> </a:t>
            </a:r>
            <a:r>
              <a:rPr lang="en-US" altLang="zh-CN" sz="2400" cap="none" dirty="0" err="1">
                <a:solidFill>
                  <a:srgbClr val="221E1F"/>
                </a:solidFill>
                <a:latin typeface="Arial" panose="020B0604020202020204" pitchFamily="34" charset="0"/>
                <a:cs typeface="Arial" panose="020B0604020202020204" pitchFamily="34" charset="0"/>
              </a:rPr>
              <a:t>içilmelidir</a:t>
            </a:r>
            <a:r>
              <a:rPr lang="en-US" altLang="zh-CN" sz="2400" cap="none" dirty="0">
                <a:solidFill>
                  <a:srgbClr val="221E1F"/>
                </a:solidFill>
                <a:latin typeface="Arial" panose="020B0604020202020204" pitchFamily="34" charset="0"/>
                <a:cs typeface="Arial" panose="020B0604020202020204" pitchFamily="34" charset="0"/>
              </a:rPr>
              <a:t>.</a:t>
            </a:r>
          </a:p>
          <a:p>
            <a:pPr>
              <a:lnSpc>
                <a:spcPts val="778"/>
              </a:lnSpc>
            </a:pPr>
            <a:endParaRPr lang="en-US" sz="1200" dirty="0"/>
          </a:p>
          <a:p>
            <a:endParaRPr lang="tr-TR" dirty="0"/>
          </a:p>
        </p:txBody>
      </p:sp>
      <p:sp>
        <p:nvSpPr>
          <p:cNvPr id="4" name="Slayt Numarası Yer Tutucusu 3">
            <a:extLst>
              <a:ext uri="{FF2B5EF4-FFF2-40B4-BE49-F238E27FC236}">
                <a16:creationId xmlns:a16="http://schemas.microsoft.com/office/drawing/2014/main" id="{4204A857-87A2-1254-F6FB-24F5CC586F59}"/>
              </a:ext>
            </a:extLst>
          </p:cNvPr>
          <p:cNvSpPr>
            <a:spLocks noGrp="1"/>
          </p:cNvSpPr>
          <p:nvPr>
            <p:ph type="sldNum" sz="quarter" idx="12"/>
          </p:nvPr>
        </p:nvSpPr>
        <p:spPr/>
        <p:txBody>
          <a:bodyPr/>
          <a:lstStyle/>
          <a:p>
            <a:fld id="{6D22F896-40B5-4ADD-8801-0D06FADFA095}" type="slidenum">
              <a:rPr lang="en-US" smtClean="0"/>
              <a:t>73</a:t>
            </a:fld>
            <a:endParaRPr lang="en-US" dirty="0"/>
          </a:p>
        </p:txBody>
      </p:sp>
    </p:spTree>
    <p:extLst>
      <p:ext uri="{BB962C8B-B14F-4D97-AF65-F5344CB8AC3E}">
        <p14:creationId xmlns:p14="http://schemas.microsoft.com/office/powerpoint/2010/main" val="75833540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1DFE5C1-BB63-C9BD-9059-E56ADB9C08DC}"/>
              </a:ext>
            </a:extLst>
          </p:cNvPr>
          <p:cNvSpPr>
            <a:spLocks noGrp="1"/>
          </p:cNvSpPr>
          <p:nvPr>
            <p:ph type="title"/>
          </p:nvPr>
        </p:nvSpPr>
        <p:spPr/>
        <p:txBody>
          <a:bodyPr/>
          <a:lstStyle/>
          <a:p>
            <a:endParaRPr lang="tr-TR"/>
          </a:p>
        </p:txBody>
      </p:sp>
      <p:sp>
        <p:nvSpPr>
          <p:cNvPr id="4" name="İçerik Yer Tutucusu 3">
            <a:extLst>
              <a:ext uri="{FF2B5EF4-FFF2-40B4-BE49-F238E27FC236}">
                <a16:creationId xmlns:a16="http://schemas.microsoft.com/office/drawing/2014/main" id="{E3D7A459-FE38-1814-321C-2649B2B363CB}"/>
              </a:ext>
            </a:extLst>
          </p:cNvPr>
          <p:cNvSpPr>
            <a:spLocks noGrp="1"/>
          </p:cNvSpPr>
          <p:nvPr>
            <p:ph sz="quarter" idx="13"/>
          </p:nvPr>
        </p:nvSpPr>
        <p:spPr>
          <a:xfrm>
            <a:off x="709236" y="1898076"/>
            <a:ext cx="10363826" cy="3424107"/>
          </a:xfrm>
        </p:spPr>
        <p:txBody>
          <a:bodyPr>
            <a:normAutofit/>
          </a:bodyPr>
          <a:lstStyle/>
          <a:p>
            <a:pPr marL="0" indent="0" algn="ctr">
              <a:buNone/>
            </a:pPr>
            <a:r>
              <a:rPr lang="tr-TR" sz="3600" dirty="0">
                <a:latin typeface="Arial" panose="020B0604020202020204" pitchFamily="34" charset="0"/>
                <a:cs typeface="Arial" panose="020B0604020202020204" pitchFamily="34" charset="0"/>
              </a:rPr>
              <a:t>TEŞEKKÜR EDERİM…..</a:t>
            </a:r>
          </a:p>
          <a:p>
            <a:pPr marL="0" indent="0">
              <a:buNone/>
            </a:pPr>
            <a:endParaRPr lang="tr-TR" sz="3600" dirty="0">
              <a:latin typeface="Arial" panose="020B0604020202020204" pitchFamily="34" charset="0"/>
              <a:cs typeface="Arial" panose="020B0604020202020204" pitchFamily="34" charset="0"/>
            </a:endParaRPr>
          </a:p>
          <a:p>
            <a:pPr marL="0" indent="0">
              <a:buNone/>
            </a:pPr>
            <a:endParaRPr lang="tr-TR" sz="3600" dirty="0">
              <a:latin typeface="Arial" panose="020B0604020202020204" pitchFamily="34" charset="0"/>
              <a:cs typeface="Arial" panose="020B0604020202020204" pitchFamily="34" charset="0"/>
            </a:endParaRPr>
          </a:p>
          <a:p>
            <a:pPr marL="0" indent="0">
              <a:buNone/>
            </a:pPr>
            <a:r>
              <a:rPr lang="tr-TR" sz="3600" dirty="0">
                <a:latin typeface="Arial" panose="020B0604020202020204" pitchFamily="34" charset="0"/>
                <a:cs typeface="Arial" panose="020B0604020202020204" pitchFamily="34" charset="0"/>
              </a:rPr>
              <a:t>						</a:t>
            </a:r>
          </a:p>
        </p:txBody>
      </p:sp>
      <p:sp>
        <p:nvSpPr>
          <p:cNvPr id="5" name="Slayt Numarası Yer Tutucusu 4">
            <a:extLst>
              <a:ext uri="{FF2B5EF4-FFF2-40B4-BE49-F238E27FC236}">
                <a16:creationId xmlns:a16="http://schemas.microsoft.com/office/drawing/2014/main" id="{8C2DAC37-E9CD-DD7D-7B84-93226EE87FE0}"/>
              </a:ext>
            </a:extLst>
          </p:cNvPr>
          <p:cNvSpPr>
            <a:spLocks noGrp="1"/>
          </p:cNvSpPr>
          <p:nvPr>
            <p:ph type="sldNum" sz="quarter" idx="12"/>
          </p:nvPr>
        </p:nvSpPr>
        <p:spPr/>
        <p:txBody>
          <a:bodyPr/>
          <a:lstStyle/>
          <a:p>
            <a:fld id="{6D22F896-40B5-4ADD-8801-0D06FADFA095}" type="slidenum">
              <a:rPr lang="en-US" smtClean="0"/>
              <a:t>74</a:t>
            </a:fld>
            <a:endParaRPr lang="en-US" dirty="0"/>
          </a:p>
        </p:txBody>
      </p:sp>
      <p:pic>
        <p:nvPicPr>
          <p:cNvPr id="1026" name="Picture 2" descr="Adana Portakal Çiçeği Karnavalı Seni Bekliyor! - Etstur Let's Go">
            <a:extLst>
              <a:ext uri="{FF2B5EF4-FFF2-40B4-BE49-F238E27FC236}">
                <a16:creationId xmlns:a16="http://schemas.microsoft.com/office/drawing/2014/main" id="{5A749F38-094B-E2E2-75D6-28BAFEDF9C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3249" y="2984716"/>
            <a:ext cx="4495800" cy="180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2987132"/>
      </p:ext>
    </p:extLst>
  </p:cSld>
  <p:clrMapOvr>
    <a:masterClrMapping/>
  </p:clrMapOvr>
</p:sld>
</file>

<file path=ppt/theme/theme1.xml><?xml version="1.0" encoding="utf-8"?>
<a:theme xmlns:a="http://schemas.openxmlformats.org/drawingml/2006/main" name="Damla">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Damla</Template>
  <TotalTime>746</TotalTime>
  <Words>3441</Words>
  <Application>Microsoft Macintosh PowerPoint</Application>
  <PresentationFormat>Geniş ekran</PresentationFormat>
  <Paragraphs>780</Paragraphs>
  <Slides>74</Slides>
  <Notes>10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74</vt:i4>
      </vt:variant>
    </vt:vector>
  </HeadingPairs>
  <TitlesOfParts>
    <vt:vector size="81" baseType="lpstr">
      <vt:lpstr>Aptos</vt:lpstr>
      <vt:lpstr>Arial</vt:lpstr>
      <vt:lpstr>Calibri</vt:lpstr>
      <vt:lpstr>Comic Sans MS</vt:lpstr>
      <vt:lpstr>Lucida Grande</vt:lpstr>
      <vt:lpstr>Tw Cen MT</vt:lpstr>
      <vt:lpstr>Damla</vt:lpstr>
      <vt:lpstr>GÜÇLÜ YAŞAM İÇİN AKILLI BESLENME STRATEJİLERİ</vt:lpstr>
      <vt:lpstr>DİYABET NEDİR?</vt:lpstr>
      <vt:lpstr>DİYABET TANI KRİTERLERİ</vt:lpstr>
      <vt:lpstr>Diyabet Görülme Sıklığı/Epidemiyoloji</vt:lpstr>
      <vt:lpstr>Glukoz(Şeker) Nedir?</vt:lpstr>
      <vt:lpstr>İnsülin Nedir?</vt:lpstr>
      <vt:lpstr>DİYABET</vt:lpstr>
      <vt:lpstr>Peki Sonra...</vt:lpstr>
      <vt:lpstr>KAÇ TİP DİYABET VARDIR?</vt:lpstr>
      <vt:lpstr>HİPOGLİSEMİ NEDİR? </vt:lpstr>
      <vt:lpstr>HİPoGLİSEMİ NEDENLERİ</vt:lpstr>
      <vt:lpstr>HİPOGLİSEMİ BELİRTİLERİ </vt:lpstr>
      <vt:lpstr>HİPOGLİSEMİYİ FARKETMEME </vt:lpstr>
      <vt:lpstr>HİPOGLİSEMİDE YAPILACAK İLK GİRİŞİM NEDİR?</vt:lpstr>
      <vt:lpstr>PowerPoint Sunusu</vt:lpstr>
      <vt:lpstr>PowerPoint Sunusu</vt:lpstr>
      <vt:lpstr>15 g karbonhidrat içeren besin miktarları </vt:lpstr>
      <vt:lpstr>PowerPoint Sunusu</vt:lpstr>
      <vt:lpstr>PowerPoint Sunusu</vt:lpstr>
      <vt:lpstr>PowerPoint Sunusu</vt:lpstr>
      <vt:lpstr>HİPERGLİSEMİ NEDİR?</vt:lpstr>
      <vt:lpstr>Hiperglisemi nedenleri</vt:lpstr>
      <vt:lpstr>HİPerGLİSEMİ BELİRTİLERİ</vt:lpstr>
      <vt:lpstr>Hiperglisemide yapılacak ilk girişim nedir?</vt:lpstr>
      <vt:lpstr>Hedef kan şekeri değerleri ne olmalıdır?</vt:lpstr>
      <vt:lpstr>Diyabet tedavisinin ana bileşenleri</vt:lpstr>
      <vt:lpstr>YAŞAM TARZI DEĞİŞİKLİĞİ </vt:lpstr>
      <vt:lpstr>BESLENME TEDAVİSİ </vt:lpstr>
      <vt:lpstr>Yetersiz, Dengesiz, Sağlıksız, Yanlış Beslenme ve Besin Seçimlerinin Sonucunda,</vt:lpstr>
      <vt:lpstr>DİYABETTE BESLENME</vt:lpstr>
      <vt:lpstr>ENERJİ</vt:lpstr>
      <vt:lpstr>ENERJİ</vt:lpstr>
      <vt:lpstr>Besin Ögeleri</vt:lpstr>
      <vt:lpstr>KARBONHİDRAT</vt:lpstr>
      <vt:lpstr>PowerPoint Sunusu</vt:lpstr>
      <vt:lpstr>BASİT KARBONHİDRAT &amp; KOMPLEKS KARBONHİDRAT NEDİR?</vt:lpstr>
      <vt:lpstr>PowerPoint Sunusu</vt:lpstr>
      <vt:lpstr>Alınan karbonhidratın yalnızca miktarına dikkat etmek kan şekerini ayarını sağlamada tek başına yeterli değildir!</vt:lpstr>
      <vt:lpstr>GLİSEMİK İNDEKS (GI) </vt:lpstr>
      <vt:lpstr>Glisemik indeks</vt:lpstr>
      <vt:lpstr>PowerPoint Sunusu</vt:lpstr>
      <vt:lpstr>Düşük Gİ’li besinler seçmek için öneriler </vt:lpstr>
      <vt:lpstr>Düşük Gİ’li besinler seçmek için öneriler </vt:lpstr>
      <vt:lpstr>Glisemik yük </vt:lpstr>
      <vt:lpstr>PowerPoint Sunusu</vt:lpstr>
      <vt:lpstr>PowerPoint Sunusu</vt:lpstr>
      <vt:lpstr> Besinleri seçmek için glisemik indeksi kullanmak, sağlıklı beslenmenin yalnızca bir yönüdür. </vt:lpstr>
      <vt:lpstr>POSA</vt:lpstr>
      <vt:lpstr>POSA TÜKETİMİNİ ARTIRMAK İÇİN</vt:lpstr>
      <vt:lpstr>proteinler</vt:lpstr>
      <vt:lpstr>yağlar</vt:lpstr>
      <vt:lpstr>YAĞLAR</vt:lpstr>
      <vt:lpstr>YAĞLAR</vt:lpstr>
      <vt:lpstr>PowerPoint Sunusu</vt:lpstr>
      <vt:lpstr>PowerPoint Sunusu</vt:lpstr>
      <vt:lpstr>TUZ </vt:lpstr>
      <vt:lpstr>Vitaminler ve mineraller</vt:lpstr>
      <vt:lpstr>su</vt:lpstr>
      <vt:lpstr>ÖĞÜN DÜZENİ</vt:lpstr>
      <vt:lpstr>Öğün planlaması</vt:lpstr>
      <vt:lpstr>ÖĞÜN SAYISI</vt:lpstr>
      <vt:lpstr>PowerPoint Sunusu</vt:lpstr>
      <vt:lpstr>Öğün planlama-tabak modeli </vt:lpstr>
      <vt:lpstr>Diyabette sağlıklı beslenme modelleri -Akdeniz beslenme modeli </vt:lpstr>
      <vt:lpstr>DİYABETİK VEYA LIGHT ÜRÜNLER SAĞLIKLI MI? </vt:lpstr>
      <vt:lpstr>Egzersizde Tutumumuz</vt:lpstr>
      <vt:lpstr>Egzersizde Tutumumuz</vt:lpstr>
      <vt:lpstr>Egzersizde Tedbirler</vt:lpstr>
      <vt:lpstr>TEMEL MESAJLAR-1</vt:lpstr>
      <vt:lpstr>TEMEL MESAJLAR-2</vt:lpstr>
      <vt:lpstr>TEMEL MESAJLAR-3</vt:lpstr>
      <vt:lpstr>TEMEL MESAJLAR-4</vt:lpstr>
      <vt:lpstr>TEMEL MESAJLAR-5</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GÜÇLÜ YAŞAM İÇİN AKILLI BESLENME STRATEJİLERİ</dc:title>
  <dc:creator>Meltem Kudret</dc:creator>
  <cp:lastModifiedBy>Meltem Kudret</cp:lastModifiedBy>
  <cp:revision>107</cp:revision>
  <cp:lastPrinted>2026-06-10T13:28:08Z</cp:lastPrinted>
  <dcterms:created xsi:type="dcterms:W3CDTF">2026-06-07T10:52:53Z</dcterms:created>
  <dcterms:modified xsi:type="dcterms:W3CDTF">2026-06-11T21:04:53Z</dcterms:modified>
</cp:coreProperties>
</file>