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ink/ink2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29"/>
  </p:notesMasterIdLst>
  <p:sldIdLst>
    <p:sldId id="256" r:id="rId2"/>
    <p:sldId id="317" r:id="rId3"/>
    <p:sldId id="318" r:id="rId4"/>
    <p:sldId id="257" r:id="rId5"/>
    <p:sldId id="258" r:id="rId6"/>
    <p:sldId id="259" r:id="rId7"/>
    <p:sldId id="304" r:id="rId8"/>
    <p:sldId id="306" r:id="rId9"/>
    <p:sldId id="305" r:id="rId10"/>
    <p:sldId id="307" r:id="rId11"/>
    <p:sldId id="308" r:id="rId12"/>
    <p:sldId id="309" r:id="rId13"/>
    <p:sldId id="310" r:id="rId14"/>
    <p:sldId id="311" r:id="rId15"/>
    <p:sldId id="312" r:id="rId16"/>
    <p:sldId id="319" r:id="rId17"/>
    <p:sldId id="320" r:id="rId18"/>
    <p:sldId id="313" r:id="rId19"/>
    <p:sldId id="314" r:id="rId20"/>
    <p:sldId id="315" r:id="rId21"/>
    <p:sldId id="316" r:id="rId22"/>
    <p:sldId id="321" r:id="rId23"/>
    <p:sldId id="324" r:id="rId24"/>
    <p:sldId id="322" r:id="rId25"/>
    <p:sldId id="323" r:id="rId26"/>
    <p:sldId id="325" r:id="rId27"/>
    <p:sldId id="326" r:id="rId28"/>
  </p:sldIdLst>
  <p:sldSz cx="12192000" cy="6858000"/>
  <p:notesSz cx="6858000" cy="9144000"/>
  <p:defaultTextStyle>
    <a:defPPr>
      <a:defRPr lang="en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0030"/>
  </p:normalViewPr>
  <p:slideViewPr>
    <p:cSldViewPr snapToGrid="0" snapToObjects="1">
      <p:cViewPr varScale="1">
        <p:scale>
          <a:sx n="56" d="100"/>
          <a:sy n="56" d="100"/>
        </p:scale>
        <p:origin x="38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9474F2-6005-4103-9C70-00274E626A43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DC6BA30B-E65D-4058-A21A-995ED74D54F2}">
      <dgm:prSet/>
      <dgm:spPr/>
      <dgm:t>
        <a:bodyPr/>
        <a:lstStyle/>
        <a:p>
          <a:r>
            <a:rPr lang="tr-TR" b="1" baseline="0"/>
            <a:t>İnsülin Duyarlılaştırıcılar</a:t>
          </a:r>
          <a:endParaRPr lang="en-US"/>
        </a:p>
      </dgm:t>
    </dgm:pt>
    <dgm:pt modelId="{113E3204-6993-4641-B530-6DDFD4A3CE39}" type="parTrans" cxnId="{04C3CA38-DDD8-4E8A-8044-1539028C112F}">
      <dgm:prSet/>
      <dgm:spPr/>
      <dgm:t>
        <a:bodyPr/>
        <a:lstStyle/>
        <a:p>
          <a:endParaRPr lang="en-US"/>
        </a:p>
      </dgm:t>
    </dgm:pt>
    <dgm:pt modelId="{CF3BC439-2ECE-4287-929B-360ABF22808B}" type="sibTrans" cxnId="{04C3CA38-DDD8-4E8A-8044-1539028C112F}">
      <dgm:prSet/>
      <dgm:spPr/>
      <dgm:t>
        <a:bodyPr/>
        <a:lstStyle/>
        <a:p>
          <a:endParaRPr lang="en-US"/>
        </a:p>
      </dgm:t>
    </dgm:pt>
    <dgm:pt modelId="{20131B42-3487-4936-96CD-CEF53A38FA18}">
      <dgm:prSet/>
      <dgm:spPr/>
      <dgm:t>
        <a:bodyPr/>
        <a:lstStyle/>
        <a:p>
          <a:r>
            <a:rPr lang="tr-TR" baseline="0"/>
            <a:t>Biguanidler	</a:t>
          </a:r>
          <a:endParaRPr lang="en-US"/>
        </a:p>
      </dgm:t>
    </dgm:pt>
    <dgm:pt modelId="{C6819FB2-A567-4F84-9867-90DAF11DB4CF}" type="parTrans" cxnId="{BB7943B1-CCC9-430D-BB04-DF6CB46DBE16}">
      <dgm:prSet/>
      <dgm:spPr/>
      <dgm:t>
        <a:bodyPr/>
        <a:lstStyle/>
        <a:p>
          <a:endParaRPr lang="en-US"/>
        </a:p>
      </dgm:t>
    </dgm:pt>
    <dgm:pt modelId="{7A911687-A93C-454C-8D78-E4EF57D6539A}" type="sibTrans" cxnId="{BB7943B1-CCC9-430D-BB04-DF6CB46DBE16}">
      <dgm:prSet/>
      <dgm:spPr/>
      <dgm:t>
        <a:bodyPr/>
        <a:lstStyle/>
        <a:p>
          <a:endParaRPr lang="en-US"/>
        </a:p>
      </dgm:t>
    </dgm:pt>
    <dgm:pt modelId="{C3309335-2D0B-40F6-954E-BC124DA92D70}">
      <dgm:prSet/>
      <dgm:spPr/>
      <dgm:t>
        <a:bodyPr/>
        <a:lstStyle/>
        <a:p>
          <a:r>
            <a:rPr lang="tr-TR" baseline="0"/>
            <a:t>Thiazolidinedionlar  (glitazonlar)</a:t>
          </a:r>
          <a:endParaRPr lang="en-US"/>
        </a:p>
      </dgm:t>
    </dgm:pt>
    <dgm:pt modelId="{75AF32E6-AC2A-404E-92E4-275E48C5EAA3}" type="parTrans" cxnId="{63BAF7BB-E8E5-4213-8281-21FB9A032206}">
      <dgm:prSet/>
      <dgm:spPr/>
      <dgm:t>
        <a:bodyPr/>
        <a:lstStyle/>
        <a:p>
          <a:endParaRPr lang="en-US"/>
        </a:p>
      </dgm:t>
    </dgm:pt>
    <dgm:pt modelId="{19900C7B-523F-4560-82E2-3C86F2915F2C}" type="sibTrans" cxnId="{63BAF7BB-E8E5-4213-8281-21FB9A032206}">
      <dgm:prSet/>
      <dgm:spPr/>
      <dgm:t>
        <a:bodyPr/>
        <a:lstStyle/>
        <a:p>
          <a:endParaRPr lang="en-US"/>
        </a:p>
      </dgm:t>
    </dgm:pt>
    <dgm:pt modelId="{139D2640-8E1D-4757-BEB1-C9970F7320B7}">
      <dgm:prSet/>
      <dgm:spPr/>
      <dgm:t>
        <a:bodyPr/>
        <a:lstStyle/>
        <a:p>
          <a:r>
            <a:rPr lang="tr-TR" b="1" baseline="0"/>
            <a:t>İnsülin Salgılatıcılar</a:t>
          </a:r>
          <a:endParaRPr lang="en-US"/>
        </a:p>
      </dgm:t>
    </dgm:pt>
    <dgm:pt modelId="{8B956D95-F6D3-49A2-80B8-F6756240A210}" type="parTrans" cxnId="{7F425765-6AD8-4D61-8AD0-7661C412D30C}">
      <dgm:prSet/>
      <dgm:spPr/>
      <dgm:t>
        <a:bodyPr/>
        <a:lstStyle/>
        <a:p>
          <a:endParaRPr lang="en-US"/>
        </a:p>
      </dgm:t>
    </dgm:pt>
    <dgm:pt modelId="{85ACAD98-E6F0-4AA6-A3E7-421BD5B914E3}" type="sibTrans" cxnId="{7F425765-6AD8-4D61-8AD0-7661C412D30C}">
      <dgm:prSet/>
      <dgm:spPr/>
      <dgm:t>
        <a:bodyPr/>
        <a:lstStyle/>
        <a:p>
          <a:endParaRPr lang="en-US"/>
        </a:p>
      </dgm:t>
    </dgm:pt>
    <dgm:pt modelId="{84CC008D-B5ED-4BC1-A76A-FE5BC8D0EB6B}">
      <dgm:prSet/>
      <dgm:spPr/>
      <dgm:t>
        <a:bodyPr/>
        <a:lstStyle/>
        <a:p>
          <a:r>
            <a:rPr lang="tr-TR" baseline="0"/>
            <a:t>Sülfonilüreler</a:t>
          </a:r>
          <a:endParaRPr lang="en-US"/>
        </a:p>
      </dgm:t>
    </dgm:pt>
    <dgm:pt modelId="{3E2D44A0-BC2C-4A38-8A84-3C0DE9E75961}" type="parTrans" cxnId="{827A7233-BF26-4142-81F7-25DD2418D291}">
      <dgm:prSet/>
      <dgm:spPr/>
      <dgm:t>
        <a:bodyPr/>
        <a:lstStyle/>
        <a:p>
          <a:endParaRPr lang="en-US"/>
        </a:p>
      </dgm:t>
    </dgm:pt>
    <dgm:pt modelId="{26F39F14-E6EC-49E7-9982-5635A7278CFA}" type="sibTrans" cxnId="{827A7233-BF26-4142-81F7-25DD2418D291}">
      <dgm:prSet/>
      <dgm:spPr/>
      <dgm:t>
        <a:bodyPr/>
        <a:lstStyle/>
        <a:p>
          <a:endParaRPr lang="en-US"/>
        </a:p>
      </dgm:t>
    </dgm:pt>
    <dgm:pt modelId="{05F004BF-5EB4-4806-9C7B-907C587A9C99}">
      <dgm:prSet/>
      <dgm:spPr/>
      <dgm:t>
        <a:bodyPr/>
        <a:lstStyle/>
        <a:p>
          <a:r>
            <a:rPr lang="tr-TR" baseline="0"/>
            <a:t>Glinidler</a:t>
          </a:r>
          <a:endParaRPr lang="en-US"/>
        </a:p>
      </dgm:t>
    </dgm:pt>
    <dgm:pt modelId="{8D8A1D72-912F-4833-B42A-16211C5ABA03}" type="parTrans" cxnId="{4B662CC3-555B-4062-A728-5B574E8777EE}">
      <dgm:prSet/>
      <dgm:spPr/>
      <dgm:t>
        <a:bodyPr/>
        <a:lstStyle/>
        <a:p>
          <a:endParaRPr lang="en-US"/>
        </a:p>
      </dgm:t>
    </dgm:pt>
    <dgm:pt modelId="{D0E46857-2497-4B39-B42C-0F6D37ECEB93}" type="sibTrans" cxnId="{4B662CC3-555B-4062-A728-5B574E8777EE}">
      <dgm:prSet/>
      <dgm:spPr/>
      <dgm:t>
        <a:bodyPr/>
        <a:lstStyle/>
        <a:p>
          <a:endParaRPr lang="en-US"/>
        </a:p>
      </dgm:t>
    </dgm:pt>
    <dgm:pt modelId="{20746BE5-382E-47B3-9325-F73714710D0E}">
      <dgm:prSet/>
      <dgm:spPr/>
      <dgm:t>
        <a:bodyPr/>
        <a:lstStyle/>
        <a:p>
          <a:r>
            <a:rPr lang="tr-TR" b="1" baseline="0"/>
            <a:t>Alfa Glukozidaz İnhibitörleri	</a:t>
          </a:r>
          <a:endParaRPr lang="en-US"/>
        </a:p>
      </dgm:t>
    </dgm:pt>
    <dgm:pt modelId="{DE70A159-1C09-406E-ABD4-BAB4EC04D67E}" type="parTrans" cxnId="{B5E29EF2-F718-4D3D-9B9C-DA1D2A41092D}">
      <dgm:prSet/>
      <dgm:spPr/>
      <dgm:t>
        <a:bodyPr/>
        <a:lstStyle/>
        <a:p>
          <a:endParaRPr lang="en-US"/>
        </a:p>
      </dgm:t>
    </dgm:pt>
    <dgm:pt modelId="{B8DA1080-E7D2-46CD-BA08-6999B197CAFA}" type="sibTrans" cxnId="{B5E29EF2-F718-4D3D-9B9C-DA1D2A41092D}">
      <dgm:prSet/>
      <dgm:spPr/>
      <dgm:t>
        <a:bodyPr/>
        <a:lstStyle/>
        <a:p>
          <a:endParaRPr lang="en-US"/>
        </a:p>
      </dgm:t>
    </dgm:pt>
    <dgm:pt modelId="{6CE43C61-78D1-4817-87AC-667D34F05F8D}">
      <dgm:prSet/>
      <dgm:spPr/>
      <dgm:t>
        <a:bodyPr/>
        <a:lstStyle/>
        <a:p>
          <a:r>
            <a:rPr lang="tr-TR" baseline="0"/>
            <a:t>Akarboz</a:t>
          </a:r>
          <a:endParaRPr lang="en-US"/>
        </a:p>
      </dgm:t>
    </dgm:pt>
    <dgm:pt modelId="{45839780-1E2D-455A-B5CF-68717951FB7C}" type="parTrans" cxnId="{A0A03261-0367-4553-80E4-DC25A6055C2A}">
      <dgm:prSet/>
      <dgm:spPr/>
      <dgm:t>
        <a:bodyPr/>
        <a:lstStyle/>
        <a:p>
          <a:endParaRPr lang="en-US"/>
        </a:p>
      </dgm:t>
    </dgm:pt>
    <dgm:pt modelId="{01D19106-AE85-40EF-887C-EF7104CBEAFB}" type="sibTrans" cxnId="{A0A03261-0367-4553-80E4-DC25A6055C2A}">
      <dgm:prSet/>
      <dgm:spPr/>
      <dgm:t>
        <a:bodyPr/>
        <a:lstStyle/>
        <a:p>
          <a:endParaRPr lang="en-US"/>
        </a:p>
      </dgm:t>
    </dgm:pt>
    <dgm:pt modelId="{62A9B70E-00B9-4574-B0E4-4B27D40FCFC3}">
      <dgm:prSet/>
      <dgm:spPr/>
      <dgm:t>
        <a:bodyPr/>
        <a:lstStyle/>
        <a:p>
          <a:r>
            <a:rPr lang="tr-TR" baseline="0"/>
            <a:t>Miglitol</a:t>
          </a:r>
          <a:endParaRPr lang="en-US"/>
        </a:p>
      </dgm:t>
    </dgm:pt>
    <dgm:pt modelId="{88A6F62E-9918-4304-A56B-82C6CBEB82F3}" type="parTrans" cxnId="{77BAA161-41C8-4F1C-9A3A-43D624DCE434}">
      <dgm:prSet/>
      <dgm:spPr/>
      <dgm:t>
        <a:bodyPr/>
        <a:lstStyle/>
        <a:p>
          <a:endParaRPr lang="en-US"/>
        </a:p>
      </dgm:t>
    </dgm:pt>
    <dgm:pt modelId="{64D4FD96-2AD0-4782-B5B6-D410710D149C}" type="sibTrans" cxnId="{77BAA161-41C8-4F1C-9A3A-43D624DCE434}">
      <dgm:prSet/>
      <dgm:spPr/>
      <dgm:t>
        <a:bodyPr/>
        <a:lstStyle/>
        <a:p>
          <a:endParaRPr lang="en-US"/>
        </a:p>
      </dgm:t>
    </dgm:pt>
    <dgm:pt modelId="{1481515F-8965-4A6A-9348-95F2191583E1}">
      <dgm:prSet/>
      <dgm:spPr/>
      <dgm:t>
        <a:bodyPr/>
        <a:lstStyle/>
        <a:p>
          <a:r>
            <a:rPr lang="tr-TR" b="1" baseline="0"/>
            <a:t>İnsülinomimetikler </a:t>
          </a:r>
          <a:endParaRPr lang="en-US"/>
        </a:p>
      </dgm:t>
    </dgm:pt>
    <dgm:pt modelId="{90B8AC17-F3E2-4721-A349-90ED43AE9006}" type="parTrans" cxnId="{8FB5FCC3-42E3-40D0-AA34-2FF2D0B7240A}">
      <dgm:prSet/>
      <dgm:spPr/>
      <dgm:t>
        <a:bodyPr/>
        <a:lstStyle/>
        <a:p>
          <a:endParaRPr lang="en-US"/>
        </a:p>
      </dgm:t>
    </dgm:pt>
    <dgm:pt modelId="{B2629D8C-CDE0-42D7-878E-E065539CFD45}" type="sibTrans" cxnId="{8FB5FCC3-42E3-40D0-AA34-2FF2D0B7240A}">
      <dgm:prSet/>
      <dgm:spPr/>
      <dgm:t>
        <a:bodyPr/>
        <a:lstStyle/>
        <a:p>
          <a:endParaRPr lang="en-US"/>
        </a:p>
      </dgm:t>
    </dgm:pt>
    <dgm:pt modelId="{15D518A7-7D32-4339-85B0-45DEAE36EB84}">
      <dgm:prSet/>
      <dgm:spPr/>
      <dgm:t>
        <a:bodyPr/>
        <a:lstStyle/>
        <a:p>
          <a:r>
            <a:rPr lang="tr-TR" baseline="0"/>
            <a:t>İnkretin mimetikler(GLP-1A analogları)</a:t>
          </a:r>
          <a:endParaRPr lang="en-US"/>
        </a:p>
      </dgm:t>
    </dgm:pt>
    <dgm:pt modelId="{DC3E8AB1-823D-42A4-ABE4-3C35246B4B5B}" type="parTrans" cxnId="{0FC475DC-340C-4CD3-983D-CECAB5B4EE6F}">
      <dgm:prSet/>
      <dgm:spPr/>
      <dgm:t>
        <a:bodyPr/>
        <a:lstStyle/>
        <a:p>
          <a:endParaRPr lang="en-US"/>
        </a:p>
      </dgm:t>
    </dgm:pt>
    <dgm:pt modelId="{6272B757-6326-4B9B-B228-C7778D0E1FC0}" type="sibTrans" cxnId="{0FC475DC-340C-4CD3-983D-CECAB5B4EE6F}">
      <dgm:prSet/>
      <dgm:spPr/>
      <dgm:t>
        <a:bodyPr/>
        <a:lstStyle/>
        <a:p>
          <a:endParaRPr lang="en-US"/>
        </a:p>
      </dgm:t>
    </dgm:pt>
    <dgm:pt modelId="{38564922-6349-46DA-A34C-5FCD920C1ABB}">
      <dgm:prSet/>
      <dgm:spPr/>
      <dgm:t>
        <a:bodyPr/>
        <a:lstStyle/>
        <a:p>
          <a:r>
            <a:rPr lang="tr-TR" baseline="0"/>
            <a:t>İnkretin artırıcı(DPP4-inhibitörleri)</a:t>
          </a:r>
          <a:endParaRPr lang="en-US"/>
        </a:p>
      </dgm:t>
    </dgm:pt>
    <dgm:pt modelId="{2FB92D80-6C8B-4599-B899-64B1630C75E4}" type="parTrans" cxnId="{5E7B7D02-AF0F-4C00-A0F1-17A3E2591365}">
      <dgm:prSet/>
      <dgm:spPr/>
      <dgm:t>
        <a:bodyPr/>
        <a:lstStyle/>
        <a:p>
          <a:endParaRPr lang="en-US"/>
        </a:p>
      </dgm:t>
    </dgm:pt>
    <dgm:pt modelId="{82C6A9FA-BF3D-4E20-B566-11533A39FBDD}" type="sibTrans" cxnId="{5E7B7D02-AF0F-4C00-A0F1-17A3E2591365}">
      <dgm:prSet/>
      <dgm:spPr/>
      <dgm:t>
        <a:bodyPr/>
        <a:lstStyle/>
        <a:p>
          <a:endParaRPr lang="en-US"/>
        </a:p>
      </dgm:t>
    </dgm:pt>
    <dgm:pt modelId="{E5AB6953-7FA4-4301-B6F0-58FB7B22C313}">
      <dgm:prSet/>
      <dgm:spPr/>
      <dgm:t>
        <a:bodyPr/>
        <a:lstStyle/>
        <a:p>
          <a:r>
            <a:rPr lang="tr-TR" b="1" baseline="0" dirty="0"/>
            <a:t>Sodyum-</a:t>
          </a:r>
          <a:r>
            <a:rPr lang="tr-TR" b="1" baseline="0" dirty="0" err="1"/>
            <a:t>glukoz</a:t>
          </a:r>
          <a:r>
            <a:rPr lang="tr-TR" b="1" baseline="0" dirty="0"/>
            <a:t> </a:t>
          </a:r>
          <a:r>
            <a:rPr lang="tr-TR" b="1" baseline="0" dirty="0" err="1"/>
            <a:t>ko-transporter</a:t>
          </a:r>
          <a:r>
            <a:rPr lang="tr-TR" b="1" baseline="0" dirty="0"/>
            <a:t> 2 inhibitörleri (SGLT 2-İ)</a:t>
          </a:r>
          <a:endParaRPr lang="en-US" dirty="0"/>
        </a:p>
      </dgm:t>
    </dgm:pt>
    <dgm:pt modelId="{9CE7C31F-98A7-4F1D-8457-FF7BAE8A03DD}" type="parTrans" cxnId="{6A2DC94C-01B0-486B-BF32-288A7D9A87D1}">
      <dgm:prSet/>
      <dgm:spPr/>
      <dgm:t>
        <a:bodyPr/>
        <a:lstStyle/>
        <a:p>
          <a:endParaRPr lang="en-US"/>
        </a:p>
      </dgm:t>
    </dgm:pt>
    <dgm:pt modelId="{3E99E124-81AF-40D1-9170-D7B699C87626}" type="sibTrans" cxnId="{6A2DC94C-01B0-486B-BF32-288A7D9A87D1}">
      <dgm:prSet/>
      <dgm:spPr/>
      <dgm:t>
        <a:bodyPr/>
        <a:lstStyle/>
        <a:p>
          <a:endParaRPr lang="en-US"/>
        </a:p>
      </dgm:t>
    </dgm:pt>
    <dgm:pt modelId="{DD2E46F8-B986-D14B-969E-52F053752565}" type="pres">
      <dgm:prSet presAssocID="{729474F2-6005-4103-9C70-00274E626A43}" presName="linear" presStyleCnt="0">
        <dgm:presLayoutVars>
          <dgm:animLvl val="lvl"/>
          <dgm:resizeHandles val="exact"/>
        </dgm:presLayoutVars>
      </dgm:prSet>
      <dgm:spPr/>
    </dgm:pt>
    <dgm:pt modelId="{739CA6F1-CE91-8549-B62E-D86D813187DD}" type="pres">
      <dgm:prSet presAssocID="{DC6BA30B-E65D-4058-A21A-995ED74D54F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816B4F9-FA2C-6947-8F53-D89EACDAACA3}" type="pres">
      <dgm:prSet presAssocID="{DC6BA30B-E65D-4058-A21A-995ED74D54F2}" presName="childText" presStyleLbl="revTx" presStyleIdx="0" presStyleCnt="4">
        <dgm:presLayoutVars>
          <dgm:bulletEnabled val="1"/>
        </dgm:presLayoutVars>
      </dgm:prSet>
      <dgm:spPr/>
    </dgm:pt>
    <dgm:pt modelId="{AC4DB2F4-DF03-1F4F-98C7-7797F17959A8}" type="pres">
      <dgm:prSet presAssocID="{139D2640-8E1D-4757-BEB1-C9970F7320B7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BAEADCE-041B-BA4A-8820-48F02AF133F0}" type="pres">
      <dgm:prSet presAssocID="{139D2640-8E1D-4757-BEB1-C9970F7320B7}" presName="childText" presStyleLbl="revTx" presStyleIdx="1" presStyleCnt="4">
        <dgm:presLayoutVars>
          <dgm:bulletEnabled val="1"/>
        </dgm:presLayoutVars>
      </dgm:prSet>
      <dgm:spPr/>
    </dgm:pt>
    <dgm:pt modelId="{1F956CBF-B182-D14D-A736-264CC1912129}" type="pres">
      <dgm:prSet presAssocID="{20746BE5-382E-47B3-9325-F73714710D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8845E98-8B3B-6840-8326-B18B4F8A9A09}" type="pres">
      <dgm:prSet presAssocID="{20746BE5-382E-47B3-9325-F73714710D0E}" presName="childText" presStyleLbl="revTx" presStyleIdx="2" presStyleCnt="4">
        <dgm:presLayoutVars>
          <dgm:bulletEnabled val="1"/>
        </dgm:presLayoutVars>
      </dgm:prSet>
      <dgm:spPr/>
    </dgm:pt>
    <dgm:pt modelId="{CC57400D-E590-4B4B-9D60-E061A0A618D9}" type="pres">
      <dgm:prSet presAssocID="{1481515F-8965-4A6A-9348-95F2191583E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53A7949-933D-1142-A3C1-62720D9E3FAA}" type="pres">
      <dgm:prSet presAssocID="{1481515F-8965-4A6A-9348-95F2191583E1}" presName="childText" presStyleLbl="revTx" presStyleIdx="3" presStyleCnt="4">
        <dgm:presLayoutVars>
          <dgm:bulletEnabled val="1"/>
        </dgm:presLayoutVars>
      </dgm:prSet>
      <dgm:spPr/>
    </dgm:pt>
    <dgm:pt modelId="{3DB91C08-A3C0-C845-96B2-A800E8CB2BE3}" type="pres">
      <dgm:prSet presAssocID="{E5AB6953-7FA4-4301-B6F0-58FB7B22C31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0D11800-ECE4-9146-9EDB-9AF591FE918D}" type="presOf" srcId="{729474F2-6005-4103-9C70-00274E626A43}" destId="{DD2E46F8-B986-D14B-969E-52F053752565}" srcOrd="0" destOrd="0" presId="urn:microsoft.com/office/officeart/2005/8/layout/vList2"/>
    <dgm:cxn modelId="{5E7B7D02-AF0F-4C00-A0F1-17A3E2591365}" srcId="{1481515F-8965-4A6A-9348-95F2191583E1}" destId="{38564922-6349-46DA-A34C-5FCD920C1ABB}" srcOrd="1" destOrd="0" parTransId="{2FB92D80-6C8B-4599-B899-64B1630C75E4}" sibTransId="{82C6A9FA-BF3D-4E20-B566-11533A39FBDD}"/>
    <dgm:cxn modelId="{40BDED13-EC36-164C-A047-4490DC79C3CC}" type="presOf" srcId="{05F004BF-5EB4-4806-9C7B-907C587A9C99}" destId="{4BAEADCE-041B-BA4A-8820-48F02AF133F0}" srcOrd="0" destOrd="1" presId="urn:microsoft.com/office/officeart/2005/8/layout/vList2"/>
    <dgm:cxn modelId="{6102C925-1648-6C4C-9F32-F4BCA31E5516}" type="presOf" srcId="{E5AB6953-7FA4-4301-B6F0-58FB7B22C313}" destId="{3DB91C08-A3C0-C845-96B2-A800E8CB2BE3}" srcOrd="0" destOrd="0" presId="urn:microsoft.com/office/officeart/2005/8/layout/vList2"/>
    <dgm:cxn modelId="{827A7233-BF26-4142-81F7-25DD2418D291}" srcId="{139D2640-8E1D-4757-BEB1-C9970F7320B7}" destId="{84CC008D-B5ED-4BC1-A76A-FE5BC8D0EB6B}" srcOrd="0" destOrd="0" parTransId="{3E2D44A0-BC2C-4A38-8A84-3C0DE9E75961}" sibTransId="{26F39F14-E6EC-49E7-9982-5635A7278CFA}"/>
    <dgm:cxn modelId="{04C3CA38-DDD8-4E8A-8044-1539028C112F}" srcId="{729474F2-6005-4103-9C70-00274E626A43}" destId="{DC6BA30B-E65D-4058-A21A-995ED74D54F2}" srcOrd="0" destOrd="0" parTransId="{113E3204-6993-4641-B530-6DDFD4A3CE39}" sibTransId="{CF3BC439-2ECE-4287-929B-360ABF22808B}"/>
    <dgm:cxn modelId="{649C7F5E-7051-1F48-998E-89D13A7BC201}" type="presOf" srcId="{84CC008D-B5ED-4BC1-A76A-FE5BC8D0EB6B}" destId="{4BAEADCE-041B-BA4A-8820-48F02AF133F0}" srcOrd="0" destOrd="0" presId="urn:microsoft.com/office/officeart/2005/8/layout/vList2"/>
    <dgm:cxn modelId="{58F17E60-B9FA-0440-A306-0498DB489F3D}" type="presOf" srcId="{62A9B70E-00B9-4574-B0E4-4B27D40FCFC3}" destId="{58845E98-8B3B-6840-8326-B18B4F8A9A09}" srcOrd="0" destOrd="1" presId="urn:microsoft.com/office/officeart/2005/8/layout/vList2"/>
    <dgm:cxn modelId="{A0A03261-0367-4553-80E4-DC25A6055C2A}" srcId="{20746BE5-382E-47B3-9325-F73714710D0E}" destId="{6CE43C61-78D1-4817-87AC-667D34F05F8D}" srcOrd="0" destOrd="0" parTransId="{45839780-1E2D-455A-B5CF-68717951FB7C}" sibTransId="{01D19106-AE85-40EF-887C-EF7104CBEAFB}"/>
    <dgm:cxn modelId="{77BAA161-41C8-4F1C-9A3A-43D624DCE434}" srcId="{20746BE5-382E-47B3-9325-F73714710D0E}" destId="{62A9B70E-00B9-4574-B0E4-4B27D40FCFC3}" srcOrd="1" destOrd="0" parTransId="{88A6F62E-9918-4304-A56B-82C6CBEB82F3}" sibTransId="{64D4FD96-2AD0-4782-B5B6-D410710D149C}"/>
    <dgm:cxn modelId="{81D8C162-A0FB-D241-B28B-7AF2141DDB2C}" type="presOf" srcId="{139D2640-8E1D-4757-BEB1-C9970F7320B7}" destId="{AC4DB2F4-DF03-1F4F-98C7-7797F17959A8}" srcOrd="0" destOrd="0" presId="urn:microsoft.com/office/officeart/2005/8/layout/vList2"/>
    <dgm:cxn modelId="{7F425765-6AD8-4D61-8AD0-7661C412D30C}" srcId="{729474F2-6005-4103-9C70-00274E626A43}" destId="{139D2640-8E1D-4757-BEB1-C9970F7320B7}" srcOrd="1" destOrd="0" parTransId="{8B956D95-F6D3-49A2-80B8-F6756240A210}" sibTransId="{85ACAD98-E6F0-4AA6-A3E7-421BD5B914E3}"/>
    <dgm:cxn modelId="{6A2DC94C-01B0-486B-BF32-288A7D9A87D1}" srcId="{729474F2-6005-4103-9C70-00274E626A43}" destId="{E5AB6953-7FA4-4301-B6F0-58FB7B22C313}" srcOrd="4" destOrd="0" parTransId="{9CE7C31F-98A7-4F1D-8457-FF7BAE8A03DD}" sibTransId="{3E99E124-81AF-40D1-9170-D7B699C87626}"/>
    <dgm:cxn modelId="{0661DD72-AEC5-534F-8735-A5ACF40B4D4D}" type="presOf" srcId="{15D518A7-7D32-4339-85B0-45DEAE36EB84}" destId="{953A7949-933D-1142-A3C1-62720D9E3FAA}" srcOrd="0" destOrd="0" presId="urn:microsoft.com/office/officeart/2005/8/layout/vList2"/>
    <dgm:cxn modelId="{2154EF7A-118E-BB4E-A5DF-5A0A002D807F}" type="presOf" srcId="{6CE43C61-78D1-4817-87AC-667D34F05F8D}" destId="{58845E98-8B3B-6840-8326-B18B4F8A9A09}" srcOrd="0" destOrd="0" presId="urn:microsoft.com/office/officeart/2005/8/layout/vList2"/>
    <dgm:cxn modelId="{2E3DF696-49CA-5542-A65B-EEBE4A5248EA}" type="presOf" srcId="{C3309335-2D0B-40F6-954E-BC124DA92D70}" destId="{6816B4F9-FA2C-6947-8F53-D89EACDAACA3}" srcOrd="0" destOrd="1" presId="urn:microsoft.com/office/officeart/2005/8/layout/vList2"/>
    <dgm:cxn modelId="{2BC21699-50CF-6440-9E02-96F2A611706F}" type="presOf" srcId="{20746BE5-382E-47B3-9325-F73714710D0E}" destId="{1F956CBF-B182-D14D-A736-264CC1912129}" srcOrd="0" destOrd="0" presId="urn:microsoft.com/office/officeart/2005/8/layout/vList2"/>
    <dgm:cxn modelId="{BB1484A1-8421-0748-84A6-3E322A3D8621}" type="presOf" srcId="{DC6BA30B-E65D-4058-A21A-995ED74D54F2}" destId="{739CA6F1-CE91-8549-B62E-D86D813187DD}" srcOrd="0" destOrd="0" presId="urn:microsoft.com/office/officeart/2005/8/layout/vList2"/>
    <dgm:cxn modelId="{BB7943B1-CCC9-430D-BB04-DF6CB46DBE16}" srcId="{DC6BA30B-E65D-4058-A21A-995ED74D54F2}" destId="{20131B42-3487-4936-96CD-CEF53A38FA18}" srcOrd="0" destOrd="0" parTransId="{C6819FB2-A567-4F84-9867-90DAF11DB4CF}" sibTransId="{7A911687-A93C-454C-8D78-E4EF57D6539A}"/>
    <dgm:cxn modelId="{63BAF7BB-E8E5-4213-8281-21FB9A032206}" srcId="{DC6BA30B-E65D-4058-A21A-995ED74D54F2}" destId="{C3309335-2D0B-40F6-954E-BC124DA92D70}" srcOrd="1" destOrd="0" parTransId="{75AF32E6-AC2A-404E-92E4-275E48C5EAA3}" sibTransId="{19900C7B-523F-4560-82E2-3C86F2915F2C}"/>
    <dgm:cxn modelId="{4B662CC3-555B-4062-A728-5B574E8777EE}" srcId="{139D2640-8E1D-4757-BEB1-C9970F7320B7}" destId="{05F004BF-5EB4-4806-9C7B-907C587A9C99}" srcOrd="1" destOrd="0" parTransId="{8D8A1D72-912F-4833-B42A-16211C5ABA03}" sibTransId="{D0E46857-2497-4B39-B42C-0F6D37ECEB93}"/>
    <dgm:cxn modelId="{8FB5FCC3-42E3-40D0-AA34-2FF2D0B7240A}" srcId="{729474F2-6005-4103-9C70-00274E626A43}" destId="{1481515F-8965-4A6A-9348-95F2191583E1}" srcOrd="3" destOrd="0" parTransId="{90B8AC17-F3E2-4721-A349-90ED43AE9006}" sibTransId="{B2629D8C-CDE0-42D7-878E-E065539CFD45}"/>
    <dgm:cxn modelId="{BD8B96D3-85EC-8440-A099-4EA837F7A82B}" type="presOf" srcId="{1481515F-8965-4A6A-9348-95F2191583E1}" destId="{CC57400D-E590-4B4B-9D60-E061A0A618D9}" srcOrd="0" destOrd="0" presId="urn:microsoft.com/office/officeart/2005/8/layout/vList2"/>
    <dgm:cxn modelId="{A6BEFFD8-9138-6B49-BA49-4F9BAB041051}" type="presOf" srcId="{38564922-6349-46DA-A34C-5FCD920C1ABB}" destId="{953A7949-933D-1142-A3C1-62720D9E3FAA}" srcOrd="0" destOrd="1" presId="urn:microsoft.com/office/officeart/2005/8/layout/vList2"/>
    <dgm:cxn modelId="{0FC475DC-340C-4CD3-983D-CECAB5B4EE6F}" srcId="{1481515F-8965-4A6A-9348-95F2191583E1}" destId="{15D518A7-7D32-4339-85B0-45DEAE36EB84}" srcOrd="0" destOrd="0" parTransId="{DC3E8AB1-823D-42A4-ABE4-3C35246B4B5B}" sibTransId="{6272B757-6326-4B9B-B228-C7778D0E1FC0}"/>
    <dgm:cxn modelId="{AF2691E3-03D6-4B45-B953-30427FB02393}" type="presOf" srcId="{20131B42-3487-4936-96CD-CEF53A38FA18}" destId="{6816B4F9-FA2C-6947-8F53-D89EACDAACA3}" srcOrd="0" destOrd="0" presId="urn:microsoft.com/office/officeart/2005/8/layout/vList2"/>
    <dgm:cxn modelId="{B5E29EF2-F718-4D3D-9B9C-DA1D2A41092D}" srcId="{729474F2-6005-4103-9C70-00274E626A43}" destId="{20746BE5-382E-47B3-9325-F73714710D0E}" srcOrd="2" destOrd="0" parTransId="{DE70A159-1C09-406E-ABD4-BAB4EC04D67E}" sibTransId="{B8DA1080-E7D2-46CD-BA08-6999B197CAFA}"/>
    <dgm:cxn modelId="{1D368066-DA76-114E-90A6-40213A4BFDC7}" type="presParOf" srcId="{DD2E46F8-B986-D14B-969E-52F053752565}" destId="{739CA6F1-CE91-8549-B62E-D86D813187DD}" srcOrd="0" destOrd="0" presId="urn:microsoft.com/office/officeart/2005/8/layout/vList2"/>
    <dgm:cxn modelId="{1B5CF8EB-D7F2-3149-9B61-16BE96AE7DEB}" type="presParOf" srcId="{DD2E46F8-B986-D14B-969E-52F053752565}" destId="{6816B4F9-FA2C-6947-8F53-D89EACDAACA3}" srcOrd="1" destOrd="0" presId="urn:microsoft.com/office/officeart/2005/8/layout/vList2"/>
    <dgm:cxn modelId="{90CC41C2-3EC4-D04C-84D7-946BBE2C19C3}" type="presParOf" srcId="{DD2E46F8-B986-D14B-969E-52F053752565}" destId="{AC4DB2F4-DF03-1F4F-98C7-7797F17959A8}" srcOrd="2" destOrd="0" presId="urn:microsoft.com/office/officeart/2005/8/layout/vList2"/>
    <dgm:cxn modelId="{483ACE33-DEF2-9E49-AF9C-117EB94121CE}" type="presParOf" srcId="{DD2E46F8-B986-D14B-969E-52F053752565}" destId="{4BAEADCE-041B-BA4A-8820-48F02AF133F0}" srcOrd="3" destOrd="0" presId="urn:microsoft.com/office/officeart/2005/8/layout/vList2"/>
    <dgm:cxn modelId="{F856C5F8-52ED-FB4C-A569-814321AD7A96}" type="presParOf" srcId="{DD2E46F8-B986-D14B-969E-52F053752565}" destId="{1F956CBF-B182-D14D-A736-264CC1912129}" srcOrd="4" destOrd="0" presId="urn:microsoft.com/office/officeart/2005/8/layout/vList2"/>
    <dgm:cxn modelId="{FBF03725-5179-6145-886B-C1E8CC46A3CA}" type="presParOf" srcId="{DD2E46F8-B986-D14B-969E-52F053752565}" destId="{58845E98-8B3B-6840-8326-B18B4F8A9A09}" srcOrd="5" destOrd="0" presId="urn:microsoft.com/office/officeart/2005/8/layout/vList2"/>
    <dgm:cxn modelId="{75F11426-402C-A64E-B1DE-7C9BDBA5EAC4}" type="presParOf" srcId="{DD2E46F8-B986-D14B-969E-52F053752565}" destId="{CC57400D-E590-4B4B-9D60-E061A0A618D9}" srcOrd="6" destOrd="0" presId="urn:microsoft.com/office/officeart/2005/8/layout/vList2"/>
    <dgm:cxn modelId="{856E3CE6-3BDC-DD43-A86C-F3846277AD74}" type="presParOf" srcId="{DD2E46F8-B986-D14B-969E-52F053752565}" destId="{953A7949-933D-1142-A3C1-62720D9E3FAA}" srcOrd="7" destOrd="0" presId="urn:microsoft.com/office/officeart/2005/8/layout/vList2"/>
    <dgm:cxn modelId="{CE94D5E9-0CF5-1846-8FD4-72287C776B62}" type="presParOf" srcId="{DD2E46F8-B986-D14B-969E-52F053752565}" destId="{3DB91C08-A3C0-C845-96B2-A800E8CB2BE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85DE32-C19E-4693-95B3-FE95CE5C4BE2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EC368D0-DF20-483F-A0DA-DA87FB9B56DC}">
      <dgm:prSet/>
      <dgm:spPr/>
      <dgm:t>
        <a:bodyPr/>
        <a:lstStyle/>
        <a:p>
          <a:r>
            <a:rPr lang="tr-TR" b="1"/>
            <a:t>İnkretinmimetik (GLP-1 analogları) (Cilt altına)</a:t>
          </a:r>
          <a:endParaRPr lang="en-US"/>
        </a:p>
      </dgm:t>
    </dgm:pt>
    <dgm:pt modelId="{D89D36D7-B42A-4A08-A261-8156F9F82ADD}" type="parTrans" cxnId="{9AEF2320-0614-4DD3-B872-EF6AA05FD2D8}">
      <dgm:prSet/>
      <dgm:spPr/>
      <dgm:t>
        <a:bodyPr/>
        <a:lstStyle/>
        <a:p>
          <a:endParaRPr lang="en-US"/>
        </a:p>
      </dgm:t>
    </dgm:pt>
    <dgm:pt modelId="{50B3E016-741D-45BE-8E84-AD89CF608B32}" type="sibTrans" cxnId="{9AEF2320-0614-4DD3-B872-EF6AA05FD2D8}">
      <dgm:prSet/>
      <dgm:spPr/>
      <dgm:t>
        <a:bodyPr/>
        <a:lstStyle/>
        <a:p>
          <a:endParaRPr lang="en-US"/>
        </a:p>
      </dgm:t>
    </dgm:pt>
    <dgm:pt modelId="{96FECF70-C3BB-49D7-8867-A2563843C365}">
      <dgm:prSet/>
      <dgm:spPr/>
      <dgm:t>
        <a:bodyPr/>
        <a:lstStyle/>
        <a:p>
          <a:r>
            <a:rPr lang="tr-TR"/>
            <a:t>Pankreas hücrelerinin glukoza duyarlılığını artırır. </a:t>
          </a:r>
          <a:endParaRPr lang="en-US"/>
        </a:p>
      </dgm:t>
    </dgm:pt>
    <dgm:pt modelId="{7F5B60E9-8DDA-45EE-9536-B24D8C7CAE11}" type="parTrans" cxnId="{BF19A065-CD1A-450F-9BD7-E537FFDBADE5}">
      <dgm:prSet/>
      <dgm:spPr/>
      <dgm:t>
        <a:bodyPr/>
        <a:lstStyle/>
        <a:p>
          <a:endParaRPr lang="en-US"/>
        </a:p>
      </dgm:t>
    </dgm:pt>
    <dgm:pt modelId="{EEF75483-03A3-4354-9387-F5FE7E966111}" type="sibTrans" cxnId="{BF19A065-CD1A-450F-9BD7-E537FFDBADE5}">
      <dgm:prSet/>
      <dgm:spPr/>
      <dgm:t>
        <a:bodyPr/>
        <a:lstStyle/>
        <a:p>
          <a:endParaRPr lang="en-US"/>
        </a:p>
      </dgm:t>
    </dgm:pt>
    <dgm:pt modelId="{CA74067F-D0A2-4C99-9D8E-78EBB3BD2A7B}">
      <dgm:prSet/>
      <dgm:spPr/>
      <dgm:t>
        <a:bodyPr/>
        <a:lstStyle/>
        <a:p>
          <a:r>
            <a:rPr lang="tr-TR" dirty="0" err="1"/>
            <a:t>Glukagon</a:t>
          </a:r>
          <a:r>
            <a:rPr lang="tr-TR" dirty="0"/>
            <a:t> </a:t>
          </a:r>
          <a:r>
            <a:rPr lang="tr-TR" dirty="0" err="1"/>
            <a:t>sekresyonunu</a:t>
          </a:r>
          <a:r>
            <a:rPr lang="tr-TR" dirty="0"/>
            <a:t> baskılar.</a:t>
          </a:r>
          <a:endParaRPr lang="en-US" dirty="0"/>
        </a:p>
      </dgm:t>
    </dgm:pt>
    <dgm:pt modelId="{273829F5-D198-4F74-BD63-2CDEA571C443}" type="parTrans" cxnId="{5DFEF107-5C95-4595-9B1C-A9E8DE8E6D06}">
      <dgm:prSet/>
      <dgm:spPr/>
      <dgm:t>
        <a:bodyPr/>
        <a:lstStyle/>
        <a:p>
          <a:endParaRPr lang="en-US"/>
        </a:p>
      </dgm:t>
    </dgm:pt>
    <dgm:pt modelId="{35B920F7-9425-4448-BADC-12D752F4759E}" type="sibTrans" cxnId="{5DFEF107-5C95-4595-9B1C-A9E8DE8E6D06}">
      <dgm:prSet/>
      <dgm:spPr/>
      <dgm:t>
        <a:bodyPr/>
        <a:lstStyle/>
        <a:p>
          <a:endParaRPr lang="en-US"/>
        </a:p>
      </dgm:t>
    </dgm:pt>
    <dgm:pt modelId="{BD3F1BC9-1476-49B0-AFE8-E626C7631B40}">
      <dgm:prSet/>
      <dgm:spPr/>
      <dgm:t>
        <a:bodyPr/>
        <a:lstStyle/>
        <a:p>
          <a:r>
            <a:rPr lang="tr-TR" dirty="0"/>
            <a:t>Mide boşalmasını geciktirir ve doyma hissini artırır. (kilo kaybı)</a:t>
          </a:r>
          <a:endParaRPr lang="en-US" dirty="0"/>
        </a:p>
      </dgm:t>
    </dgm:pt>
    <dgm:pt modelId="{E6DF8626-DBE2-4DB1-9D58-C5959EB7D359}" type="parTrans" cxnId="{054C73FE-2E6D-42CC-A8BE-1C0139FD211D}">
      <dgm:prSet/>
      <dgm:spPr/>
      <dgm:t>
        <a:bodyPr/>
        <a:lstStyle/>
        <a:p>
          <a:endParaRPr lang="en-US"/>
        </a:p>
      </dgm:t>
    </dgm:pt>
    <dgm:pt modelId="{FFBF7720-3F68-4849-A5AD-E8B9361BEB79}" type="sibTrans" cxnId="{054C73FE-2E6D-42CC-A8BE-1C0139FD211D}">
      <dgm:prSet/>
      <dgm:spPr/>
      <dgm:t>
        <a:bodyPr/>
        <a:lstStyle/>
        <a:p>
          <a:endParaRPr lang="en-US"/>
        </a:p>
      </dgm:t>
    </dgm:pt>
    <dgm:pt modelId="{D228B57F-7883-476B-8DE7-54A6EC2A51BC}">
      <dgm:prSet/>
      <dgm:spPr/>
      <dgm:t>
        <a:bodyPr/>
        <a:lstStyle/>
        <a:p>
          <a:r>
            <a:rPr lang="tr-TR"/>
            <a:t>İnsülin sekresyonunu glukoza bağımlı olarak artırırlar.</a:t>
          </a:r>
          <a:endParaRPr lang="en-US"/>
        </a:p>
      </dgm:t>
    </dgm:pt>
    <dgm:pt modelId="{4BE8C3E4-A651-4A2B-85AB-1FA2A1794EE2}" type="parTrans" cxnId="{AE89943D-CFAC-48E8-B1ED-70971135DFA9}">
      <dgm:prSet/>
      <dgm:spPr/>
      <dgm:t>
        <a:bodyPr/>
        <a:lstStyle/>
        <a:p>
          <a:endParaRPr lang="en-US"/>
        </a:p>
      </dgm:t>
    </dgm:pt>
    <dgm:pt modelId="{B917094C-3D13-4E0F-B4ED-B727D0711F84}" type="sibTrans" cxnId="{AE89943D-CFAC-48E8-B1ED-70971135DFA9}">
      <dgm:prSet/>
      <dgm:spPr/>
      <dgm:t>
        <a:bodyPr/>
        <a:lstStyle/>
        <a:p>
          <a:endParaRPr lang="en-US"/>
        </a:p>
      </dgm:t>
    </dgm:pt>
    <dgm:pt modelId="{4746EB06-6CDB-4997-B651-219F46C594BE}">
      <dgm:prSet/>
      <dgm:spPr/>
      <dgm:t>
        <a:bodyPr/>
        <a:lstStyle/>
        <a:p>
          <a:r>
            <a:rPr lang="tr-TR" b="1"/>
            <a:t>İnkretin artırıcı (DPP4-İnhibitörleri)</a:t>
          </a:r>
          <a:endParaRPr lang="en-US"/>
        </a:p>
      </dgm:t>
    </dgm:pt>
    <dgm:pt modelId="{E9649A07-164F-4241-8DDF-3F2C3E46DBEA}" type="parTrans" cxnId="{FC105536-F6C4-4A95-BEDE-E8211B742564}">
      <dgm:prSet/>
      <dgm:spPr/>
      <dgm:t>
        <a:bodyPr/>
        <a:lstStyle/>
        <a:p>
          <a:endParaRPr lang="en-US"/>
        </a:p>
      </dgm:t>
    </dgm:pt>
    <dgm:pt modelId="{2C5B477D-BE6E-4045-8849-ABA776F0FA6B}" type="sibTrans" cxnId="{FC105536-F6C4-4A95-BEDE-E8211B742564}">
      <dgm:prSet/>
      <dgm:spPr/>
      <dgm:t>
        <a:bodyPr/>
        <a:lstStyle/>
        <a:p>
          <a:endParaRPr lang="en-US"/>
        </a:p>
      </dgm:t>
    </dgm:pt>
    <dgm:pt modelId="{34990195-3E68-4047-8802-B2BCBB7F6720}">
      <dgm:prSet/>
      <dgm:spPr/>
      <dgm:t>
        <a:bodyPr/>
        <a:lstStyle/>
        <a:p>
          <a:r>
            <a:rPr lang="tr-TR" dirty="0"/>
            <a:t>İnsülin </a:t>
          </a:r>
          <a:r>
            <a:rPr lang="tr-TR" dirty="0" err="1"/>
            <a:t>sekresyonunu</a:t>
          </a:r>
          <a:r>
            <a:rPr lang="tr-TR" dirty="0"/>
            <a:t> </a:t>
          </a:r>
          <a:r>
            <a:rPr lang="tr-TR" dirty="0" err="1"/>
            <a:t>glukoza</a:t>
          </a:r>
          <a:r>
            <a:rPr lang="tr-TR" dirty="0"/>
            <a:t> bağımlı olarak artırır.</a:t>
          </a:r>
          <a:endParaRPr lang="en-US" dirty="0"/>
        </a:p>
      </dgm:t>
    </dgm:pt>
    <dgm:pt modelId="{BD288853-9E1D-49B1-AE7F-84DA430A10E9}" type="parTrans" cxnId="{E79DDB52-ACAB-4CD6-910E-A867D854B3E6}">
      <dgm:prSet/>
      <dgm:spPr/>
      <dgm:t>
        <a:bodyPr/>
        <a:lstStyle/>
        <a:p>
          <a:endParaRPr lang="en-US"/>
        </a:p>
      </dgm:t>
    </dgm:pt>
    <dgm:pt modelId="{FB336EA5-F395-427B-9C9F-CF505511CF61}" type="sibTrans" cxnId="{E79DDB52-ACAB-4CD6-910E-A867D854B3E6}">
      <dgm:prSet/>
      <dgm:spPr/>
      <dgm:t>
        <a:bodyPr/>
        <a:lstStyle/>
        <a:p>
          <a:endParaRPr lang="en-US"/>
        </a:p>
      </dgm:t>
    </dgm:pt>
    <dgm:pt modelId="{E64301D6-991E-49CF-B0F7-158E3DB74836}">
      <dgm:prSet/>
      <dgm:spPr/>
      <dgm:t>
        <a:bodyPr/>
        <a:lstStyle/>
        <a:p>
          <a:r>
            <a:rPr lang="tr-TR"/>
            <a:t>Glukagon sekresyonunu azaltırlar.</a:t>
          </a:r>
          <a:endParaRPr lang="en-US"/>
        </a:p>
      </dgm:t>
    </dgm:pt>
    <dgm:pt modelId="{47F9EBDC-464C-477B-8B09-087B2C94F58B}" type="parTrans" cxnId="{DC5FEE6F-3ADB-4FD5-8E32-9E46B14F3BE8}">
      <dgm:prSet/>
      <dgm:spPr/>
      <dgm:t>
        <a:bodyPr/>
        <a:lstStyle/>
        <a:p>
          <a:endParaRPr lang="en-US"/>
        </a:p>
      </dgm:t>
    </dgm:pt>
    <dgm:pt modelId="{F9784643-A74A-4D66-AE6F-7EC56284F6B9}" type="sibTrans" cxnId="{DC5FEE6F-3ADB-4FD5-8E32-9E46B14F3BE8}">
      <dgm:prSet/>
      <dgm:spPr/>
      <dgm:t>
        <a:bodyPr/>
        <a:lstStyle/>
        <a:p>
          <a:endParaRPr lang="en-US"/>
        </a:p>
      </dgm:t>
    </dgm:pt>
    <dgm:pt modelId="{D7AF2CC8-B944-284C-9295-16A2054246D5}" type="pres">
      <dgm:prSet presAssocID="{7485DE32-C19E-4693-95B3-FE95CE5C4BE2}" presName="linear" presStyleCnt="0">
        <dgm:presLayoutVars>
          <dgm:dir/>
          <dgm:animLvl val="lvl"/>
          <dgm:resizeHandles val="exact"/>
        </dgm:presLayoutVars>
      </dgm:prSet>
      <dgm:spPr/>
    </dgm:pt>
    <dgm:pt modelId="{136F52EB-F6C6-2644-9EC9-999D48F28576}" type="pres">
      <dgm:prSet presAssocID="{6EC368D0-DF20-483F-A0DA-DA87FB9B56DC}" presName="parentLin" presStyleCnt="0"/>
      <dgm:spPr/>
    </dgm:pt>
    <dgm:pt modelId="{D30C99DC-F5CE-3745-AF18-6E2FF50CDF89}" type="pres">
      <dgm:prSet presAssocID="{6EC368D0-DF20-483F-A0DA-DA87FB9B56DC}" presName="parentLeftMargin" presStyleLbl="node1" presStyleIdx="0" presStyleCnt="2"/>
      <dgm:spPr/>
    </dgm:pt>
    <dgm:pt modelId="{20C73248-A4D8-E549-8F07-A1DDEB788A22}" type="pres">
      <dgm:prSet presAssocID="{6EC368D0-DF20-483F-A0DA-DA87FB9B56D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592307-D6D1-894F-A897-7F4C9506CB11}" type="pres">
      <dgm:prSet presAssocID="{6EC368D0-DF20-483F-A0DA-DA87FB9B56DC}" presName="negativeSpace" presStyleCnt="0"/>
      <dgm:spPr/>
    </dgm:pt>
    <dgm:pt modelId="{7109D654-3355-5E45-97E5-651661013F03}" type="pres">
      <dgm:prSet presAssocID="{6EC368D0-DF20-483F-A0DA-DA87FB9B56DC}" presName="childText" presStyleLbl="conFgAcc1" presStyleIdx="0" presStyleCnt="2">
        <dgm:presLayoutVars>
          <dgm:bulletEnabled val="1"/>
        </dgm:presLayoutVars>
      </dgm:prSet>
      <dgm:spPr/>
    </dgm:pt>
    <dgm:pt modelId="{B7184F64-28E0-2C40-998C-3D3D333AD07C}" type="pres">
      <dgm:prSet presAssocID="{50B3E016-741D-45BE-8E84-AD89CF608B32}" presName="spaceBetweenRectangles" presStyleCnt="0"/>
      <dgm:spPr/>
    </dgm:pt>
    <dgm:pt modelId="{8767D044-CC43-F343-9F56-773FBBE9AF60}" type="pres">
      <dgm:prSet presAssocID="{4746EB06-6CDB-4997-B651-219F46C594BE}" presName="parentLin" presStyleCnt="0"/>
      <dgm:spPr/>
    </dgm:pt>
    <dgm:pt modelId="{1BE01D50-7082-0946-B6E2-60220893D450}" type="pres">
      <dgm:prSet presAssocID="{4746EB06-6CDB-4997-B651-219F46C594BE}" presName="parentLeftMargin" presStyleLbl="node1" presStyleIdx="0" presStyleCnt="2"/>
      <dgm:spPr/>
    </dgm:pt>
    <dgm:pt modelId="{65CB7751-95E1-1648-9EE4-7A49908188A9}" type="pres">
      <dgm:prSet presAssocID="{4746EB06-6CDB-4997-B651-219F46C594B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815C3EF-D9B7-904E-AA99-4E41EF538667}" type="pres">
      <dgm:prSet presAssocID="{4746EB06-6CDB-4997-B651-219F46C594BE}" presName="negativeSpace" presStyleCnt="0"/>
      <dgm:spPr/>
    </dgm:pt>
    <dgm:pt modelId="{7A614EEB-C3C0-3044-9C87-CE6E2C3EFD15}" type="pres">
      <dgm:prSet presAssocID="{4746EB06-6CDB-4997-B651-219F46C594B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DFEF107-5C95-4595-9B1C-A9E8DE8E6D06}" srcId="{6EC368D0-DF20-483F-A0DA-DA87FB9B56DC}" destId="{CA74067F-D0A2-4C99-9D8E-78EBB3BD2A7B}" srcOrd="1" destOrd="0" parTransId="{273829F5-D198-4F74-BD63-2CDEA571C443}" sibTransId="{35B920F7-9425-4448-BADC-12D752F4759E}"/>
    <dgm:cxn modelId="{99615A15-F5BA-DB48-BDCE-950B9C822A2C}" type="presOf" srcId="{96FECF70-C3BB-49D7-8867-A2563843C365}" destId="{7109D654-3355-5E45-97E5-651661013F03}" srcOrd="0" destOrd="0" presId="urn:microsoft.com/office/officeart/2005/8/layout/list1"/>
    <dgm:cxn modelId="{E001211E-5F9E-EB49-8C0A-CAC4733A521F}" type="presOf" srcId="{6EC368D0-DF20-483F-A0DA-DA87FB9B56DC}" destId="{20C73248-A4D8-E549-8F07-A1DDEB788A22}" srcOrd="1" destOrd="0" presId="urn:microsoft.com/office/officeart/2005/8/layout/list1"/>
    <dgm:cxn modelId="{9AEF2320-0614-4DD3-B872-EF6AA05FD2D8}" srcId="{7485DE32-C19E-4693-95B3-FE95CE5C4BE2}" destId="{6EC368D0-DF20-483F-A0DA-DA87FB9B56DC}" srcOrd="0" destOrd="0" parTransId="{D89D36D7-B42A-4A08-A261-8156F9F82ADD}" sibTransId="{50B3E016-741D-45BE-8E84-AD89CF608B32}"/>
    <dgm:cxn modelId="{FC105536-F6C4-4A95-BEDE-E8211B742564}" srcId="{7485DE32-C19E-4693-95B3-FE95CE5C4BE2}" destId="{4746EB06-6CDB-4997-B651-219F46C594BE}" srcOrd="1" destOrd="0" parTransId="{E9649A07-164F-4241-8DDF-3F2C3E46DBEA}" sibTransId="{2C5B477D-BE6E-4045-8849-ABA776F0FA6B}"/>
    <dgm:cxn modelId="{AE89943D-CFAC-48E8-B1ED-70971135DFA9}" srcId="{6EC368D0-DF20-483F-A0DA-DA87FB9B56DC}" destId="{D228B57F-7883-476B-8DE7-54A6EC2A51BC}" srcOrd="3" destOrd="0" parTransId="{4BE8C3E4-A651-4A2B-85AB-1FA2A1794EE2}" sibTransId="{B917094C-3D13-4E0F-B4ED-B727D0711F84}"/>
    <dgm:cxn modelId="{12AD5864-C719-4A4D-8358-9CB79F5BE73D}" type="presOf" srcId="{34990195-3E68-4047-8802-B2BCBB7F6720}" destId="{7A614EEB-C3C0-3044-9C87-CE6E2C3EFD15}" srcOrd="0" destOrd="0" presId="urn:microsoft.com/office/officeart/2005/8/layout/list1"/>
    <dgm:cxn modelId="{BF19A065-CD1A-450F-9BD7-E537FFDBADE5}" srcId="{6EC368D0-DF20-483F-A0DA-DA87FB9B56DC}" destId="{96FECF70-C3BB-49D7-8867-A2563843C365}" srcOrd="0" destOrd="0" parTransId="{7F5B60E9-8DDA-45EE-9536-B24D8C7CAE11}" sibTransId="{EEF75483-03A3-4354-9387-F5FE7E966111}"/>
    <dgm:cxn modelId="{F82A0847-1822-F14E-906D-C6DB26E8ED31}" type="presOf" srcId="{6EC368D0-DF20-483F-A0DA-DA87FB9B56DC}" destId="{D30C99DC-F5CE-3745-AF18-6E2FF50CDF89}" srcOrd="0" destOrd="0" presId="urn:microsoft.com/office/officeart/2005/8/layout/list1"/>
    <dgm:cxn modelId="{DC5FEE6F-3ADB-4FD5-8E32-9E46B14F3BE8}" srcId="{4746EB06-6CDB-4997-B651-219F46C594BE}" destId="{E64301D6-991E-49CF-B0F7-158E3DB74836}" srcOrd="1" destOrd="0" parTransId="{47F9EBDC-464C-477B-8B09-087B2C94F58B}" sibTransId="{F9784643-A74A-4D66-AE6F-7EC56284F6B9}"/>
    <dgm:cxn modelId="{CE1BC752-D910-1044-B1B9-3CCF1FF371F1}" type="presOf" srcId="{4746EB06-6CDB-4997-B651-219F46C594BE}" destId="{1BE01D50-7082-0946-B6E2-60220893D450}" srcOrd="0" destOrd="0" presId="urn:microsoft.com/office/officeart/2005/8/layout/list1"/>
    <dgm:cxn modelId="{E79DDB52-ACAB-4CD6-910E-A867D854B3E6}" srcId="{4746EB06-6CDB-4997-B651-219F46C594BE}" destId="{34990195-3E68-4047-8802-B2BCBB7F6720}" srcOrd="0" destOrd="0" parTransId="{BD288853-9E1D-49B1-AE7F-84DA430A10E9}" sibTransId="{FB336EA5-F395-427B-9C9F-CF505511CF61}"/>
    <dgm:cxn modelId="{1F20067E-4ABD-6941-AA6D-11A29C37CC04}" type="presOf" srcId="{BD3F1BC9-1476-49B0-AFE8-E626C7631B40}" destId="{7109D654-3355-5E45-97E5-651661013F03}" srcOrd="0" destOrd="2" presId="urn:microsoft.com/office/officeart/2005/8/layout/list1"/>
    <dgm:cxn modelId="{349E2596-3ADC-9B47-903F-74A5ADBFF4F8}" type="presOf" srcId="{4746EB06-6CDB-4997-B651-219F46C594BE}" destId="{65CB7751-95E1-1648-9EE4-7A49908188A9}" srcOrd="1" destOrd="0" presId="urn:microsoft.com/office/officeart/2005/8/layout/list1"/>
    <dgm:cxn modelId="{C8CAB99F-7011-7948-8430-B961DE3757D9}" type="presOf" srcId="{CA74067F-D0A2-4C99-9D8E-78EBB3BD2A7B}" destId="{7109D654-3355-5E45-97E5-651661013F03}" srcOrd="0" destOrd="1" presId="urn:microsoft.com/office/officeart/2005/8/layout/list1"/>
    <dgm:cxn modelId="{56D6D8BB-DB50-B649-B28E-9852ADB6FAEE}" type="presOf" srcId="{D228B57F-7883-476B-8DE7-54A6EC2A51BC}" destId="{7109D654-3355-5E45-97E5-651661013F03}" srcOrd="0" destOrd="3" presId="urn:microsoft.com/office/officeart/2005/8/layout/list1"/>
    <dgm:cxn modelId="{1C7134BC-D37D-3F42-84F4-C82F7F87C2CE}" type="presOf" srcId="{E64301D6-991E-49CF-B0F7-158E3DB74836}" destId="{7A614EEB-C3C0-3044-9C87-CE6E2C3EFD15}" srcOrd="0" destOrd="1" presId="urn:microsoft.com/office/officeart/2005/8/layout/list1"/>
    <dgm:cxn modelId="{F41AF4F9-D1D6-E349-BCB5-9EF8826775E3}" type="presOf" srcId="{7485DE32-C19E-4693-95B3-FE95CE5C4BE2}" destId="{D7AF2CC8-B944-284C-9295-16A2054246D5}" srcOrd="0" destOrd="0" presId="urn:microsoft.com/office/officeart/2005/8/layout/list1"/>
    <dgm:cxn modelId="{054C73FE-2E6D-42CC-A8BE-1C0139FD211D}" srcId="{6EC368D0-DF20-483F-A0DA-DA87FB9B56DC}" destId="{BD3F1BC9-1476-49B0-AFE8-E626C7631B40}" srcOrd="2" destOrd="0" parTransId="{E6DF8626-DBE2-4DB1-9D58-C5959EB7D359}" sibTransId="{FFBF7720-3F68-4849-A5AD-E8B9361BEB79}"/>
    <dgm:cxn modelId="{09C3E722-9216-6548-959E-ACC92B78A9A2}" type="presParOf" srcId="{D7AF2CC8-B944-284C-9295-16A2054246D5}" destId="{136F52EB-F6C6-2644-9EC9-999D48F28576}" srcOrd="0" destOrd="0" presId="urn:microsoft.com/office/officeart/2005/8/layout/list1"/>
    <dgm:cxn modelId="{3F0A9D7D-81EE-E84F-8C3B-9FA487369966}" type="presParOf" srcId="{136F52EB-F6C6-2644-9EC9-999D48F28576}" destId="{D30C99DC-F5CE-3745-AF18-6E2FF50CDF89}" srcOrd="0" destOrd="0" presId="urn:microsoft.com/office/officeart/2005/8/layout/list1"/>
    <dgm:cxn modelId="{3C8754CB-4840-F243-B9EF-42034808ED64}" type="presParOf" srcId="{136F52EB-F6C6-2644-9EC9-999D48F28576}" destId="{20C73248-A4D8-E549-8F07-A1DDEB788A22}" srcOrd="1" destOrd="0" presId="urn:microsoft.com/office/officeart/2005/8/layout/list1"/>
    <dgm:cxn modelId="{1B781B43-2EC2-314F-A950-1174B354B643}" type="presParOf" srcId="{D7AF2CC8-B944-284C-9295-16A2054246D5}" destId="{DB592307-D6D1-894F-A897-7F4C9506CB11}" srcOrd="1" destOrd="0" presId="urn:microsoft.com/office/officeart/2005/8/layout/list1"/>
    <dgm:cxn modelId="{AC358E35-11CF-6945-9221-E941444079B2}" type="presParOf" srcId="{D7AF2CC8-B944-284C-9295-16A2054246D5}" destId="{7109D654-3355-5E45-97E5-651661013F03}" srcOrd="2" destOrd="0" presId="urn:microsoft.com/office/officeart/2005/8/layout/list1"/>
    <dgm:cxn modelId="{574B1430-4949-9E4F-ACBD-A56B238E2E6E}" type="presParOf" srcId="{D7AF2CC8-B944-284C-9295-16A2054246D5}" destId="{B7184F64-28E0-2C40-998C-3D3D333AD07C}" srcOrd="3" destOrd="0" presId="urn:microsoft.com/office/officeart/2005/8/layout/list1"/>
    <dgm:cxn modelId="{D820505A-914E-8743-9400-FD933D900607}" type="presParOf" srcId="{D7AF2CC8-B944-284C-9295-16A2054246D5}" destId="{8767D044-CC43-F343-9F56-773FBBE9AF60}" srcOrd="4" destOrd="0" presId="urn:microsoft.com/office/officeart/2005/8/layout/list1"/>
    <dgm:cxn modelId="{40EA5656-A100-964C-BE28-26A4E4629831}" type="presParOf" srcId="{8767D044-CC43-F343-9F56-773FBBE9AF60}" destId="{1BE01D50-7082-0946-B6E2-60220893D450}" srcOrd="0" destOrd="0" presId="urn:microsoft.com/office/officeart/2005/8/layout/list1"/>
    <dgm:cxn modelId="{20ED61E7-B4A9-6A47-BBCA-F2DE5DBF6D4A}" type="presParOf" srcId="{8767D044-CC43-F343-9F56-773FBBE9AF60}" destId="{65CB7751-95E1-1648-9EE4-7A49908188A9}" srcOrd="1" destOrd="0" presId="urn:microsoft.com/office/officeart/2005/8/layout/list1"/>
    <dgm:cxn modelId="{52A1934D-6727-D146-8F42-AC94920DBDCA}" type="presParOf" srcId="{D7AF2CC8-B944-284C-9295-16A2054246D5}" destId="{E815C3EF-D9B7-904E-AA99-4E41EF538667}" srcOrd="5" destOrd="0" presId="urn:microsoft.com/office/officeart/2005/8/layout/list1"/>
    <dgm:cxn modelId="{EE51BC05-D546-1C4E-94F3-38C1285BEEAA}" type="presParOf" srcId="{D7AF2CC8-B944-284C-9295-16A2054246D5}" destId="{7A614EEB-C3C0-3044-9C87-CE6E2C3EFD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9CA6F1-CE91-8549-B62E-D86D813187DD}">
      <dsp:nvSpPr>
        <dsp:cNvPr id="0" name=""/>
        <dsp:cNvSpPr/>
      </dsp:nvSpPr>
      <dsp:spPr>
        <a:xfrm>
          <a:off x="0" y="61392"/>
          <a:ext cx="9686153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 baseline="0"/>
            <a:t>İnsülin Duyarlılaştırıcılar</a:t>
          </a:r>
          <a:endParaRPr lang="en-US" sz="2700" kern="1200"/>
        </a:p>
      </dsp:txBody>
      <dsp:txXfrm>
        <a:off x="31613" y="93005"/>
        <a:ext cx="9622927" cy="584369"/>
      </dsp:txXfrm>
    </dsp:sp>
    <dsp:sp modelId="{6816B4F9-FA2C-6947-8F53-D89EACDAACA3}">
      <dsp:nvSpPr>
        <dsp:cNvPr id="0" name=""/>
        <dsp:cNvSpPr/>
      </dsp:nvSpPr>
      <dsp:spPr>
        <a:xfrm>
          <a:off x="0" y="708987"/>
          <a:ext cx="9686153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3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100" kern="1200" baseline="0"/>
            <a:t>Biguanidler	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100" kern="1200" baseline="0"/>
            <a:t>Thiazolidinedionlar  (glitazonlar)</a:t>
          </a:r>
          <a:endParaRPr lang="en-US" sz="2100" kern="1200"/>
        </a:p>
      </dsp:txBody>
      <dsp:txXfrm>
        <a:off x="0" y="708987"/>
        <a:ext cx="9686153" cy="684652"/>
      </dsp:txXfrm>
    </dsp:sp>
    <dsp:sp modelId="{AC4DB2F4-DF03-1F4F-98C7-7797F17959A8}">
      <dsp:nvSpPr>
        <dsp:cNvPr id="0" name=""/>
        <dsp:cNvSpPr/>
      </dsp:nvSpPr>
      <dsp:spPr>
        <a:xfrm>
          <a:off x="0" y="1393640"/>
          <a:ext cx="9686153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 baseline="0"/>
            <a:t>İnsülin Salgılatıcılar</a:t>
          </a:r>
          <a:endParaRPr lang="en-US" sz="2700" kern="1200"/>
        </a:p>
      </dsp:txBody>
      <dsp:txXfrm>
        <a:off x="31613" y="1425253"/>
        <a:ext cx="9622927" cy="584369"/>
      </dsp:txXfrm>
    </dsp:sp>
    <dsp:sp modelId="{4BAEADCE-041B-BA4A-8820-48F02AF133F0}">
      <dsp:nvSpPr>
        <dsp:cNvPr id="0" name=""/>
        <dsp:cNvSpPr/>
      </dsp:nvSpPr>
      <dsp:spPr>
        <a:xfrm>
          <a:off x="0" y="2041235"/>
          <a:ext cx="9686153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3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100" kern="1200" baseline="0"/>
            <a:t>Sülfonilüreler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100" kern="1200" baseline="0"/>
            <a:t>Glinidler</a:t>
          </a:r>
          <a:endParaRPr lang="en-US" sz="2100" kern="1200"/>
        </a:p>
      </dsp:txBody>
      <dsp:txXfrm>
        <a:off x="0" y="2041235"/>
        <a:ext cx="9686153" cy="684652"/>
      </dsp:txXfrm>
    </dsp:sp>
    <dsp:sp modelId="{1F956CBF-B182-D14D-A736-264CC1912129}">
      <dsp:nvSpPr>
        <dsp:cNvPr id="0" name=""/>
        <dsp:cNvSpPr/>
      </dsp:nvSpPr>
      <dsp:spPr>
        <a:xfrm>
          <a:off x="0" y="2725887"/>
          <a:ext cx="9686153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 baseline="0"/>
            <a:t>Alfa Glukozidaz İnhibitörleri	</a:t>
          </a:r>
          <a:endParaRPr lang="en-US" sz="2700" kern="1200"/>
        </a:p>
      </dsp:txBody>
      <dsp:txXfrm>
        <a:off x="31613" y="2757500"/>
        <a:ext cx="9622927" cy="584369"/>
      </dsp:txXfrm>
    </dsp:sp>
    <dsp:sp modelId="{58845E98-8B3B-6840-8326-B18B4F8A9A09}">
      <dsp:nvSpPr>
        <dsp:cNvPr id="0" name=""/>
        <dsp:cNvSpPr/>
      </dsp:nvSpPr>
      <dsp:spPr>
        <a:xfrm>
          <a:off x="0" y="3373482"/>
          <a:ext cx="9686153" cy="684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3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100" kern="1200" baseline="0"/>
            <a:t>Akarboz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100" kern="1200" baseline="0"/>
            <a:t>Miglitol</a:t>
          </a:r>
          <a:endParaRPr lang="en-US" sz="2100" kern="1200"/>
        </a:p>
      </dsp:txBody>
      <dsp:txXfrm>
        <a:off x="0" y="3373482"/>
        <a:ext cx="9686153" cy="684652"/>
      </dsp:txXfrm>
    </dsp:sp>
    <dsp:sp modelId="{CC57400D-E590-4B4B-9D60-E061A0A618D9}">
      <dsp:nvSpPr>
        <dsp:cNvPr id="0" name=""/>
        <dsp:cNvSpPr/>
      </dsp:nvSpPr>
      <dsp:spPr>
        <a:xfrm>
          <a:off x="0" y="4058135"/>
          <a:ext cx="9686153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 baseline="0"/>
            <a:t>İnsülinomimetikler </a:t>
          </a:r>
          <a:endParaRPr lang="en-US" sz="2700" kern="1200"/>
        </a:p>
      </dsp:txBody>
      <dsp:txXfrm>
        <a:off x="31613" y="4089748"/>
        <a:ext cx="9622927" cy="584369"/>
      </dsp:txXfrm>
    </dsp:sp>
    <dsp:sp modelId="{953A7949-933D-1142-A3C1-62720D9E3FAA}">
      <dsp:nvSpPr>
        <dsp:cNvPr id="0" name=""/>
        <dsp:cNvSpPr/>
      </dsp:nvSpPr>
      <dsp:spPr>
        <a:xfrm>
          <a:off x="0" y="4705730"/>
          <a:ext cx="9686153" cy="712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753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100" kern="1200" baseline="0"/>
            <a:t>İnkretin mimetikler(GLP-1A analogları)</a:t>
          </a:r>
          <a:endParaRPr lang="en-US" sz="2100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tr-TR" sz="2100" kern="1200" baseline="0"/>
            <a:t>İnkretin artırıcı(DPP4-inhibitörleri)</a:t>
          </a:r>
          <a:endParaRPr lang="en-US" sz="2100" kern="1200"/>
        </a:p>
      </dsp:txBody>
      <dsp:txXfrm>
        <a:off x="0" y="4705730"/>
        <a:ext cx="9686153" cy="712597"/>
      </dsp:txXfrm>
    </dsp:sp>
    <dsp:sp modelId="{3DB91C08-A3C0-C845-96B2-A800E8CB2BE3}">
      <dsp:nvSpPr>
        <dsp:cNvPr id="0" name=""/>
        <dsp:cNvSpPr/>
      </dsp:nvSpPr>
      <dsp:spPr>
        <a:xfrm>
          <a:off x="0" y="5418328"/>
          <a:ext cx="9686153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 baseline="0" dirty="0"/>
            <a:t>Sodyum-</a:t>
          </a:r>
          <a:r>
            <a:rPr lang="tr-TR" sz="2700" b="1" kern="1200" baseline="0" dirty="0" err="1"/>
            <a:t>glukoz</a:t>
          </a:r>
          <a:r>
            <a:rPr lang="tr-TR" sz="2700" b="1" kern="1200" baseline="0" dirty="0"/>
            <a:t> </a:t>
          </a:r>
          <a:r>
            <a:rPr lang="tr-TR" sz="2700" b="1" kern="1200" baseline="0" dirty="0" err="1"/>
            <a:t>ko-transporter</a:t>
          </a:r>
          <a:r>
            <a:rPr lang="tr-TR" sz="2700" b="1" kern="1200" baseline="0" dirty="0"/>
            <a:t> 2 inhibitörleri (SGLT 2-İ)</a:t>
          </a:r>
          <a:endParaRPr lang="en-US" sz="2700" kern="1200" dirty="0"/>
        </a:p>
      </dsp:txBody>
      <dsp:txXfrm>
        <a:off x="31613" y="5449941"/>
        <a:ext cx="9622927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D654-3355-5E45-97E5-651661013F03}">
      <dsp:nvSpPr>
        <dsp:cNvPr id="0" name=""/>
        <dsp:cNvSpPr/>
      </dsp:nvSpPr>
      <dsp:spPr>
        <a:xfrm>
          <a:off x="0" y="830713"/>
          <a:ext cx="10399966" cy="23341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153" tIns="541528" rIns="807153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600" kern="1200"/>
            <a:t>Pankreas hücrelerinin glukoza duyarlılığını artırır. 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600" kern="1200" dirty="0" err="1"/>
            <a:t>Glukagon</a:t>
          </a:r>
          <a:r>
            <a:rPr lang="tr-TR" sz="2600" kern="1200" dirty="0"/>
            <a:t> </a:t>
          </a:r>
          <a:r>
            <a:rPr lang="tr-TR" sz="2600" kern="1200" dirty="0" err="1"/>
            <a:t>sekresyonunu</a:t>
          </a:r>
          <a:r>
            <a:rPr lang="tr-TR" sz="2600" kern="1200" dirty="0"/>
            <a:t> baskılar.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600" kern="1200" dirty="0"/>
            <a:t>Mide boşalmasını geciktirir ve doyma hissini artırır. (kilo kaybı)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600" kern="1200"/>
            <a:t>İnsülin sekresyonunu glukoza bağımlı olarak artırırlar.</a:t>
          </a:r>
          <a:endParaRPr lang="en-US" sz="2600" kern="1200"/>
        </a:p>
      </dsp:txBody>
      <dsp:txXfrm>
        <a:off x="0" y="830713"/>
        <a:ext cx="10399966" cy="2334150"/>
      </dsp:txXfrm>
    </dsp:sp>
    <dsp:sp modelId="{20C73248-A4D8-E549-8F07-A1DDEB788A22}">
      <dsp:nvSpPr>
        <dsp:cNvPr id="0" name=""/>
        <dsp:cNvSpPr/>
      </dsp:nvSpPr>
      <dsp:spPr>
        <a:xfrm>
          <a:off x="519998" y="446953"/>
          <a:ext cx="7279976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166" tIns="0" rIns="27516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b="1" kern="1200"/>
            <a:t>İnkretinmimetik (GLP-1 analogları) (Cilt altına)</a:t>
          </a:r>
          <a:endParaRPr lang="en-US" sz="2600" kern="1200"/>
        </a:p>
      </dsp:txBody>
      <dsp:txXfrm>
        <a:off x="557465" y="484420"/>
        <a:ext cx="7205042" cy="692586"/>
      </dsp:txXfrm>
    </dsp:sp>
    <dsp:sp modelId="{7A614EEB-C3C0-3044-9C87-CE6E2C3EFD15}">
      <dsp:nvSpPr>
        <dsp:cNvPr id="0" name=""/>
        <dsp:cNvSpPr/>
      </dsp:nvSpPr>
      <dsp:spPr>
        <a:xfrm>
          <a:off x="0" y="3689023"/>
          <a:ext cx="10399966" cy="15151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7153" tIns="541528" rIns="807153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600" kern="1200" dirty="0"/>
            <a:t>İnsülin </a:t>
          </a:r>
          <a:r>
            <a:rPr lang="tr-TR" sz="2600" kern="1200" dirty="0" err="1"/>
            <a:t>sekresyonunu</a:t>
          </a:r>
          <a:r>
            <a:rPr lang="tr-TR" sz="2600" kern="1200" dirty="0"/>
            <a:t> </a:t>
          </a:r>
          <a:r>
            <a:rPr lang="tr-TR" sz="2600" kern="1200" dirty="0" err="1"/>
            <a:t>glukoza</a:t>
          </a:r>
          <a:r>
            <a:rPr lang="tr-TR" sz="2600" kern="1200" dirty="0"/>
            <a:t> bağımlı olarak artırır.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600" kern="1200"/>
            <a:t>Glukagon sekresyonunu azaltırlar.</a:t>
          </a:r>
          <a:endParaRPr lang="en-US" sz="2600" kern="1200"/>
        </a:p>
      </dsp:txBody>
      <dsp:txXfrm>
        <a:off x="0" y="3689023"/>
        <a:ext cx="10399966" cy="1515150"/>
      </dsp:txXfrm>
    </dsp:sp>
    <dsp:sp modelId="{65CB7751-95E1-1648-9EE4-7A49908188A9}">
      <dsp:nvSpPr>
        <dsp:cNvPr id="0" name=""/>
        <dsp:cNvSpPr/>
      </dsp:nvSpPr>
      <dsp:spPr>
        <a:xfrm>
          <a:off x="519998" y="3305263"/>
          <a:ext cx="7279976" cy="76752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166" tIns="0" rIns="275166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b="1" kern="1200"/>
            <a:t>İnkretin artırıcı (DPP4-İnhibitörleri)</a:t>
          </a:r>
          <a:endParaRPr lang="en-US" sz="2600" kern="1200"/>
        </a:p>
      </dsp:txBody>
      <dsp:txXfrm>
        <a:off x="557465" y="3342730"/>
        <a:ext cx="7205042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18:51:39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19:23:26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53745-16C7-9148-A578-0A4D4C5933F7}" type="datetimeFigureOut">
              <a:rPr lang="en-TR" smtClean="0"/>
              <a:t>05/04/2024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77686-FC7F-4240-A607-2AF0C251B9B3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337758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b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</a:br>
            <a:r>
              <a:rPr lang="en-US" b="1" i="0" u="none" strike="noStrike" dirty="0">
                <a:solidFill>
                  <a:srgbClr val="333333"/>
                </a:solidFill>
                <a:effectLst/>
                <a:latin typeface="Conv_GothamNarrow-Medium"/>
              </a:rPr>
              <a:t>Halen </a:t>
            </a:r>
            <a:r>
              <a:rPr lang="en-US" b="1" i="0" u="none" strike="noStrike" dirty="0" err="1">
                <a:solidFill>
                  <a:srgbClr val="333333"/>
                </a:solidFill>
                <a:effectLst/>
                <a:latin typeface="Conv_GothamNarrow-Medium"/>
              </a:rPr>
              <a:t>dünya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latin typeface="Conv_GothamNarrow-Medium"/>
              </a:rPr>
              <a:t> </a:t>
            </a:r>
            <a:r>
              <a:rPr lang="en-US" b="1" i="0" u="none" strike="noStrike" dirty="0" err="1">
                <a:solidFill>
                  <a:srgbClr val="333333"/>
                </a:solidFill>
                <a:effectLst/>
                <a:latin typeface="Conv_GothamNarrow-Medium"/>
              </a:rPr>
              <a:t>üzerİnde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latin typeface="Conv_GothamNarrow-Medium"/>
              </a:rPr>
              <a:t> </a:t>
            </a:r>
            <a:r>
              <a:rPr lang="en-US" b="1" i="0" u="none" strike="noStrike" dirty="0" err="1">
                <a:solidFill>
                  <a:srgbClr val="333333"/>
                </a:solidFill>
                <a:effectLst/>
                <a:latin typeface="Conv_GothamNarrow-Medium"/>
              </a:rPr>
              <a:t>ağızdan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latin typeface="Conv_GothamNarrow-Medium"/>
              </a:rPr>
              <a:t> </a:t>
            </a:r>
            <a:r>
              <a:rPr lang="en-US" b="1" i="0" u="none" strike="noStrike" dirty="0" err="1">
                <a:solidFill>
                  <a:srgbClr val="333333"/>
                </a:solidFill>
                <a:effectLst/>
                <a:latin typeface="Conv_GothamNarrow-Medium"/>
              </a:rPr>
              <a:t>kullanılan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latin typeface="Conv_GothamNarrow-Medium"/>
              </a:rPr>
              <a:t> </a:t>
            </a:r>
            <a:r>
              <a:rPr lang="en-US" b="1" i="0" u="none" strike="noStrike" dirty="0" err="1">
                <a:solidFill>
                  <a:srgbClr val="333333"/>
                </a:solidFill>
                <a:effectLst/>
                <a:latin typeface="Conv_GothamNarrow-Medium"/>
              </a:rPr>
              <a:t>insülin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latin typeface="Conv_GothamNarrow-Medium"/>
              </a:rPr>
              <a:t> </a:t>
            </a:r>
            <a:r>
              <a:rPr lang="en-US" b="1" i="0" u="none" strike="noStrike" dirty="0" err="1">
                <a:solidFill>
                  <a:srgbClr val="333333"/>
                </a:solidFill>
                <a:effectLst/>
                <a:latin typeface="Conv_GothamNarrow-Medium"/>
              </a:rPr>
              <a:t>içeren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latin typeface="Conv_GothamNarrow-Medium"/>
              </a:rPr>
              <a:t> </a:t>
            </a:r>
            <a:r>
              <a:rPr lang="en-US" b="1" i="0" u="none" strike="noStrike" dirty="0" err="1">
                <a:solidFill>
                  <a:srgbClr val="333333"/>
                </a:solidFill>
                <a:effectLst/>
                <a:latin typeface="Conv_GothamNarrow-Medium"/>
              </a:rPr>
              <a:t>ilaç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latin typeface="Conv_GothamNarrow-Medium"/>
              </a:rPr>
              <a:t> </a:t>
            </a:r>
            <a:r>
              <a:rPr lang="en-US" b="1" i="0" u="none" strike="noStrike" dirty="0" err="1">
                <a:solidFill>
                  <a:srgbClr val="333333"/>
                </a:solidFill>
                <a:effectLst/>
                <a:latin typeface="Conv_GothamNarrow-Medium"/>
              </a:rPr>
              <a:t>varmıdır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latin typeface="Conv_GothamNarrow-Medium"/>
              </a:rPr>
              <a:t>?</a:t>
            </a:r>
            <a:endParaRPr lang="en-US" b="0" i="0" u="none" strike="noStrike" dirty="0">
              <a:solidFill>
                <a:srgbClr val="333333"/>
              </a:solidFill>
              <a:effectLst/>
              <a:latin typeface="Conv_GothamNarrow-Book"/>
            </a:endParaRPr>
          </a:p>
          <a:p>
            <a:pPr algn="l"/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Hayır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.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Henüz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bu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yönde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etkili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bir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ilaç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yoktur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.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İnsülin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sadece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parenteral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yol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ile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kullanılabilmektedir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.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Ağızdan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kullanılan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ilaçlar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insülin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olmayıp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,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sadece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vücuttaki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insülinin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pankreastan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sekresyonunu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arttırıcı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yönde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etkilidirler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.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İnsülin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yokluğunda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etkileri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yok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denecek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kadar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azdır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.</a:t>
            </a:r>
          </a:p>
          <a:p>
            <a:pPr algn="l"/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 </a:t>
            </a:r>
          </a:p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77686-FC7F-4240-A607-2AF0C251B9B3}" type="slidenum">
              <a:rPr lang="en-TR" smtClean="0"/>
              <a:t>5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51591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ayt Görüntüsü Yer Tutucusu 1">
            <a:extLst>
              <a:ext uri="{FF2B5EF4-FFF2-40B4-BE49-F238E27FC236}">
                <a16:creationId xmlns:a16="http://schemas.microsoft.com/office/drawing/2014/main" id="{37D33434-F137-4D8E-991F-0AEABED059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 Yer Tutucusu 2">
            <a:extLst>
              <a:ext uri="{FF2B5EF4-FFF2-40B4-BE49-F238E27FC236}">
                <a16:creationId xmlns:a16="http://schemas.microsoft.com/office/drawing/2014/main" id="{822E255F-9158-4167-97D8-5C3B58D2E9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altLang="tr-TR" dirty="0"/>
          </a:p>
        </p:txBody>
      </p:sp>
      <p:sp>
        <p:nvSpPr>
          <p:cNvPr id="87044" name="Slayt Numarası Yer Tutucusu 3">
            <a:extLst>
              <a:ext uri="{FF2B5EF4-FFF2-40B4-BE49-F238E27FC236}">
                <a16:creationId xmlns:a16="http://schemas.microsoft.com/office/drawing/2014/main" id="{24F4786D-469C-40BB-A4CF-71F411DB1D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DE360AB-96B3-47B4-9E6D-FABFBFD8C3F3}" type="slidenum">
              <a:rPr lang="tr-TR" altLang="tr-TR"/>
              <a:pPr/>
              <a:t>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32323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77686-FC7F-4240-A607-2AF0C251B9B3}" type="slidenum">
              <a:rPr lang="en-TR" smtClean="0"/>
              <a:t>17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147087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77686-FC7F-4240-A607-2AF0C251B9B3}" type="slidenum">
              <a:rPr lang="en-TR" smtClean="0"/>
              <a:t>20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245671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May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5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May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445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May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0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May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5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May 4,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0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May 4,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20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May 4,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536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May 4,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852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May 4,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8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May 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8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May 4,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8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May 4,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203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C3FE92E-FF21-46DB-BE36-B3A5D4149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9DFFEE-526A-4D56-A70C-EADE7289B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78C258-8580-5740-826A-CCB6EB40A4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97" y="993375"/>
            <a:ext cx="7344264" cy="280754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TR" dirty="0"/>
              <a:t>Diyabet Tedavisinde Ağızdan Alınan Haplar</a:t>
            </a:r>
            <a:br>
              <a:rPr lang="en-TR" dirty="0"/>
            </a:br>
            <a:r>
              <a:rPr lang="en-TR" dirty="0"/>
              <a:t> ve </a:t>
            </a:r>
            <a:br>
              <a:rPr lang="en-TR" dirty="0"/>
            </a:br>
            <a:r>
              <a:rPr lang="en-TR" dirty="0"/>
              <a:t>Dikkat Edilecek Noktalar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3001C-E4E5-6944-A931-0E67DC11C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731" y="4112623"/>
            <a:ext cx="5078996" cy="1594839"/>
          </a:xfrm>
        </p:spPr>
        <p:txBody>
          <a:bodyPr>
            <a:normAutofit/>
          </a:bodyPr>
          <a:lstStyle/>
          <a:p>
            <a:r>
              <a:rPr lang="en-TR"/>
              <a:t>Uzm Dr Sinem Başak Tan Öksüz</a:t>
            </a:r>
          </a:p>
          <a:p>
            <a:r>
              <a:rPr lang="en-TR"/>
              <a:t>04.05.2024</a:t>
            </a:r>
          </a:p>
        </p:txBody>
      </p:sp>
      <p:pic>
        <p:nvPicPr>
          <p:cNvPr id="4" name="Picture 3" descr="Kapsüller tarafından yapılan gülen yüz">
            <a:extLst>
              <a:ext uri="{FF2B5EF4-FFF2-40B4-BE49-F238E27FC236}">
                <a16:creationId xmlns:a16="http://schemas.microsoft.com/office/drawing/2014/main" id="{20E4DD74-61D9-EA51-6C06-52D2FCF36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85" r="29117" b="-1"/>
          <a:stretch/>
        </p:blipFill>
        <p:spPr>
          <a:xfrm>
            <a:off x="7616215" y="-23854"/>
            <a:ext cx="4575785" cy="6892740"/>
          </a:xfrm>
          <a:custGeom>
            <a:avLst/>
            <a:gdLst/>
            <a:ahLst/>
            <a:cxnLst/>
            <a:rect l="l" t="t" r="r" b="b"/>
            <a:pathLst>
              <a:path w="4575785" h="6857999">
                <a:moveTo>
                  <a:pt x="517468" y="0"/>
                </a:moveTo>
                <a:lnTo>
                  <a:pt x="4575785" y="0"/>
                </a:lnTo>
                <a:lnTo>
                  <a:pt x="4575785" y="6857999"/>
                </a:lnTo>
                <a:lnTo>
                  <a:pt x="960511" y="6857999"/>
                </a:lnTo>
                <a:lnTo>
                  <a:pt x="942694" y="6843617"/>
                </a:lnTo>
                <a:cubicBezTo>
                  <a:pt x="964945" y="6792705"/>
                  <a:pt x="892574" y="6836929"/>
                  <a:pt x="865960" y="6827318"/>
                </a:cubicBezTo>
                <a:lnTo>
                  <a:pt x="861487" y="6823037"/>
                </a:lnTo>
                <a:lnTo>
                  <a:pt x="859513" y="6806858"/>
                </a:lnTo>
                <a:lnTo>
                  <a:pt x="860461" y="6800037"/>
                </a:lnTo>
                <a:cubicBezTo>
                  <a:pt x="860484" y="6795612"/>
                  <a:pt x="859691" y="6793024"/>
                  <a:pt x="858251" y="6791626"/>
                </a:cubicBezTo>
                <a:lnTo>
                  <a:pt x="857660" y="6791654"/>
                </a:lnTo>
                <a:lnTo>
                  <a:pt x="856643" y="6783314"/>
                </a:lnTo>
                <a:cubicBezTo>
                  <a:pt x="856157" y="6768705"/>
                  <a:pt x="856848" y="6753980"/>
                  <a:pt x="858459" y="6739543"/>
                </a:cubicBezTo>
                <a:cubicBezTo>
                  <a:pt x="825704" y="6742272"/>
                  <a:pt x="849542" y="6681110"/>
                  <a:pt x="794118" y="6710916"/>
                </a:cubicBezTo>
                <a:cubicBezTo>
                  <a:pt x="794610" y="6692179"/>
                  <a:pt x="815573" y="6671806"/>
                  <a:pt x="779817" y="6693690"/>
                </a:cubicBezTo>
                <a:cubicBezTo>
                  <a:pt x="778915" y="6687990"/>
                  <a:pt x="774885" y="6685995"/>
                  <a:pt x="769310" y="6685745"/>
                </a:cubicBezTo>
                <a:lnTo>
                  <a:pt x="766802" y="6686064"/>
                </a:lnTo>
                <a:cubicBezTo>
                  <a:pt x="767473" y="6672038"/>
                  <a:pt x="768145" y="6658011"/>
                  <a:pt x="768816" y="6643985"/>
                </a:cubicBezTo>
                <a:lnTo>
                  <a:pt x="764758" y="6640288"/>
                </a:lnTo>
                <a:lnTo>
                  <a:pt x="771603" y="6610439"/>
                </a:lnTo>
                <a:cubicBezTo>
                  <a:pt x="771799" y="6605729"/>
                  <a:pt x="776328" y="6505678"/>
                  <a:pt x="776524" y="6500968"/>
                </a:cubicBezTo>
                <a:lnTo>
                  <a:pt x="716862" y="6252242"/>
                </a:lnTo>
                <a:cubicBezTo>
                  <a:pt x="710358" y="6209033"/>
                  <a:pt x="712158" y="6177416"/>
                  <a:pt x="706006" y="6116988"/>
                </a:cubicBezTo>
                <a:cubicBezTo>
                  <a:pt x="664744" y="6009788"/>
                  <a:pt x="669134" y="5997889"/>
                  <a:pt x="675681" y="5921438"/>
                </a:cubicBezTo>
                <a:cubicBezTo>
                  <a:pt x="609567" y="5910253"/>
                  <a:pt x="667197" y="5880778"/>
                  <a:pt x="646967" y="5848021"/>
                </a:cubicBezTo>
                <a:cubicBezTo>
                  <a:pt x="633539" y="5819166"/>
                  <a:pt x="610193" y="5775630"/>
                  <a:pt x="595120" y="5722308"/>
                </a:cubicBezTo>
                <a:cubicBezTo>
                  <a:pt x="587517" y="5685814"/>
                  <a:pt x="566330" y="5564010"/>
                  <a:pt x="556522" y="5528087"/>
                </a:cubicBezTo>
                <a:cubicBezTo>
                  <a:pt x="551310" y="5519174"/>
                  <a:pt x="556171" y="5505252"/>
                  <a:pt x="536270" y="5506770"/>
                </a:cubicBezTo>
                <a:cubicBezTo>
                  <a:pt x="512052" y="5506489"/>
                  <a:pt x="543356" y="5459435"/>
                  <a:pt x="516612" y="5473320"/>
                </a:cubicBezTo>
                <a:cubicBezTo>
                  <a:pt x="537947" y="5440196"/>
                  <a:pt x="486731" y="5435838"/>
                  <a:pt x="471989" y="5418523"/>
                </a:cubicBezTo>
                <a:cubicBezTo>
                  <a:pt x="493820" y="5390817"/>
                  <a:pt x="454363" y="5377479"/>
                  <a:pt x="442299" y="5333204"/>
                </a:cubicBezTo>
                <a:cubicBezTo>
                  <a:pt x="467689" y="5302287"/>
                  <a:pt x="420786" y="5307848"/>
                  <a:pt x="452960" y="5255192"/>
                </a:cubicBezTo>
                <a:cubicBezTo>
                  <a:pt x="453300" y="5233631"/>
                  <a:pt x="429983" y="5195187"/>
                  <a:pt x="431339" y="5156169"/>
                </a:cubicBezTo>
                <a:cubicBezTo>
                  <a:pt x="398945" y="5067566"/>
                  <a:pt x="403718" y="5079988"/>
                  <a:pt x="404757" y="5025421"/>
                </a:cubicBezTo>
                <a:cubicBezTo>
                  <a:pt x="400018" y="4966103"/>
                  <a:pt x="402758" y="4976631"/>
                  <a:pt x="395660" y="4924394"/>
                </a:cubicBezTo>
                <a:cubicBezTo>
                  <a:pt x="383838" y="4897752"/>
                  <a:pt x="406451" y="4876973"/>
                  <a:pt x="390158" y="4861232"/>
                </a:cubicBezTo>
                <a:cubicBezTo>
                  <a:pt x="362582" y="4877952"/>
                  <a:pt x="368360" y="4813711"/>
                  <a:pt x="341238" y="4838615"/>
                </a:cubicBezTo>
                <a:cubicBezTo>
                  <a:pt x="311503" y="4831441"/>
                  <a:pt x="352577" y="4804970"/>
                  <a:pt x="326273" y="4796524"/>
                </a:cubicBezTo>
                <a:lnTo>
                  <a:pt x="284996" y="4672372"/>
                </a:lnTo>
                <a:cubicBezTo>
                  <a:pt x="298118" y="4649489"/>
                  <a:pt x="287003" y="4640074"/>
                  <a:pt x="267970" y="4634255"/>
                </a:cubicBezTo>
                <a:cubicBezTo>
                  <a:pt x="263754" y="4595383"/>
                  <a:pt x="222766" y="4593405"/>
                  <a:pt x="203275" y="4555830"/>
                </a:cubicBezTo>
                <a:cubicBezTo>
                  <a:pt x="181514" y="4524570"/>
                  <a:pt x="154438" y="4520149"/>
                  <a:pt x="133797" y="4479914"/>
                </a:cubicBezTo>
                <a:cubicBezTo>
                  <a:pt x="124082" y="4457346"/>
                  <a:pt x="105185" y="4427564"/>
                  <a:pt x="84156" y="4415916"/>
                </a:cubicBezTo>
                <a:lnTo>
                  <a:pt x="83303" y="4414752"/>
                </a:lnTo>
                <a:lnTo>
                  <a:pt x="72062" y="4388525"/>
                </a:lnTo>
                <a:lnTo>
                  <a:pt x="75315" y="4375182"/>
                </a:lnTo>
                <a:cubicBezTo>
                  <a:pt x="75941" y="4370194"/>
                  <a:pt x="75530" y="4367154"/>
                  <a:pt x="74333" y="4365355"/>
                </a:cubicBezTo>
                <a:lnTo>
                  <a:pt x="68893" y="4364787"/>
                </a:lnTo>
                <a:cubicBezTo>
                  <a:pt x="68887" y="4364737"/>
                  <a:pt x="68881" y="4364686"/>
                  <a:pt x="68875" y="4364636"/>
                </a:cubicBezTo>
                <a:cubicBezTo>
                  <a:pt x="68620" y="4351507"/>
                  <a:pt x="69309" y="4337030"/>
                  <a:pt x="58168" y="4323582"/>
                </a:cubicBezTo>
                <a:cubicBezTo>
                  <a:pt x="61811" y="4263350"/>
                  <a:pt x="99263" y="4233013"/>
                  <a:pt x="79972" y="4208494"/>
                </a:cubicBezTo>
                <a:cubicBezTo>
                  <a:pt x="88758" y="4180446"/>
                  <a:pt x="125844" y="4152085"/>
                  <a:pt x="106280" y="4120638"/>
                </a:cubicBezTo>
                <a:cubicBezTo>
                  <a:pt x="111598" y="4121936"/>
                  <a:pt x="113804" y="4120147"/>
                  <a:pt x="114398" y="4116558"/>
                </a:cubicBezTo>
                <a:cubicBezTo>
                  <a:pt x="114157" y="4114248"/>
                  <a:pt x="113917" y="4111937"/>
                  <a:pt x="113677" y="4109627"/>
                </a:cubicBezTo>
                <a:lnTo>
                  <a:pt x="105699" y="4105626"/>
                </a:lnTo>
                <a:cubicBezTo>
                  <a:pt x="77890" y="4088880"/>
                  <a:pt x="108987" y="4082598"/>
                  <a:pt x="106408" y="4051443"/>
                </a:cubicBezTo>
                <a:cubicBezTo>
                  <a:pt x="106858" y="4036630"/>
                  <a:pt x="97032" y="3985550"/>
                  <a:pt x="103822" y="3988496"/>
                </a:cubicBezTo>
                <a:lnTo>
                  <a:pt x="75372" y="3857059"/>
                </a:lnTo>
                <a:cubicBezTo>
                  <a:pt x="82817" y="3836376"/>
                  <a:pt x="81742" y="3824520"/>
                  <a:pt x="64937" y="3815652"/>
                </a:cubicBezTo>
                <a:cubicBezTo>
                  <a:pt x="102287" y="3718925"/>
                  <a:pt x="55573" y="3772320"/>
                  <a:pt x="59080" y="3696747"/>
                </a:cubicBezTo>
                <a:cubicBezTo>
                  <a:pt x="66269" y="3629648"/>
                  <a:pt x="63240" y="3571908"/>
                  <a:pt x="85623" y="3491441"/>
                </a:cubicBezTo>
                <a:cubicBezTo>
                  <a:pt x="98410" y="3474059"/>
                  <a:pt x="99525" y="3431012"/>
                  <a:pt x="100691" y="3417526"/>
                </a:cubicBezTo>
                <a:cubicBezTo>
                  <a:pt x="101857" y="3404040"/>
                  <a:pt x="95556" y="3412369"/>
                  <a:pt x="92620" y="3410525"/>
                </a:cubicBezTo>
                <a:cubicBezTo>
                  <a:pt x="92153" y="3374230"/>
                  <a:pt x="83244" y="3285268"/>
                  <a:pt x="79737" y="3235496"/>
                </a:cubicBezTo>
                <a:cubicBezTo>
                  <a:pt x="70953" y="3207448"/>
                  <a:pt x="52012" y="3143347"/>
                  <a:pt x="71576" y="3111898"/>
                </a:cubicBezTo>
                <a:cubicBezTo>
                  <a:pt x="66408" y="3077014"/>
                  <a:pt x="53542" y="3056489"/>
                  <a:pt x="48725" y="3026189"/>
                </a:cubicBezTo>
                <a:cubicBezTo>
                  <a:pt x="35029" y="3013335"/>
                  <a:pt x="35295" y="2950066"/>
                  <a:pt x="42673" y="2930099"/>
                </a:cubicBezTo>
                <a:cubicBezTo>
                  <a:pt x="72765" y="2876461"/>
                  <a:pt x="20837" y="2811743"/>
                  <a:pt x="43260" y="2768401"/>
                </a:cubicBezTo>
                <a:cubicBezTo>
                  <a:pt x="44784" y="2755816"/>
                  <a:pt x="43709" y="2744724"/>
                  <a:pt x="41022" y="2734617"/>
                </a:cubicBezTo>
                <a:lnTo>
                  <a:pt x="29707" y="2708118"/>
                </a:lnTo>
                <a:lnTo>
                  <a:pt x="18896" y="2704187"/>
                </a:lnTo>
                <a:lnTo>
                  <a:pt x="16157" y="2686013"/>
                </a:lnTo>
                <a:lnTo>
                  <a:pt x="0" y="2656506"/>
                </a:lnTo>
                <a:cubicBezTo>
                  <a:pt x="46275" y="2648213"/>
                  <a:pt x="-21852" y="2580542"/>
                  <a:pt x="20000" y="2589495"/>
                </a:cubicBezTo>
                <a:cubicBezTo>
                  <a:pt x="9004" y="2539865"/>
                  <a:pt x="51725" y="2561406"/>
                  <a:pt x="4503" y="2517909"/>
                </a:cubicBezTo>
                <a:cubicBezTo>
                  <a:pt x="18312" y="2426183"/>
                  <a:pt x="2043" y="2320005"/>
                  <a:pt x="38580" y="2235940"/>
                </a:cubicBezTo>
                <a:cubicBezTo>
                  <a:pt x="39530" y="2131535"/>
                  <a:pt x="31342" y="1983035"/>
                  <a:pt x="28357" y="1891475"/>
                </a:cubicBezTo>
                <a:cubicBezTo>
                  <a:pt x="18536" y="1816240"/>
                  <a:pt x="53985" y="1820215"/>
                  <a:pt x="16422" y="1754299"/>
                </a:cubicBezTo>
                <a:cubicBezTo>
                  <a:pt x="22523" y="1748800"/>
                  <a:pt x="14115" y="1712020"/>
                  <a:pt x="17619" y="1704948"/>
                </a:cubicBezTo>
                <a:lnTo>
                  <a:pt x="11875" y="1640075"/>
                </a:lnTo>
                <a:lnTo>
                  <a:pt x="10148" y="1637400"/>
                </a:lnTo>
                <a:cubicBezTo>
                  <a:pt x="6571" y="1625366"/>
                  <a:pt x="7662" y="1617809"/>
                  <a:pt x="10809" y="1612250"/>
                </a:cubicBezTo>
                <a:lnTo>
                  <a:pt x="30710" y="1498099"/>
                </a:lnTo>
                <a:lnTo>
                  <a:pt x="28832" y="1497366"/>
                </a:lnTo>
                <a:lnTo>
                  <a:pt x="25420" y="1490044"/>
                </a:lnTo>
                <a:lnTo>
                  <a:pt x="36357" y="1429750"/>
                </a:lnTo>
                <a:cubicBezTo>
                  <a:pt x="56105" y="1395764"/>
                  <a:pt x="51096" y="1348657"/>
                  <a:pt x="63323" y="1316453"/>
                </a:cubicBezTo>
                <a:cubicBezTo>
                  <a:pt x="113953" y="1206017"/>
                  <a:pt x="97314" y="1160971"/>
                  <a:pt x="167299" y="1100758"/>
                </a:cubicBezTo>
                <a:cubicBezTo>
                  <a:pt x="183322" y="1066821"/>
                  <a:pt x="207320" y="1013057"/>
                  <a:pt x="218971" y="997428"/>
                </a:cubicBezTo>
                <a:cubicBezTo>
                  <a:pt x="225661" y="983599"/>
                  <a:pt x="245059" y="996998"/>
                  <a:pt x="249304" y="969068"/>
                </a:cubicBezTo>
                <a:cubicBezTo>
                  <a:pt x="273910" y="912445"/>
                  <a:pt x="257335" y="876944"/>
                  <a:pt x="307518" y="815816"/>
                </a:cubicBezTo>
                <a:cubicBezTo>
                  <a:pt x="319844" y="734499"/>
                  <a:pt x="427269" y="648257"/>
                  <a:pt x="438631" y="588216"/>
                </a:cubicBezTo>
                <a:cubicBezTo>
                  <a:pt x="468336" y="534577"/>
                  <a:pt x="480025" y="521047"/>
                  <a:pt x="494548" y="466832"/>
                </a:cubicBezTo>
                <a:cubicBezTo>
                  <a:pt x="513994" y="444023"/>
                  <a:pt x="469014" y="421695"/>
                  <a:pt x="512985" y="406165"/>
                </a:cubicBezTo>
                <a:cubicBezTo>
                  <a:pt x="519819" y="312467"/>
                  <a:pt x="496295" y="285415"/>
                  <a:pt x="499246" y="226337"/>
                </a:cubicBezTo>
                <a:cubicBezTo>
                  <a:pt x="511217" y="180655"/>
                  <a:pt x="525793" y="85726"/>
                  <a:pt x="530694" y="51692"/>
                </a:cubicBezTo>
                <a:cubicBezTo>
                  <a:pt x="512001" y="39736"/>
                  <a:pt x="522977" y="34428"/>
                  <a:pt x="528655" y="22135"/>
                </a:cubicBezTo>
                <a:cubicBezTo>
                  <a:pt x="511506" y="14446"/>
                  <a:pt x="513258" y="7722"/>
                  <a:pt x="516964" y="103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852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C9302-CB0F-D74F-BADD-8F717C5E5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Sindirim sistemi etkileri (gaz, şişkinlik, kramplar, </a:t>
            </a:r>
            <a:r>
              <a:rPr lang="tr-TR" altLang="tr-TR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diyare</a:t>
            </a: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Ağızda metalik </a:t>
            </a:r>
            <a:r>
              <a:rPr lang="tr-TR" altLang="tr-TR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tad</a:t>
            </a: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Uzun süreli kullanımda B-12 vitamin eksikliği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Laktik </a:t>
            </a:r>
            <a:r>
              <a:rPr lang="tr-TR" altLang="tr-TR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asidoz</a:t>
            </a:r>
            <a:endParaRPr lang="tr-TR" altLang="tr-TR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T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EFE1036-A2E7-9C4A-A881-5DDE3D42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R" sz="3200" b="1" dirty="0"/>
              <a:t>METFORMİN – YAN ETKİLER</a:t>
            </a:r>
          </a:p>
        </p:txBody>
      </p:sp>
    </p:spTree>
    <p:extLst>
      <p:ext uri="{BB962C8B-B14F-4D97-AF65-F5344CB8AC3E}">
        <p14:creationId xmlns:p14="http://schemas.microsoft.com/office/powerpoint/2010/main" val="4242879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11398-D94B-344F-805A-96DD50EC7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579" y="2173969"/>
            <a:ext cx="9810604" cy="3361418"/>
          </a:xfrm>
        </p:spPr>
        <p:txBody>
          <a:bodyPr>
            <a:normAutofit/>
          </a:bodyPr>
          <a:lstStyle/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Ağır kalp, böbrek, karaciğer yetmezliği olanlar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Ağır solunum yetmezliği olanlar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tr-TR" altLang="tr-TR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Periferik</a:t>
            </a: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 damar hastalığı olanlar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Kronik alkol kullanımı olanlar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tr-TR" altLang="tr-TR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Major</a:t>
            </a: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 cerrahi girişim geçirecek olanlar</a:t>
            </a:r>
          </a:p>
          <a:p>
            <a:pPr marL="731520" lvl="1" indent="-45720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Gebelik ve emzirme dönemi</a:t>
            </a:r>
          </a:p>
          <a:p>
            <a:pPr lvl="1"/>
            <a:endParaRPr lang="tr-TR" altLang="tr-TR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endParaRPr lang="en-T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EF1C52A-9C5C-A043-A17B-253C4E9956F6}"/>
              </a:ext>
            </a:extLst>
          </p:cNvPr>
          <p:cNvSpPr txBox="1">
            <a:spLocks/>
          </p:cNvSpPr>
          <p:nvPr/>
        </p:nvSpPr>
        <p:spPr>
          <a:xfrm>
            <a:off x="1203279" y="7620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en-TR" sz="3200" b="1" dirty="0"/>
              <a:t>METFORMİN – </a:t>
            </a:r>
          </a:p>
          <a:p>
            <a:r>
              <a:rPr lang="en-TR" sz="3200" b="1" dirty="0"/>
              <a:t>Kimler kullanmamalı?</a:t>
            </a:r>
          </a:p>
        </p:txBody>
      </p:sp>
    </p:spTree>
    <p:extLst>
      <p:ext uri="{BB962C8B-B14F-4D97-AF65-F5344CB8AC3E}">
        <p14:creationId xmlns:p14="http://schemas.microsoft.com/office/powerpoint/2010/main" val="1448352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54C95-C614-3848-962C-E61A2880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R" sz="3000" b="1" dirty="0"/>
              <a:t>İnsulin salgılatıcılar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3364D-6B09-E646-8E07-99D5AFD3BB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tr-TR" dirty="0"/>
          </a:p>
          <a:p>
            <a:pPr marL="457200" lvl="1" indent="-457200">
              <a:buFont typeface="Arial" panose="020B0604020202020204" pitchFamily="34" charset="0"/>
              <a:buChar char="•"/>
              <a:defRPr/>
            </a:pP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Pankreas hücrelerinde insülin </a:t>
            </a:r>
            <a:r>
              <a:rPr lang="tr-TR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sekresyonunu</a:t>
            </a: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 artırmaktadırlar.</a:t>
            </a:r>
          </a:p>
          <a:p>
            <a:pPr>
              <a:defRPr/>
            </a:pPr>
            <a:endParaRPr lang="tr-TR" sz="31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tr-TR" sz="28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Sülfonilüreler</a:t>
            </a:r>
            <a:r>
              <a:rPr lang="tr-TR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tr-TR" sz="2400" dirty="0">
                <a:solidFill>
                  <a:schemeClr val="tx1"/>
                </a:solidFill>
                <a:latin typeface="Calibri" panose="020F0502020204030204" pitchFamily="34" charset="0"/>
              </a:rPr>
              <a:t>Uzun süredir kullanımda olan ilaçlardır.</a:t>
            </a:r>
          </a:p>
          <a:p>
            <a:pPr>
              <a:defRPr/>
            </a:pPr>
            <a:r>
              <a:rPr lang="tr-TR" sz="28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Glinidler</a:t>
            </a:r>
            <a:r>
              <a:rPr 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: </a:t>
            </a:r>
            <a:r>
              <a:rPr lang="tr-TR" sz="2400" dirty="0">
                <a:solidFill>
                  <a:schemeClr val="tx1"/>
                </a:solidFill>
                <a:latin typeface="Calibri" panose="020F0502020204030204" pitchFamily="34" charset="0"/>
              </a:rPr>
              <a:t>Kısa etki süreleri nedeniyle tokluk kan şekerini düşürmekte etkindirler.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606533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52C6C9-BC43-154E-9CC5-67AB52FDC4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15" y="176893"/>
            <a:ext cx="11524369" cy="668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8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25A67-3CDF-6F44-BF36-2AD22C7F3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Kan şekeri düşüklüğü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Kilo artışı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Alerji-Deri döküntüleri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Karaciğerde hasar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Kan hücrelerinde baskılanma</a:t>
            </a:r>
          </a:p>
          <a:p>
            <a:endParaRPr lang="en-T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27C518F-A427-7B43-AB11-FABACE30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332016"/>
            <a:ext cx="9810604" cy="1216024"/>
          </a:xfrm>
        </p:spPr>
        <p:txBody>
          <a:bodyPr>
            <a:normAutofit/>
          </a:bodyPr>
          <a:lstStyle/>
          <a:p>
            <a:r>
              <a:rPr lang="en-TR" sz="3200" b="1" dirty="0"/>
              <a:t>Sülfonilüreler – YAN ETKİLER</a:t>
            </a:r>
          </a:p>
        </p:txBody>
      </p:sp>
    </p:spTree>
    <p:extLst>
      <p:ext uri="{BB962C8B-B14F-4D97-AF65-F5344CB8AC3E}">
        <p14:creationId xmlns:p14="http://schemas.microsoft.com/office/powerpoint/2010/main" val="267857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AA0CA-B23D-604F-951A-B2EC7D74D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DINBek"/>
              </a:rPr>
              <a:t>Tip 1 </a:t>
            </a:r>
            <a:r>
              <a:rPr lang="en-US" sz="2400" dirty="0" err="1">
                <a:effectLst/>
                <a:latin typeface="DINBek"/>
              </a:rPr>
              <a:t>diyabetler</a:t>
            </a:r>
            <a:endParaRPr lang="en-US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DINBek"/>
              </a:rPr>
              <a:t>Gebelik</a:t>
            </a:r>
            <a:r>
              <a:rPr lang="en-US" sz="2400" dirty="0">
                <a:effectLst/>
                <a:latin typeface="DINBek"/>
              </a:rPr>
              <a:t> </a:t>
            </a:r>
            <a:r>
              <a:rPr lang="en-US" sz="2400" dirty="0" err="1">
                <a:effectLst/>
                <a:latin typeface="DINBek"/>
              </a:rPr>
              <a:t>ve</a:t>
            </a:r>
            <a:r>
              <a:rPr lang="en-US" sz="2400" dirty="0">
                <a:effectLst/>
                <a:latin typeface="DINBek"/>
              </a:rPr>
              <a:t> </a:t>
            </a:r>
            <a:r>
              <a:rPr lang="en-US" sz="2400" dirty="0" err="1">
                <a:effectLst/>
                <a:latin typeface="DINBek"/>
              </a:rPr>
              <a:t>emzirme</a:t>
            </a:r>
            <a:r>
              <a:rPr lang="en-US" sz="2400" dirty="0">
                <a:effectLst/>
                <a:latin typeface="DINBek"/>
              </a:rPr>
              <a:t> </a:t>
            </a:r>
            <a:r>
              <a:rPr lang="en-US" sz="2400" dirty="0" err="1">
                <a:effectLst/>
                <a:latin typeface="DINBek"/>
              </a:rPr>
              <a:t>döneminde</a:t>
            </a:r>
            <a:r>
              <a:rPr lang="en-US" sz="2400" dirty="0">
                <a:effectLst/>
                <a:latin typeface="DINBek"/>
              </a:rPr>
              <a:t> </a:t>
            </a:r>
            <a:r>
              <a:rPr lang="en-US" sz="2400" dirty="0" err="1">
                <a:effectLst/>
                <a:latin typeface="DINBek"/>
              </a:rPr>
              <a:t>olan</a:t>
            </a:r>
            <a:r>
              <a:rPr lang="en-US" sz="2400" dirty="0">
                <a:effectLst/>
                <a:latin typeface="DINBek"/>
              </a:rPr>
              <a:t> </a:t>
            </a:r>
            <a:r>
              <a:rPr lang="en-US" sz="2400" dirty="0" err="1">
                <a:effectLst/>
                <a:latin typeface="DINBek"/>
              </a:rPr>
              <a:t>kadınlar</a:t>
            </a:r>
            <a:endParaRPr lang="en-US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DINBek"/>
              </a:rPr>
              <a:t>Ağır</a:t>
            </a:r>
            <a:r>
              <a:rPr lang="en-US" sz="2400" dirty="0">
                <a:effectLst/>
                <a:latin typeface="DINBek"/>
              </a:rPr>
              <a:t> </a:t>
            </a:r>
            <a:r>
              <a:rPr lang="en-US" sz="2400" dirty="0" err="1">
                <a:effectLst/>
                <a:latin typeface="DINBek"/>
              </a:rPr>
              <a:t>cerrahi</a:t>
            </a:r>
            <a:r>
              <a:rPr lang="en-US" sz="2400" dirty="0">
                <a:effectLst/>
                <a:latin typeface="DINBek"/>
              </a:rPr>
              <a:t> </a:t>
            </a:r>
            <a:r>
              <a:rPr lang="en-US" sz="2400" dirty="0" err="1">
                <a:effectLst/>
                <a:latin typeface="DINBek"/>
              </a:rPr>
              <a:t>müdahale</a:t>
            </a:r>
            <a:r>
              <a:rPr lang="en-US" sz="2400" dirty="0">
                <a:effectLst/>
                <a:latin typeface="DINBek"/>
              </a:rPr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>
                <a:effectLst/>
                <a:latin typeface="DINBek"/>
              </a:rPr>
              <a:t>enfeksiyon</a:t>
            </a:r>
            <a:r>
              <a:rPr lang="en-US" sz="2400" dirty="0">
                <a:effectLst/>
                <a:latin typeface="DINBek"/>
              </a:rPr>
              <a:t> </a:t>
            </a:r>
            <a:endParaRPr lang="en-US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latin typeface="DINBek"/>
              </a:rPr>
              <a:t>Daha</a:t>
            </a:r>
            <a:r>
              <a:rPr lang="en-US" sz="2400" dirty="0">
                <a:latin typeface="DINBek"/>
              </a:rPr>
              <a:t> </a:t>
            </a:r>
            <a:r>
              <a:rPr lang="en-US" sz="2400" dirty="0" err="1">
                <a:latin typeface="DINBek"/>
              </a:rPr>
              <a:t>önce</a:t>
            </a:r>
            <a:r>
              <a:rPr lang="en-US" sz="2400" dirty="0">
                <a:latin typeface="DINBek"/>
              </a:rPr>
              <a:t> </a:t>
            </a:r>
            <a:r>
              <a:rPr lang="en-US" sz="2400" dirty="0" err="1">
                <a:latin typeface="DINBek"/>
              </a:rPr>
              <a:t>allerji</a:t>
            </a:r>
            <a:r>
              <a:rPr lang="en-US" sz="2400" dirty="0">
                <a:latin typeface="DINBek"/>
              </a:rPr>
              <a:t> </a:t>
            </a:r>
            <a:r>
              <a:rPr lang="en-US" sz="2400" dirty="0" err="1">
                <a:latin typeface="DINBek"/>
              </a:rPr>
              <a:t>öyküsü</a:t>
            </a:r>
            <a:r>
              <a:rPr lang="en-US" sz="2400" dirty="0">
                <a:latin typeface="DINBek"/>
              </a:rPr>
              <a:t> </a:t>
            </a:r>
            <a:r>
              <a:rPr lang="en-US" sz="2400" dirty="0" err="1">
                <a:latin typeface="DINBek"/>
              </a:rPr>
              <a:t>olanlar</a:t>
            </a:r>
            <a:endParaRPr lang="en-US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DINBek"/>
              </a:rPr>
              <a:t>Ağır</a:t>
            </a:r>
            <a:r>
              <a:rPr lang="en-US" sz="2400" dirty="0">
                <a:effectLst/>
                <a:latin typeface="DINBek"/>
              </a:rPr>
              <a:t> </a:t>
            </a:r>
            <a:r>
              <a:rPr lang="en-US" sz="2400" dirty="0" err="1">
                <a:effectLst/>
                <a:latin typeface="DINBek"/>
              </a:rPr>
              <a:t>hipoglisemiye</a:t>
            </a:r>
            <a:r>
              <a:rPr lang="en-US" sz="2400" dirty="0">
                <a:effectLst/>
                <a:latin typeface="DINBek"/>
              </a:rPr>
              <a:t> </a:t>
            </a:r>
            <a:r>
              <a:rPr lang="en-US" sz="2400" dirty="0" err="1">
                <a:effectLst/>
                <a:latin typeface="DINBek"/>
              </a:rPr>
              <a:t>yatkınlığı</a:t>
            </a:r>
            <a:r>
              <a:rPr lang="en-US" sz="2400" dirty="0">
                <a:effectLst/>
                <a:latin typeface="DINBek"/>
              </a:rPr>
              <a:t> </a:t>
            </a:r>
            <a:r>
              <a:rPr lang="en-US" sz="2400" dirty="0" err="1">
                <a:effectLst/>
                <a:latin typeface="DINBek"/>
              </a:rPr>
              <a:t>olanlar</a:t>
            </a:r>
            <a:endParaRPr lang="en-US" sz="2400" dirty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DINBek"/>
              </a:rPr>
              <a:t>Ağır</a:t>
            </a:r>
            <a:r>
              <a:rPr lang="en-US" sz="2400" dirty="0">
                <a:effectLst/>
                <a:latin typeface="DINBek"/>
              </a:rPr>
              <a:t> </a:t>
            </a:r>
            <a:r>
              <a:rPr lang="en-US" sz="2400" dirty="0" err="1">
                <a:effectLst/>
                <a:latin typeface="DINBek"/>
              </a:rPr>
              <a:t>karaciğer</a:t>
            </a:r>
            <a:r>
              <a:rPr lang="en-US" sz="2400" dirty="0">
                <a:effectLst/>
                <a:latin typeface="DINBek"/>
              </a:rPr>
              <a:t>, </a:t>
            </a:r>
            <a:r>
              <a:rPr lang="en-US" sz="2400" dirty="0" err="1">
                <a:effectLst/>
                <a:latin typeface="DINBek"/>
              </a:rPr>
              <a:t>böbrek</a:t>
            </a:r>
            <a:r>
              <a:rPr lang="en-US" sz="2400" dirty="0">
                <a:effectLst/>
                <a:latin typeface="DINBek"/>
              </a:rPr>
              <a:t> </a:t>
            </a:r>
            <a:r>
              <a:rPr lang="en-US" sz="2400" dirty="0" err="1">
                <a:effectLst/>
                <a:latin typeface="DINBek"/>
              </a:rPr>
              <a:t>ve</a:t>
            </a:r>
            <a:r>
              <a:rPr lang="en-US" sz="2400" dirty="0">
                <a:effectLst/>
                <a:latin typeface="DINBek"/>
              </a:rPr>
              <a:t> </a:t>
            </a:r>
            <a:r>
              <a:rPr lang="en-US" sz="2400" dirty="0" err="1">
                <a:effectLst/>
                <a:latin typeface="DINBek"/>
              </a:rPr>
              <a:t>kalp</a:t>
            </a:r>
            <a:r>
              <a:rPr lang="en-US" sz="2400" dirty="0">
                <a:effectLst/>
                <a:latin typeface="DINBek"/>
              </a:rPr>
              <a:t> </a:t>
            </a:r>
            <a:r>
              <a:rPr lang="en-US" sz="2400" dirty="0" err="1">
                <a:effectLst/>
                <a:latin typeface="DINBek"/>
              </a:rPr>
              <a:t>yetmezliği</a:t>
            </a:r>
            <a:r>
              <a:rPr lang="en-US" sz="2400" dirty="0">
                <a:effectLst/>
                <a:latin typeface="DINBek"/>
              </a:rPr>
              <a:t> </a:t>
            </a:r>
            <a:r>
              <a:rPr lang="en-US" sz="2400" dirty="0" err="1">
                <a:effectLst/>
                <a:latin typeface="DINBek"/>
              </a:rPr>
              <a:t>olanlar</a:t>
            </a:r>
            <a:endParaRPr lang="en-US" sz="2400" dirty="0">
              <a:effectLst/>
            </a:endParaRPr>
          </a:p>
          <a:p>
            <a:endParaRPr lang="en-T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07D319-1F94-534E-8052-AA30D2F6D73F}"/>
              </a:ext>
            </a:extLst>
          </p:cNvPr>
          <p:cNvSpPr txBox="1">
            <a:spLocks/>
          </p:cNvSpPr>
          <p:nvPr/>
        </p:nvSpPr>
        <p:spPr>
          <a:xfrm>
            <a:off x="1050879" y="603623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800" kern="1200" cap="all" spc="6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Batang" panose="02030600000101010101" pitchFamily="18" charset="-127"/>
                <a:cs typeface="+mj-cs"/>
              </a:defRPr>
            </a:lvl1pPr>
          </a:lstStyle>
          <a:p>
            <a:r>
              <a:rPr lang="en-TR" sz="3200" b="1" dirty="0"/>
              <a:t>Sülfonilüreler – </a:t>
            </a:r>
          </a:p>
          <a:p>
            <a:r>
              <a:rPr lang="en-TR" sz="3200" b="1" dirty="0"/>
              <a:t>Kimler kullanmamalı?</a:t>
            </a:r>
          </a:p>
        </p:txBody>
      </p:sp>
    </p:spTree>
    <p:extLst>
      <p:ext uri="{BB962C8B-B14F-4D97-AF65-F5344CB8AC3E}">
        <p14:creationId xmlns:p14="http://schemas.microsoft.com/office/powerpoint/2010/main" val="111914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139C8-FD57-D845-BBF8-63801FAB7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442943"/>
            <a:ext cx="9810604" cy="1216024"/>
          </a:xfrm>
        </p:spPr>
        <p:txBody>
          <a:bodyPr/>
          <a:lstStyle/>
          <a:p>
            <a:r>
              <a:rPr lang="en-TR" b="1" dirty="0"/>
              <a:t>alfa glikozidaz inhibitörleri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82270C-98DD-E446-9A8E-D593BE641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958629"/>
            <a:ext cx="9123899" cy="2646623"/>
          </a:xfrm>
        </p:spPr>
        <p:txBody>
          <a:bodyPr/>
          <a:lstStyle/>
          <a:p>
            <a:r>
              <a:rPr lang="en-US" sz="2600" dirty="0" err="1"/>
              <a:t>Bağırsak</a:t>
            </a:r>
            <a:r>
              <a:rPr lang="en-US" sz="2600" dirty="0"/>
              <a:t> </a:t>
            </a:r>
            <a:r>
              <a:rPr lang="en-US" sz="2600" dirty="0" err="1"/>
              <a:t>enzimlerini</a:t>
            </a:r>
            <a:r>
              <a:rPr lang="en-US" sz="2600" dirty="0"/>
              <a:t> </a:t>
            </a:r>
            <a:r>
              <a:rPr lang="en-US" sz="2600" dirty="0" err="1"/>
              <a:t>inhibe</a:t>
            </a:r>
            <a:r>
              <a:rPr lang="en-US" sz="2600" dirty="0"/>
              <a:t> </a:t>
            </a:r>
            <a:r>
              <a:rPr lang="en-US" sz="2600" dirty="0" err="1"/>
              <a:t>eder</a:t>
            </a:r>
            <a:r>
              <a:rPr lang="en-US" sz="2600" dirty="0"/>
              <a:t>.</a:t>
            </a:r>
          </a:p>
          <a:p>
            <a:r>
              <a:rPr lang="en-US" sz="2600" dirty="0" err="1"/>
              <a:t>Karbonhidratların</a:t>
            </a:r>
            <a:r>
              <a:rPr lang="en-US" sz="2600" dirty="0"/>
              <a:t> </a:t>
            </a:r>
            <a:r>
              <a:rPr lang="en-US" sz="2600" dirty="0" err="1"/>
              <a:t>parçalanmasını</a:t>
            </a:r>
            <a:r>
              <a:rPr lang="en-US" sz="2600" dirty="0"/>
              <a:t>, </a:t>
            </a:r>
            <a:r>
              <a:rPr lang="en-US" sz="2600" dirty="0" err="1"/>
              <a:t>sindirimini</a:t>
            </a:r>
            <a:r>
              <a:rPr lang="en-US" sz="2600" dirty="0"/>
              <a:t> </a:t>
            </a:r>
            <a:r>
              <a:rPr lang="en-US" sz="2600" dirty="0" err="1"/>
              <a:t>yavaşlatır</a:t>
            </a:r>
            <a:r>
              <a:rPr lang="en-US" sz="2600" dirty="0"/>
              <a:t> </a:t>
            </a:r>
            <a:r>
              <a:rPr lang="en-US" sz="2600" dirty="0" err="1"/>
              <a:t>ve</a:t>
            </a:r>
            <a:r>
              <a:rPr lang="en-US" sz="2600" dirty="0"/>
              <a:t> </a:t>
            </a:r>
            <a:r>
              <a:rPr lang="en-US" sz="2600" dirty="0" err="1"/>
              <a:t>emilimini</a:t>
            </a:r>
            <a:r>
              <a:rPr lang="en-US" sz="2600" dirty="0"/>
              <a:t> </a:t>
            </a:r>
            <a:r>
              <a:rPr lang="en-US" sz="2600" dirty="0" err="1"/>
              <a:t>geciktirir</a:t>
            </a:r>
            <a:r>
              <a:rPr lang="en-US" sz="2600" dirty="0"/>
              <a:t>.</a:t>
            </a:r>
          </a:p>
          <a:p>
            <a:endParaRPr lang="en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DDCA0-2EDB-604A-8D60-C4B555EDA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040" y="3773978"/>
            <a:ext cx="12246080" cy="12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4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BA5DA4-268C-ED4D-B035-0273CE2B9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4187"/>
            <a:ext cx="11782938" cy="4969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Bembo" panose="02020502050201020203" pitchFamily="18" charset="0"/>
              </a:rPr>
              <a:t>ALFA GLUKOZİDAZ İNHİBİTÖRLERİ YAN ETKİLER</a:t>
            </a:r>
            <a:endParaRPr lang="en-US" sz="2800" b="1" dirty="0">
              <a:effectLst/>
              <a:latin typeface="Bembo" panose="020205020502010202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Bembo" panose="02020502050201020203" pitchFamily="18" charset="0"/>
              </a:rPr>
              <a:t>Şişkinlik</a:t>
            </a:r>
            <a:r>
              <a:rPr lang="en-US" sz="2400" dirty="0">
                <a:effectLst/>
                <a:latin typeface="Bembo" panose="02020502050201020203" pitchFamily="18" charset="0"/>
              </a:rPr>
              <a:t>,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hazımsızlık</a:t>
            </a:r>
            <a:r>
              <a:rPr lang="en-US" sz="2400" dirty="0">
                <a:effectLst/>
                <a:latin typeface="Bembo" panose="02020502050201020203" pitchFamily="18" charset="0"/>
              </a:rPr>
              <a:t>,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diyare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effectLst/>
              <a:latin typeface="Bembo" panose="02020502050201020203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Bembo" panose="02020502050201020203" pitchFamily="18" charset="0"/>
              </a:rPr>
              <a:t>ALFA GLUKOZİDAZ İNHİBİTÖRLERİ –</a:t>
            </a:r>
          </a:p>
          <a:p>
            <a:pPr marL="0" indent="0">
              <a:buNone/>
            </a:pPr>
            <a:r>
              <a:rPr lang="en-US" sz="2800" b="1" dirty="0">
                <a:latin typeface="Bembo" panose="02020502050201020203" pitchFamily="18" charset="0"/>
              </a:rPr>
              <a:t>KİMLERDE KULLANILMAMALI</a:t>
            </a:r>
            <a:endParaRPr lang="en-US" sz="2800" b="1" dirty="0">
              <a:effectLst/>
              <a:latin typeface="Bembo" panose="020205020502010202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Bembo" panose="02020502050201020203" pitchFamily="18" charset="0"/>
              </a:rPr>
              <a:t>İltihaplı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barsak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hastalığı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Bembo" panose="02020502050201020203" pitchFamily="18" charset="0"/>
              </a:rPr>
              <a:t>Emilim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bozukluğu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yapan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bağırsak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hastalıkları</a:t>
            </a:r>
            <a:endParaRPr lang="en-US" sz="2400" dirty="0">
              <a:effectLst/>
              <a:latin typeface="Bembo" panose="020205020502010202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Bembo" panose="02020502050201020203" pitchFamily="18" charset="0"/>
              </a:rPr>
              <a:t>Ağır</a:t>
            </a:r>
            <a:r>
              <a:rPr lang="en-US" sz="2400" dirty="0">
                <a:effectLst/>
                <a:latin typeface="Bembo" panose="02020502050201020203" pitchFamily="18" charset="0"/>
              </a:rPr>
              <a:t> organ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yetmezliği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olanlar</a:t>
            </a:r>
            <a:endParaRPr lang="en-US" sz="2400" dirty="0">
              <a:latin typeface="Bembo" panose="020205020502010202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Bembo" panose="02020502050201020203" pitchFamily="18" charset="0"/>
              </a:rPr>
              <a:t>Gebelik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ve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emzirme</a:t>
            </a:r>
            <a:endParaRPr lang="en-US" sz="2400" dirty="0">
              <a:effectLst/>
              <a:latin typeface="Bembo" panose="02020502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87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0022CF-D73B-45FB-8DD4-1B1C0C92E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D74E8-34F5-B84C-83CD-6B2DCB03B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826" y="0"/>
            <a:ext cx="9423157" cy="1501833"/>
          </a:xfrm>
        </p:spPr>
        <p:txBody>
          <a:bodyPr>
            <a:normAutofit/>
          </a:bodyPr>
          <a:lstStyle/>
          <a:p>
            <a:r>
              <a:rPr lang="en-TR" sz="3200" b="1" dirty="0"/>
              <a:t>İnsülinomimetikler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13D59CED-780A-A701-DC13-11A82BBB01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120617"/>
              </p:ext>
            </p:extLst>
          </p:nvPr>
        </p:nvGraphicFramePr>
        <p:xfrm>
          <a:off x="713137" y="943016"/>
          <a:ext cx="10399966" cy="5651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415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906575-CDAC-F14E-B199-BF97D0F2F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39" y="447741"/>
            <a:ext cx="11142825" cy="56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914257E-1E2A-4AC7-89EC-1FB65C9C0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E1C8F1-97F5-489C-8308-958F0965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83B906-ED0F-284A-807B-737727F71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1219"/>
            <a:ext cx="7649239" cy="7429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b="1" dirty="0" err="1"/>
              <a:t>Tedavi</a:t>
            </a:r>
            <a:r>
              <a:rPr lang="en-US" sz="3200" b="1" dirty="0"/>
              <a:t> </a:t>
            </a:r>
            <a:r>
              <a:rPr lang="en-US" sz="3200" b="1" dirty="0" err="1"/>
              <a:t>hedefleri</a:t>
            </a:r>
            <a:endParaRPr lang="en-US" sz="32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9EB855-035D-1D4D-B26D-C5514A45F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169185" y="2329806"/>
            <a:ext cx="12530370" cy="3477175"/>
          </a:xfrm>
          <a:prstGeom prst="rect">
            <a:avLst/>
          </a:pr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EB62645-D4DA-4E99-8344-B1536F63D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320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653B63-BB26-D04F-AB69-1AB18F6F4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1492"/>
            <a:ext cx="11190873" cy="239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17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14E91-F40A-784D-BBEA-2DE7C2434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839" y="137160"/>
            <a:ext cx="10806522" cy="1216024"/>
          </a:xfrm>
        </p:spPr>
        <p:txBody>
          <a:bodyPr>
            <a:normAutofit/>
          </a:bodyPr>
          <a:lstStyle/>
          <a:p>
            <a:r>
              <a:rPr lang="en-TR" sz="3200" b="1"/>
              <a:t>DPP4-İNHİBİTÖRLERİ- YAN ETKİLER</a:t>
            </a:r>
            <a:endParaRPr lang="en-TR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4C58B-8010-C543-877C-5565E7366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39" y="1825624"/>
            <a:ext cx="10511644" cy="4428753"/>
          </a:xfrm>
        </p:spPr>
        <p:txBody>
          <a:bodyPr/>
          <a:lstStyle/>
          <a:p>
            <a:r>
              <a:rPr lang="en-US" sz="2400"/>
              <a:t>Üst solunum yolu enfeksiyonu benzeri yakınmalar, </a:t>
            </a:r>
          </a:p>
          <a:p>
            <a:r>
              <a:rPr lang="en-US" sz="2400"/>
              <a:t>Akut pankreatit </a:t>
            </a:r>
          </a:p>
          <a:p>
            <a:r>
              <a:rPr lang="en-US" sz="2400"/>
              <a:t>Döküntü- allerji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099556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8146-AB93-074E-B1C2-5197AE18C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86" y="459972"/>
            <a:ext cx="9810604" cy="1216024"/>
          </a:xfrm>
        </p:spPr>
        <p:txBody>
          <a:bodyPr>
            <a:normAutofit/>
          </a:bodyPr>
          <a:lstStyle/>
          <a:p>
            <a:r>
              <a:rPr lang="en-TR" sz="3200" b="1" dirty="0"/>
              <a:t>sglt-2 inhibitörleri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284B7-2D06-1040-9161-56FC0139C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05" y="2066256"/>
            <a:ext cx="11650968" cy="4428753"/>
          </a:xfrm>
        </p:spPr>
        <p:txBody>
          <a:bodyPr>
            <a:normAutofit/>
          </a:bodyPr>
          <a:lstStyle/>
          <a:p>
            <a:r>
              <a:rPr lang="en-US" sz="2600" dirty="0" err="1">
                <a:latin typeface="Bembo" panose="02020502050201020203" pitchFamily="18" charset="0"/>
              </a:rPr>
              <a:t>B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öbrekten</a:t>
            </a:r>
            <a:r>
              <a:rPr lang="en-US" sz="2600" dirty="0">
                <a:effectLst/>
                <a:latin typeface="Bembo" panose="02020502050201020203" pitchFamily="18" charset="0"/>
              </a:rPr>
              <a:t>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glukoz</a:t>
            </a:r>
            <a:r>
              <a:rPr lang="en-US" sz="2600" dirty="0">
                <a:effectLst/>
                <a:latin typeface="Bembo" panose="02020502050201020203" pitchFamily="18" charset="0"/>
              </a:rPr>
              <a:t>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emilimini</a:t>
            </a:r>
            <a:r>
              <a:rPr lang="en-US" sz="2600" dirty="0">
                <a:effectLst/>
                <a:latin typeface="Bembo" panose="02020502050201020203" pitchFamily="18" charset="0"/>
              </a:rPr>
              <a:t>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azaltır</a:t>
            </a:r>
            <a:r>
              <a:rPr lang="en-US" sz="2600" dirty="0">
                <a:effectLst/>
                <a:latin typeface="Bembo" panose="02020502050201020203" pitchFamily="18" charset="0"/>
              </a:rPr>
              <a:t>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ve</a:t>
            </a:r>
            <a:r>
              <a:rPr lang="en-US" sz="2600" dirty="0">
                <a:effectLst/>
                <a:latin typeface="Bembo" panose="02020502050201020203" pitchFamily="18" charset="0"/>
              </a:rPr>
              <a:t>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idrar</a:t>
            </a:r>
            <a:r>
              <a:rPr lang="en-US" sz="2600" dirty="0">
                <a:effectLst/>
                <a:latin typeface="Bembo" panose="02020502050201020203" pitchFamily="18" charset="0"/>
              </a:rPr>
              <a:t>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yolu</a:t>
            </a:r>
            <a:r>
              <a:rPr lang="en-US" sz="2600" dirty="0">
                <a:effectLst/>
                <a:latin typeface="Bembo" panose="02020502050201020203" pitchFamily="18" charset="0"/>
              </a:rPr>
              <a:t>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ile</a:t>
            </a:r>
            <a:r>
              <a:rPr lang="en-US" sz="2600" dirty="0">
                <a:effectLst/>
                <a:latin typeface="Bembo" panose="02020502050201020203" pitchFamily="18" charset="0"/>
              </a:rPr>
              <a:t>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glukoz</a:t>
            </a:r>
            <a:r>
              <a:rPr lang="en-US" sz="2600" dirty="0">
                <a:effectLst/>
                <a:latin typeface="Bembo" panose="02020502050201020203" pitchFamily="18" charset="0"/>
              </a:rPr>
              <a:t>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atılımını</a:t>
            </a:r>
            <a:r>
              <a:rPr lang="en-US" sz="2600" dirty="0">
                <a:effectLst/>
                <a:latin typeface="Bembo" panose="02020502050201020203" pitchFamily="18" charset="0"/>
              </a:rPr>
              <a:t>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artırırlar</a:t>
            </a:r>
            <a:r>
              <a:rPr lang="en-US" sz="2600" dirty="0">
                <a:effectLst/>
                <a:latin typeface="Bembo" panose="02020502050201020203" pitchFamily="18" charset="0"/>
              </a:rPr>
              <a:t>.</a:t>
            </a:r>
          </a:p>
          <a:p>
            <a:endParaRPr lang="en-US" sz="2600" dirty="0">
              <a:latin typeface="Bembo" panose="02020502050201020203" pitchFamily="18" charset="0"/>
            </a:endParaRPr>
          </a:p>
          <a:p>
            <a:r>
              <a:rPr lang="en-US" sz="2600" dirty="0" err="1">
                <a:effectLst/>
                <a:latin typeface="Bembo" panose="02020502050201020203" pitchFamily="18" charset="0"/>
              </a:rPr>
              <a:t>Başlıca</a:t>
            </a:r>
            <a:r>
              <a:rPr lang="en-US" sz="2600" dirty="0">
                <a:effectLst/>
                <a:latin typeface="Bembo" panose="02020502050201020203" pitchFamily="18" charset="0"/>
              </a:rPr>
              <a:t>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avantajları</a:t>
            </a:r>
            <a:r>
              <a:rPr lang="en-US" sz="2600" dirty="0">
                <a:effectLst/>
                <a:latin typeface="Bembo" panose="02020502050201020203" pitchFamily="18" charset="0"/>
              </a:rPr>
              <a:t>; </a:t>
            </a:r>
          </a:p>
          <a:p>
            <a:pPr lvl="1"/>
            <a:r>
              <a:rPr lang="en-US" sz="2600" dirty="0">
                <a:latin typeface="Bembo" panose="02020502050201020203" pitchFamily="18" charset="0"/>
              </a:rPr>
              <a:t>B</a:t>
            </a:r>
            <a:r>
              <a:rPr lang="en-US" sz="2600" dirty="0">
                <a:effectLst/>
                <a:latin typeface="Bembo" panose="02020502050201020203" pitchFamily="18" charset="0"/>
              </a:rPr>
              <a:t>ir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miktar</a:t>
            </a:r>
            <a:r>
              <a:rPr lang="en-US" sz="2600" dirty="0">
                <a:effectLst/>
                <a:latin typeface="Bembo" panose="02020502050201020203" pitchFamily="18" charset="0"/>
              </a:rPr>
              <a:t> kilo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kaybı</a:t>
            </a:r>
            <a:r>
              <a:rPr lang="en-US" sz="2600" dirty="0">
                <a:effectLst/>
                <a:latin typeface="Bembo" panose="02020502050201020203" pitchFamily="18" charset="0"/>
              </a:rPr>
              <a:t> (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ortalama</a:t>
            </a:r>
            <a:r>
              <a:rPr lang="en-US" sz="2600" dirty="0">
                <a:effectLst/>
                <a:latin typeface="Bembo" panose="02020502050201020203" pitchFamily="18" charset="0"/>
              </a:rPr>
              <a:t> 2 kg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kadar</a:t>
            </a:r>
            <a:r>
              <a:rPr lang="en-US" sz="2600" dirty="0">
                <a:effectLst/>
                <a:latin typeface="Bembo" panose="02020502050201020203" pitchFamily="18" charset="0"/>
              </a:rPr>
              <a:t>)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sağlaması</a:t>
            </a:r>
            <a:r>
              <a:rPr lang="en-US" sz="2600" dirty="0">
                <a:effectLst/>
                <a:latin typeface="Bembo" panose="02020502050201020203" pitchFamily="18" charset="0"/>
              </a:rPr>
              <a:t>, </a:t>
            </a:r>
          </a:p>
          <a:p>
            <a:pPr lvl="1"/>
            <a:r>
              <a:rPr lang="en-US" sz="2600" dirty="0" err="1">
                <a:latin typeface="Bembo" panose="02020502050201020203" pitchFamily="18" charset="0"/>
              </a:rPr>
              <a:t>H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ipoglisemi</a:t>
            </a:r>
            <a:r>
              <a:rPr lang="en-US" sz="2600" dirty="0">
                <a:effectLst/>
                <a:latin typeface="Bembo" panose="02020502050201020203" pitchFamily="18" charset="0"/>
              </a:rPr>
              <a:t>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riskinin</a:t>
            </a:r>
            <a:r>
              <a:rPr lang="en-US" sz="2600" dirty="0">
                <a:effectLst/>
                <a:latin typeface="Bembo" panose="02020502050201020203" pitchFamily="18" charset="0"/>
              </a:rPr>
              <a:t>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düşük</a:t>
            </a:r>
            <a:r>
              <a:rPr lang="en-US" sz="2600" dirty="0">
                <a:effectLst/>
                <a:latin typeface="Bembo" panose="02020502050201020203" pitchFamily="18" charset="0"/>
              </a:rPr>
              <a:t>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olması</a:t>
            </a:r>
            <a:r>
              <a:rPr lang="en-US" sz="2600" dirty="0">
                <a:latin typeface="Bembo" panose="02020502050201020203" pitchFamily="18" charset="0"/>
              </a:rPr>
              <a:t>,</a:t>
            </a:r>
            <a:r>
              <a:rPr lang="en-US" sz="2600" dirty="0">
                <a:effectLst/>
                <a:latin typeface="Bembo" panose="02020502050201020203" pitchFamily="18" charset="0"/>
              </a:rPr>
              <a:t> </a:t>
            </a:r>
          </a:p>
          <a:p>
            <a:pPr lvl="1"/>
            <a:r>
              <a:rPr lang="en-US" sz="2600" dirty="0">
                <a:latin typeface="Bembo" panose="02020502050201020203" pitchFamily="18" charset="0"/>
              </a:rPr>
              <a:t>K</a:t>
            </a:r>
            <a:r>
              <a:rPr lang="en-US" sz="2600" dirty="0">
                <a:effectLst/>
                <a:latin typeface="Bembo" panose="02020502050201020203" pitchFamily="18" charset="0"/>
              </a:rPr>
              <a:t>an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basıncını</a:t>
            </a:r>
            <a:r>
              <a:rPr lang="en-US" sz="2600" dirty="0">
                <a:effectLst/>
                <a:latin typeface="Bembo" panose="02020502050201020203" pitchFamily="18" charset="0"/>
              </a:rPr>
              <a:t> (2-4 mmHg)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düşürmesi</a:t>
            </a:r>
            <a:r>
              <a:rPr lang="en-US" sz="2600" dirty="0">
                <a:effectLst/>
                <a:latin typeface="Bembo" panose="02020502050201020203" pitchFamily="18" charset="0"/>
              </a:rPr>
              <a:t>,</a:t>
            </a:r>
          </a:p>
          <a:p>
            <a:pPr lvl="1"/>
            <a:r>
              <a:rPr lang="en-US" sz="2600" dirty="0">
                <a:latin typeface="Bembo" panose="02020502050201020203" pitchFamily="18" charset="0"/>
              </a:rPr>
              <a:t>S</a:t>
            </a:r>
            <a:r>
              <a:rPr lang="en-US" sz="2600" dirty="0">
                <a:effectLst/>
                <a:latin typeface="Bembo" panose="02020502050201020203" pitchFamily="18" charset="0"/>
              </a:rPr>
              <a:t>erum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ürik</a:t>
            </a:r>
            <a:r>
              <a:rPr lang="en-US" sz="2600" dirty="0">
                <a:effectLst/>
                <a:latin typeface="Bembo" panose="02020502050201020203" pitchFamily="18" charset="0"/>
              </a:rPr>
              <a:t>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asit</a:t>
            </a:r>
            <a:r>
              <a:rPr lang="en-US" sz="2600" dirty="0">
                <a:effectLst/>
                <a:latin typeface="Bembo" panose="02020502050201020203" pitchFamily="18" charset="0"/>
              </a:rPr>
              <a:t>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düzeyini</a:t>
            </a:r>
            <a:r>
              <a:rPr lang="en-US" sz="2600" dirty="0">
                <a:effectLst/>
                <a:latin typeface="Bembo" panose="02020502050201020203" pitchFamily="18" charset="0"/>
              </a:rPr>
              <a:t>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ve</a:t>
            </a:r>
            <a:r>
              <a:rPr lang="en-US" sz="2600" dirty="0">
                <a:effectLst/>
                <a:latin typeface="Bembo" panose="02020502050201020203" pitchFamily="18" charset="0"/>
              </a:rPr>
              <a:t>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idrarla</a:t>
            </a:r>
            <a:r>
              <a:rPr lang="en-US" sz="2600" dirty="0">
                <a:effectLst/>
                <a:latin typeface="Bembo" panose="02020502050201020203" pitchFamily="18" charset="0"/>
              </a:rPr>
              <a:t> protein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kaybını</a:t>
            </a:r>
            <a:r>
              <a:rPr lang="en-US" sz="2600" dirty="0">
                <a:effectLst/>
                <a:latin typeface="Bembo" panose="02020502050201020203" pitchFamily="18" charset="0"/>
              </a:rPr>
              <a:t> </a:t>
            </a:r>
            <a:r>
              <a:rPr lang="en-US" sz="2600" dirty="0" err="1">
                <a:effectLst/>
                <a:latin typeface="Bembo" panose="02020502050201020203" pitchFamily="18" charset="0"/>
              </a:rPr>
              <a:t>düşürmesidir</a:t>
            </a:r>
            <a:r>
              <a:rPr lang="en-US" sz="2600" dirty="0">
                <a:effectLst/>
                <a:latin typeface="Bembo" panose="02020502050201020203" pitchFamily="18" charset="0"/>
              </a:rPr>
              <a:t>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771746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F7D2E8-5F8A-4E0B-9647-8072A94A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6A6E2CC-84C1-424C-A664-BC849F6D0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33668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0371C1-FE2C-8443-9969-93AFF1292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791201"/>
            <a:ext cx="10534650" cy="609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D949B4-8D3B-5C49-BDE1-9424834BB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1186469"/>
            <a:ext cx="12294952" cy="2730731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42E65F-0BC9-FA45-8980-B47C87C78902}"/>
              </a:ext>
            </a:extLst>
          </p:cNvPr>
          <p:cNvSpPr txBox="1">
            <a:spLocks/>
          </p:cNvSpPr>
          <p:nvPr/>
        </p:nvSpPr>
        <p:spPr>
          <a:xfrm>
            <a:off x="41726" y="4476469"/>
            <a:ext cx="11650968" cy="4571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0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1pPr>
            <a:lvl2pPr marL="27432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8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2pPr>
            <a:lvl3pPr marL="60579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3pPr>
            <a:lvl4pPr marL="630936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4pPr>
            <a:lvl5pPr marL="82296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 spc="5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Batang" panose="02030600000101010101" pitchFamily="18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600" dirty="0">
              <a:latin typeface="Bembo" panose="02020502050201020203" pitchFamily="18" charset="0"/>
            </a:endParaRPr>
          </a:p>
          <a:p>
            <a:endParaRPr lang="en-T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01D754-EAF1-1145-B705-E020098DFB41}"/>
              </a:ext>
            </a:extLst>
          </p:cNvPr>
          <p:cNvSpPr txBox="1"/>
          <p:nvPr/>
        </p:nvSpPr>
        <p:spPr>
          <a:xfrm>
            <a:off x="0" y="3917201"/>
            <a:ext cx="520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sz="1000" dirty="0"/>
              <a:t>*Kanagliflozin ülkemizde ruhsatlı değildir</a:t>
            </a:r>
            <a:r>
              <a:rPr lang="en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4410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831BA-5FE6-6347-A42D-6C12A878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68" y="177339"/>
            <a:ext cx="9810604" cy="1216024"/>
          </a:xfrm>
        </p:spPr>
        <p:txBody>
          <a:bodyPr/>
          <a:lstStyle/>
          <a:p>
            <a:r>
              <a:rPr lang="en-TR" sz="2800" b="1" dirty="0"/>
              <a:t>sglt-2 inhibitörleri – YAN ETKİLER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C85C8-07F6-494B-BEC3-429DEC3CB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868" y="1709247"/>
            <a:ext cx="10620190" cy="4192790"/>
          </a:xfrm>
        </p:spPr>
        <p:txBody>
          <a:bodyPr>
            <a:normAutofit/>
          </a:bodyPr>
          <a:lstStyle/>
          <a:p>
            <a:r>
              <a:rPr lang="en-US" sz="2400" dirty="0" err="1">
                <a:effectLst/>
                <a:latin typeface="Bembo" panose="02020502050201020203" pitchFamily="18" charset="0"/>
              </a:rPr>
              <a:t>Sıvı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kaybı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endParaRPr lang="en-US" sz="2400" dirty="0">
              <a:latin typeface="Bembo" panose="02020502050201020203" pitchFamily="18" charset="0"/>
            </a:endParaRPr>
          </a:p>
          <a:p>
            <a:r>
              <a:rPr lang="en-US" sz="2400" dirty="0" err="1">
                <a:effectLst/>
                <a:latin typeface="Bembo" panose="02020502050201020203" pitchFamily="18" charset="0"/>
              </a:rPr>
              <a:t>Baş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dönmesi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Bembo" panose="02020502050201020203" pitchFamily="18" charset="0"/>
              </a:rPr>
              <a:t>Hipotansiyon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Bembo" panose="02020502050201020203" pitchFamily="18" charset="0"/>
              </a:rPr>
              <a:t>Öglisemik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ketoasidoz</a:t>
            </a:r>
            <a:r>
              <a:rPr lang="en-US" sz="2400" dirty="0">
                <a:effectLst/>
                <a:latin typeface="Bembo" panose="02020502050201020203" pitchFamily="18" charset="0"/>
              </a:rPr>
              <a:t>: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Sıvı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kaybına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bağlı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olarak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atipik</a:t>
            </a:r>
            <a:r>
              <a:rPr lang="en-US" sz="2400" dirty="0">
                <a:effectLst/>
                <a:latin typeface="Bembo" panose="02020502050201020203" pitchFamily="18" charset="0"/>
              </a:rPr>
              <a:t> (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öglisemik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veya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hafif-orta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derecede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hiperglisemik</a:t>
            </a:r>
            <a:r>
              <a:rPr lang="en-US" sz="2400" dirty="0">
                <a:effectLst/>
                <a:latin typeface="Bembo" panose="02020502050201020203" pitchFamily="18" charset="0"/>
              </a:rPr>
              <a:t>)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diyabetik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Bembo" panose="02020502050201020203" pitchFamily="18" charset="0"/>
              </a:rPr>
              <a:t>LDL-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kolesterol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ve</a:t>
            </a:r>
            <a:r>
              <a:rPr lang="en-US" sz="2400" dirty="0">
                <a:effectLst/>
                <a:latin typeface="Bembo" panose="02020502050201020203" pitchFamily="18" charset="0"/>
              </a:rPr>
              <a:t> serum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kreatinin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düzeylerinde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bir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miktar</a:t>
            </a:r>
            <a:r>
              <a:rPr lang="en-US" sz="2400" dirty="0">
                <a:effectLst/>
                <a:latin typeface="Bembo" panose="02020502050201020203" pitchFamily="18" charset="0"/>
              </a:rPr>
              <a:t> (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başlangıçta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geçici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olarak</a:t>
            </a:r>
            <a:r>
              <a:rPr lang="en-US" sz="2400" dirty="0">
                <a:effectLst/>
                <a:latin typeface="Bembo" panose="02020502050201020203" pitchFamily="18" charset="0"/>
              </a:rPr>
              <a:t>)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artıs</a:t>
            </a:r>
            <a:r>
              <a:rPr lang="en-US" sz="2400" dirty="0">
                <a:effectLst/>
                <a:latin typeface="Bembo" panose="02020502050201020203" pitchFamily="18" charset="0"/>
              </a:rPr>
              <a:t>̧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Bembo" panose="02020502050201020203" pitchFamily="18" charset="0"/>
              </a:rPr>
              <a:t>Boşaltım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sistemi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enfeksiyonları</a:t>
            </a:r>
            <a:r>
              <a:rPr lang="en-US" sz="2400" dirty="0">
                <a:effectLst/>
                <a:latin typeface="Bembo" panose="02020502050201020203" pitchFamily="18" charset="0"/>
              </a:rPr>
              <a:t>: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Özellikle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kadınlarda</a:t>
            </a:r>
            <a:r>
              <a:rPr lang="en-US" sz="2400" dirty="0">
                <a:effectLst/>
                <a:latin typeface="Bembo" panose="02020502050201020203" pitchFamily="18" charset="0"/>
              </a:rPr>
              <a:t> genital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enfeksiyonlar</a:t>
            </a:r>
            <a:r>
              <a:rPr lang="en-US" sz="2400" dirty="0">
                <a:effectLst/>
                <a:latin typeface="Bembo" panose="02020502050201020203" pitchFamily="18" charset="0"/>
              </a:rPr>
              <a:t>,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riskli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vakalarda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ürosepsis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ve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piyelonefrit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bakımından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dikkatli</a:t>
            </a:r>
            <a:r>
              <a:rPr lang="en-US" sz="2400" dirty="0">
                <a:effectLst/>
                <a:latin typeface="Bembo" panose="02020502050201020203" pitchFamily="18" charset="0"/>
              </a:rPr>
              <a:t> </a:t>
            </a:r>
            <a:r>
              <a:rPr lang="en-US" sz="2400" dirty="0" err="1">
                <a:effectLst/>
                <a:latin typeface="Bembo" panose="02020502050201020203" pitchFamily="18" charset="0"/>
              </a:rPr>
              <a:t>olunmalıdır</a:t>
            </a:r>
            <a:r>
              <a:rPr lang="en-US" sz="2400" dirty="0">
                <a:effectLst/>
                <a:latin typeface="Bembo" panose="02020502050201020203" pitchFamily="18" charset="0"/>
              </a:rPr>
              <a:t>. 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653684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BCBF7B-A481-664D-8B6E-F9284A5F9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507268"/>
            <a:ext cx="9810604" cy="1603376"/>
          </a:xfrm>
        </p:spPr>
        <p:txBody>
          <a:bodyPr/>
          <a:lstStyle/>
          <a:p>
            <a:r>
              <a:rPr lang="en-US" sz="2600"/>
              <a:t>Son dönem organ yetersizliği olan hastalar</a:t>
            </a:r>
          </a:p>
          <a:p>
            <a:r>
              <a:rPr lang="en-US" sz="2600"/>
              <a:t>Tip 1 diyabet </a:t>
            </a:r>
          </a:p>
          <a:p>
            <a:r>
              <a:rPr lang="en-US" sz="2600"/>
              <a:t>Gebelik ve emzirme </a:t>
            </a:r>
          </a:p>
          <a:p>
            <a:endParaRPr lang="en-T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E61EF9E-A907-0849-8A65-4D339B810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R" sz="3200" b="1"/>
              <a:t>sglt-2 inhibitörleri – </a:t>
            </a:r>
            <a:br>
              <a:rPr lang="en-TR" sz="3200" b="1"/>
            </a:br>
            <a:r>
              <a:rPr lang="en-TR" sz="3200" b="1"/>
              <a:t>kimlerde kullanılmamalı?</a:t>
            </a:r>
            <a:endParaRPr lang="en-TR" sz="3200" b="1" dirty="0"/>
          </a:p>
        </p:txBody>
      </p:sp>
    </p:spTree>
    <p:extLst>
      <p:ext uri="{BB962C8B-B14F-4D97-AF65-F5344CB8AC3E}">
        <p14:creationId xmlns:p14="http://schemas.microsoft.com/office/powerpoint/2010/main" val="31549734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D102-ED40-524F-AEAD-2E2B5FD02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431D8-98CD-4542-866A-DC7301D43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TR" dirty="0"/>
              <a:t>,</a:t>
            </a:r>
          </a:p>
          <a:p>
            <a:endParaRPr lang="en-T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B9744-27ED-5543-8984-4FCF18603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313" y="49219"/>
            <a:ext cx="7173537" cy="680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796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31648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23400" y="1671703"/>
                  <a:pt x="5529437" y="1636968"/>
                </a:cubicBezTo>
                <a:cubicBezTo>
                  <a:pt x="5500069" y="1636638"/>
                  <a:pt x="5481558" y="1636672"/>
                  <a:pt x="5440853" y="1657958"/>
                </a:cubicBezTo>
                <a:cubicBezTo>
                  <a:pt x="5340428" y="1673293"/>
                  <a:pt x="5074771" y="1739921"/>
                  <a:pt x="4945936" y="1713743"/>
                </a:cubicBezTo>
                <a:cubicBezTo>
                  <a:pt x="4914142" y="1717597"/>
                  <a:pt x="4837317" y="1726609"/>
                  <a:pt x="4818446" y="1726895"/>
                </a:cubicBezTo>
                <a:lnTo>
                  <a:pt x="4813657" y="1730706"/>
                </a:lnTo>
                <a:lnTo>
                  <a:pt x="4759058" y="1766533"/>
                </a:lnTo>
                <a:cubicBezTo>
                  <a:pt x="4747481" y="1770744"/>
                  <a:pt x="4734604" y="1772921"/>
                  <a:pt x="4719749" y="1771811"/>
                </a:cubicBezTo>
                <a:cubicBezTo>
                  <a:pt x="4667035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57504" y="1957276"/>
                </a:lnTo>
                <a:lnTo>
                  <a:pt x="3115176" y="1943459"/>
                </a:lnTo>
                <a:cubicBezTo>
                  <a:pt x="3095397" y="1937281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36287" y="1833446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49501" y="1831241"/>
                  <a:pt x="883960" y="1822386"/>
                </a:cubicBezTo>
                <a:cubicBezTo>
                  <a:pt x="831931" y="179086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BD309-FD93-7C47-A161-6EC45500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71E6E-FB7F-6447-9AB4-0F521BD9C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96161"/>
            <a:ext cx="5870793" cy="3846012"/>
          </a:xfrm>
        </p:spPr>
        <p:txBody>
          <a:bodyPr>
            <a:normAutofit/>
          </a:bodyPr>
          <a:lstStyle/>
          <a:p>
            <a:r>
              <a:rPr lang="en-TR" dirty="0"/>
              <a:t>DİNLEDİĞİNİZ İÇİN TEŞEKKÜRLER…</a:t>
            </a:r>
          </a:p>
        </p:txBody>
      </p:sp>
      <p:pic>
        <p:nvPicPr>
          <p:cNvPr id="7" name="Graphic 6" descr="Winking Face with No Fill">
            <a:extLst>
              <a:ext uri="{FF2B5EF4-FFF2-40B4-BE49-F238E27FC236}">
                <a16:creationId xmlns:a16="http://schemas.microsoft.com/office/drawing/2014/main" id="{FE5CA1EB-D3D2-5924-97AC-2E52275CA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21673" y="1978172"/>
            <a:ext cx="3846011" cy="384601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4E267B-3F5A-4357-9E7F-C5FBE5D3B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0426" y="5902730"/>
            <a:ext cx="5741575" cy="955271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0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F8834-03EF-5B4A-9FEB-C81DCFA0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0A2CF-D9D8-BF4A-9925-A0BDA79B7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FD1BF8-7505-064B-916F-C21FCDC4F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2" y="0"/>
            <a:ext cx="10582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20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A5639B-940C-094D-9E0B-9EAE55A0C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859" y="609601"/>
            <a:ext cx="5683623" cy="1216024"/>
          </a:xfrm>
        </p:spPr>
        <p:txBody>
          <a:bodyPr>
            <a:normAutofit/>
          </a:bodyPr>
          <a:lstStyle/>
          <a:p>
            <a:r>
              <a:rPr lang="en-TR" b="1" dirty="0"/>
              <a:t>Diyabet hapları</a:t>
            </a:r>
          </a:p>
        </p:txBody>
      </p:sp>
      <p:pic>
        <p:nvPicPr>
          <p:cNvPr id="5" name="Picture 4" descr="Açılmamış hap paketlerinin yakından görünümü">
            <a:extLst>
              <a:ext uri="{FF2B5EF4-FFF2-40B4-BE49-F238E27FC236}">
                <a16:creationId xmlns:a16="http://schemas.microsoft.com/office/drawing/2014/main" id="{01E7511E-3EDB-4656-20E9-3D72BF206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044" r="24992"/>
          <a:stretch/>
        </p:blipFill>
        <p:spPr>
          <a:xfrm>
            <a:off x="20" y="2"/>
            <a:ext cx="4585628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BA7EC-401A-1647-9DB9-3B9E9065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859" y="2147356"/>
            <a:ext cx="5683624" cy="4107021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Oral </a:t>
            </a:r>
            <a:r>
              <a:rPr lang="en-US" sz="2400" dirty="0" err="1"/>
              <a:t>Hipoglisemikler</a:t>
            </a:r>
            <a:endParaRPr lang="en-US" sz="2400" dirty="0"/>
          </a:p>
          <a:p>
            <a:pPr algn="ctr"/>
            <a:r>
              <a:rPr lang="en-US" sz="2400" dirty="0"/>
              <a:t>Oral </a:t>
            </a:r>
            <a:r>
              <a:rPr lang="en-US" sz="2400" dirty="0" err="1"/>
              <a:t>Antidiyabetikler</a:t>
            </a:r>
            <a:endParaRPr lang="en-US" sz="2400" dirty="0"/>
          </a:p>
          <a:p>
            <a:pPr algn="ctr"/>
            <a:r>
              <a:rPr lang="en-US" sz="2400" dirty="0"/>
              <a:t>Oral </a:t>
            </a:r>
            <a:r>
              <a:rPr lang="en-US" sz="2400" dirty="0" err="1"/>
              <a:t>Antihiperglisemikler</a:t>
            </a:r>
            <a:endParaRPr lang="en-US" sz="2400" dirty="0"/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67865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7B140-29A9-A94F-AA67-79487FE19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413658"/>
            <a:ext cx="9810604" cy="1216024"/>
          </a:xfrm>
        </p:spPr>
        <p:txBody>
          <a:bodyPr>
            <a:normAutofit/>
          </a:bodyPr>
          <a:lstStyle/>
          <a:p>
            <a:r>
              <a:rPr lang="en-TR" sz="3600" b="1" dirty="0"/>
              <a:t>Oral antidiyabetik ilaçlar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FC1CB-E4B4-7A48-81C3-B06F938AC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" y="1825625"/>
            <a:ext cx="11026821" cy="4428753"/>
          </a:xfrm>
        </p:spPr>
        <p:txBody>
          <a:bodyPr/>
          <a:lstStyle/>
          <a:p>
            <a:pPr algn="l"/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Tip 2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diyabetiklerde</a:t>
            </a:r>
            <a:endParaRPr lang="en-US" sz="2400" b="0" i="0" u="none" strike="noStrike" dirty="0">
              <a:solidFill>
                <a:srgbClr val="333333"/>
              </a:solidFill>
              <a:effectLst/>
              <a:latin typeface="Conv_GothamNarrow-Book"/>
            </a:endParaRPr>
          </a:p>
          <a:p>
            <a:pPr algn="l"/>
            <a:r>
              <a:rPr lang="en-US" sz="2400" dirty="0" err="1">
                <a:solidFill>
                  <a:srgbClr val="333333"/>
                </a:solidFill>
                <a:latin typeface="Conv_GothamNarrow-Book"/>
              </a:rPr>
              <a:t>A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ğızdan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alınarak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kullanılan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</a:p>
          <a:p>
            <a:pPr algn="l"/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İnsülinin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pankreastan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 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sekresyonunu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ve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/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veya</a:t>
            </a:r>
            <a:r>
              <a:rPr lang="en-US" sz="2400" dirty="0">
                <a:solidFill>
                  <a:srgbClr val="333333"/>
                </a:solidFill>
                <a:latin typeface="Conv_GothamNarrow-Book"/>
              </a:rPr>
              <a:t>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hedef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hücrelere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etkisini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düzenleyen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</a:p>
          <a:p>
            <a:pPr algn="l"/>
            <a:r>
              <a:rPr lang="en-US" sz="2400" dirty="0" err="1">
                <a:solidFill>
                  <a:srgbClr val="333333"/>
                </a:solidFill>
                <a:latin typeface="Conv_GothamNarrow-Book"/>
              </a:rPr>
              <a:t>G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likozun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barsaktan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emilimini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yavaşlatan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sz="2400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ilaçlardır</a:t>
            </a:r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.</a:t>
            </a:r>
          </a:p>
          <a:p>
            <a:pPr marL="0" indent="0" algn="l">
              <a:buNone/>
            </a:pPr>
            <a:endParaRPr lang="en-US" b="0" i="0" u="none" strike="noStrike" dirty="0">
              <a:solidFill>
                <a:srgbClr val="333333"/>
              </a:solidFill>
              <a:effectLst/>
              <a:latin typeface="Conv_GothamNarrow-Book"/>
            </a:endParaRP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621491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3E264-AB50-F645-B1AC-31BBD8B2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25394"/>
            <a:ext cx="11985171" cy="1216024"/>
          </a:xfrm>
        </p:spPr>
        <p:txBody>
          <a:bodyPr/>
          <a:lstStyle/>
          <a:p>
            <a:pPr algn="ctr"/>
            <a:r>
              <a:rPr lang="en-TR" dirty="0"/>
              <a:t>	</a:t>
            </a:r>
            <a:r>
              <a:rPr lang="en-TR" b="1" dirty="0"/>
              <a:t>oral antidiyabetiklerin kullanılmaMASI GEREKEN durumlar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3622E-C4FE-1441-A1E8-7C29B8C8C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36" y="1854036"/>
            <a:ext cx="10868978" cy="4612078"/>
          </a:xfrm>
        </p:spPr>
        <p:txBody>
          <a:bodyPr/>
          <a:lstStyle/>
          <a:p>
            <a:pPr algn="l"/>
            <a:r>
              <a:rPr lang="en-US" i="0" u="none" strike="noStrike" dirty="0">
                <a:solidFill>
                  <a:srgbClr val="333333"/>
                </a:solidFill>
                <a:effectLst/>
                <a:latin typeface="Conv_GothamNarrow-Medium"/>
              </a:rPr>
              <a:t>Tip 1 </a:t>
            </a:r>
            <a:r>
              <a:rPr lang="en-US" i="0" u="none" strike="noStrike" dirty="0" err="1">
                <a:solidFill>
                  <a:srgbClr val="333333"/>
                </a:solidFill>
                <a:effectLst/>
                <a:latin typeface="Conv_GothamNarrow-Medium"/>
              </a:rPr>
              <a:t>diyabetikler</a:t>
            </a:r>
            <a:endParaRPr lang="en-US" i="0" u="none" strike="noStrike" dirty="0">
              <a:solidFill>
                <a:srgbClr val="333333"/>
              </a:solidFill>
              <a:effectLst/>
              <a:latin typeface="Conv_GothamNarrow-Book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Hamileler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(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Gebelik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öncesi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bu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ilaçlar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kesilip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insülin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tedavisi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başlanmalıdır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.)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333333"/>
                </a:solidFill>
                <a:latin typeface="Conv_GothamNarrow-Book"/>
              </a:rPr>
              <a:t>Emzirme</a:t>
            </a:r>
            <a:r>
              <a:rPr lang="en-US" dirty="0">
                <a:solidFill>
                  <a:srgbClr val="333333"/>
                </a:solidFill>
                <a:latin typeface="Conv_GothamNarrow-Book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v_GothamNarrow-Book"/>
              </a:rPr>
              <a:t>döneminde</a:t>
            </a:r>
            <a:r>
              <a:rPr lang="en-US" dirty="0">
                <a:solidFill>
                  <a:srgbClr val="333333"/>
                </a:solidFill>
                <a:latin typeface="Conv_GothamNarrow-Book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Conv_GothamNarrow-Book"/>
              </a:rPr>
              <a:t>olanlar</a:t>
            </a:r>
            <a:endParaRPr lang="en-US" dirty="0">
              <a:solidFill>
                <a:srgbClr val="333333"/>
              </a:solidFill>
              <a:latin typeface="Conv_GothamNarrow-Book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Böbrek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yetmezliği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olanlar</a:t>
            </a:r>
            <a:endParaRPr lang="en-US" b="0" i="0" u="none" strike="noStrike" dirty="0">
              <a:solidFill>
                <a:srgbClr val="333333"/>
              </a:solidFill>
              <a:effectLst/>
              <a:latin typeface="Conv_GothamNarrow-Book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Karaciğer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yetmezliği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olanlar</a:t>
            </a:r>
            <a:endParaRPr lang="en-US" b="0" i="0" u="none" strike="noStrike" dirty="0">
              <a:solidFill>
                <a:srgbClr val="333333"/>
              </a:solidFill>
              <a:effectLst/>
              <a:latin typeface="Conv_GothamNarrow-Book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Büyük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cerrahi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girişim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,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ağır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travma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,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ağır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enfeksiyona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maruz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kalanlar</a:t>
            </a:r>
            <a:endParaRPr lang="en-US" b="0" i="0" u="none" strike="noStrike" dirty="0">
              <a:solidFill>
                <a:srgbClr val="333333"/>
              </a:solidFill>
              <a:effectLst/>
              <a:latin typeface="Conv_GothamNarrow-Book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Akut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metabolik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komplikasyonu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Conv_GothamNarrow-Book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Conv_GothamNarrow-Book"/>
              </a:rPr>
              <a:t>olanlar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428320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İçerik Yer Tutucusu 2">
            <a:extLst>
              <a:ext uri="{FF2B5EF4-FFF2-40B4-BE49-F238E27FC236}">
                <a16:creationId xmlns:a16="http://schemas.microsoft.com/office/drawing/2014/main" id="{5AE89DE1-F4F8-1FFB-539F-98A45ED7E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188277"/>
              </p:ext>
            </p:extLst>
          </p:nvPr>
        </p:nvGraphicFramePr>
        <p:xfrm>
          <a:off x="288470" y="893971"/>
          <a:ext cx="9686153" cy="6127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8CFC5D8C-CED5-1844-955C-FA1F8A18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4027" y="-166254"/>
            <a:ext cx="11985171" cy="1216024"/>
          </a:xfrm>
        </p:spPr>
        <p:txBody>
          <a:bodyPr/>
          <a:lstStyle/>
          <a:p>
            <a:pPr algn="ctr"/>
            <a:r>
              <a:rPr lang="en-TR" dirty="0"/>
              <a:t>	</a:t>
            </a:r>
            <a:r>
              <a:rPr lang="en-TR" sz="3200" b="1" dirty="0"/>
              <a:t>oral antidiyabetik GRUPLARI</a:t>
            </a:r>
          </a:p>
        </p:txBody>
      </p:sp>
    </p:spTree>
    <p:extLst>
      <p:ext uri="{BB962C8B-B14F-4D97-AF65-F5344CB8AC3E}">
        <p14:creationId xmlns:p14="http://schemas.microsoft.com/office/powerpoint/2010/main" val="286389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3E5E4-C7F8-A640-A8F3-AC561D9A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R" sz="3200" b="1" dirty="0"/>
              <a:t>METFORMİN – ETKİ MEKANİZMASI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49F33-38D6-F94E-8702-29E81E5CF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1881785"/>
            <a:ext cx="9810604" cy="4428753"/>
          </a:xfrm>
        </p:spPr>
        <p:txBody>
          <a:bodyPr/>
          <a:lstStyle/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Karaciğerde </a:t>
            </a:r>
            <a:r>
              <a:rPr lang="tr-TR" altLang="tr-TR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glukoz</a:t>
            </a: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 üretimini baskılar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Kas dokularında </a:t>
            </a:r>
            <a:r>
              <a:rPr lang="tr-TR" altLang="tr-TR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glukoz</a:t>
            </a: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 alımını artırır.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tr-TR" altLang="tr-TR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Barsaktan</a:t>
            </a: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800" dirty="0" err="1">
                <a:solidFill>
                  <a:schemeClr val="tx1"/>
                </a:solidFill>
                <a:latin typeface="Calibri" panose="020F0502020204030204" pitchFamily="34" charset="0"/>
              </a:rPr>
              <a:t>glukoz</a:t>
            </a: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 emilimini azaltır.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İnsülin duyarlılığını artırır.</a:t>
            </a: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tr-TR" altLang="tr-TR" sz="2800" dirty="0">
                <a:solidFill>
                  <a:schemeClr val="tx1"/>
                </a:solidFill>
                <a:latin typeface="Calibri" panose="020F0502020204030204" pitchFamily="34" charset="0"/>
              </a:rPr>
              <a:t>İştahı kısmen baskılar.</a:t>
            </a:r>
          </a:p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71565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E757F01-8BE0-C94F-9892-F35B28400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75968"/>
            <a:ext cx="12192000" cy="29060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076FCC7-0AC0-D742-A473-1CFBE998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</p:spPr>
        <p:txBody>
          <a:bodyPr>
            <a:normAutofit/>
          </a:bodyPr>
          <a:lstStyle/>
          <a:p>
            <a:r>
              <a:rPr lang="en-TR" sz="3200" b="1" dirty="0"/>
              <a:t>METFORMİN – kullanımı</a:t>
            </a:r>
          </a:p>
        </p:txBody>
      </p:sp>
    </p:spTree>
    <p:extLst>
      <p:ext uri="{BB962C8B-B14F-4D97-AF65-F5344CB8AC3E}">
        <p14:creationId xmlns:p14="http://schemas.microsoft.com/office/powerpoint/2010/main" val="2572927878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684</Words>
  <Application>Microsoft Office PowerPoint</Application>
  <PresentationFormat>Geniş ekran</PresentationFormat>
  <Paragraphs>129</Paragraphs>
  <Slides>27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4" baseType="lpstr">
      <vt:lpstr>Arial</vt:lpstr>
      <vt:lpstr>Bembo</vt:lpstr>
      <vt:lpstr>Calibri</vt:lpstr>
      <vt:lpstr>Conv_GothamNarrow-Book</vt:lpstr>
      <vt:lpstr>Conv_GothamNarrow-Medium</vt:lpstr>
      <vt:lpstr>DINBek</vt:lpstr>
      <vt:lpstr>ArchiveVTI</vt:lpstr>
      <vt:lpstr>Diyabet Tedavisinde Ağızdan Alınan Haplar  ve  Dikkat Edilecek Noktalar</vt:lpstr>
      <vt:lpstr>Tedavi hedefleri</vt:lpstr>
      <vt:lpstr>PowerPoint Sunusu</vt:lpstr>
      <vt:lpstr>Diyabet hapları</vt:lpstr>
      <vt:lpstr>Oral antidiyabetik ilaçlar</vt:lpstr>
      <vt:lpstr> oral antidiyabetiklerin kullanılmaMASI GEREKEN durumlar</vt:lpstr>
      <vt:lpstr> oral antidiyabetik GRUPLARI</vt:lpstr>
      <vt:lpstr>METFORMİN – ETKİ MEKANİZMASI</vt:lpstr>
      <vt:lpstr>METFORMİN – kullanımı</vt:lpstr>
      <vt:lpstr>METFORMİN – YAN ETKİLER</vt:lpstr>
      <vt:lpstr>PowerPoint Sunusu</vt:lpstr>
      <vt:lpstr>İnsulin salgılatıcılar</vt:lpstr>
      <vt:lpstr>PowerPoint Sunusu</vt:lpstr>
      <vt:lpstr>Sülfonilüreler – YAN ETKİLER</vt:lpstr>
      <vt:lpstr>PowerPoint Sunusu</vt:lpstr>
      <vt:lpstr>alfa glikozidaz inhibitörleri</vt:lpstr>
      <vt:lpstr>PowerPoint Sunusu</vt:lpstr>
      <vt:lpstr>İnsülinomimetikler</vt:lpstr>
      <vt:lpstr>PowerPoint Sunusu</vt:lpstr>
      <vt:lpstr>PowerPoint Sunusu</vt:lpstr>
      <vt:lpstr>DPP4-İNHİBİTÖRLERİ- YAN ETKİLER</vt:lpstr>
      <vt:lpstr>sglt-2 inhibitörleri</vt:lpstr>
      <vt:lpstr>PowerPoint Sunusu</vt:lpstr>
      <vt:lpstr>sglt-2 inhibitörleri – YAN ETKİLER</vt:lpstr>
      <vt:lpstr>sglt-2 inhibitörleri –  kimlerde kullanılmamalı?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Diyabet Tedavisinde Ağızdan Alınan Haplar  ve  Dikkat Edilecek Noktalar</dc:title>
  <dc:creator>Sinem.Basak.Tan</dc:creator>
  <cp:lastModifiedBy>Diyabet Derneği</cp:lastModifiedBy>
  <cp:revision>9</cp:revision>
  <dcterms:created xsi:type="dcterms:W3CDTF">2024-05-02T08:11:01Z</dcterms:created>
  <dcterms:modified xsi:type="dcterms:W3CDTF">2024-05-04T07:37:19Z</dcterms:modified>
</cp:coreProperties>
</file>