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8"/>
  </p:notesMasterIdLst>
  <p:sldIdLst>
    <p:sldId id="286" r:id="rId2"/>
    <p:sldId id="324" r:id="rId3"/>
    <p:sldId id="282" r:id="rId4"/>
    <p:sldId id="283" r:id="rId5"/>
    <p:sldId id="317" r:id="rId6"/>
    <p:sldId id="310" r:id="rId7"/>
    <p:sldId id="274" r:id="rId8"/>
    <p:sldId id="262" r:id="rId9"/>
    <p:sldId id="257" r:id="rId10"/>
    <p:sldId id="280" r:id="rId11"/>
    <p:sldId id="284" r:id="rId12"/>
    <p:sldId id="312" r:id="rId13"/>
    <p:sldId id="315" r:id="rId14"/>
    <p:sldId id="287" r:id="rId15"/>
    <p:sldId id="314" r:id="rId16"/>
    <p:sldId id="295" r:id="rId17"/>
    <p:sldId id="302" r:id="rId18"/>
    <p:sldId id="296" r:id="rId19"/>
    <p:sldId id="306" r:id="rId20"/>
    <p:sldId id="299" r:id="rId21"/>
    <p:sldId id="301" r:id="rId22"/>
    <p:sldId id="297" r:id="rId23"/>
    <p:sldId id="331" r:id="rId24"/>
    <p:sldId id="323" r:id="rId25"/>
    <p:sldId id="320" r:id="rId26"/>
    <p:sldId id="325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4C7"/>
    <a:srgbClr val="DAD0D3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53" autoAdjust="0"/>
  </p:normalViewPr>
  <p:slideViewPr>
    <p:cSldViewPr>
      <p:cViewPr>
        <p:scale>
          <a:sx n="110" d="100"/>
          <a:sy n="110" d="100"/>
        </p:scale>
        <p:origin x="-816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15113227126"/>
          <c:y val="0.031279687554977"/>
          <c:w val="0.782121711530245"/>
          <c:h val="0.9016924105415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B1-4CA8-BEF1-893E13E5DF7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B1-4CA8-BEF1-893E13E5DF75}"/>
              </c:ext>
            </c:extLst>
          </c:dPt>
          <c:dPt>
            <c:idx val="2"/>
            <c:bubble3D val="0"/>
            <c:explosion val="14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B1-4CA8-BEF1-893E13E5DF75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B1-4CA8-BEF1-893E13E5DF75}"/>
              </c:ext>
            </c:extLst>
          </c:dPt>
          <c:cat>
            <c:strRef>
              <c:f>Sheet1!$A$2:$A$5</c:f>
              <c:strCache>
                <c:ptCount val="4"/>
                <c:pt idx="0">
                  <c:v>Urinary tract infection</c:v>
                </c:pt>
                <c:pt idx="1">
                  <c:v>Skin infection </c:v>
                </c:pt>
                <c:pt idx="2">
                  <c:v>Pneumonia†</c:v>
                </c:pt>
                <c:pt idx="3">
                  <c:v>Sepsis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17.1</c:v>
                </c:pt>
                <c:pt idx="1">
                  <c:v>18.8</c:v>
                </c:pt>
                <c:pt idx="2">
                  <c:v>28.9</c:v>
                </c:pt>
                <c:pt idx="3">
                  <c:v>35.2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8B1-4CA8-BEF1-893E13E5D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A7C0E-A920-4BB2-8C76-C572819A909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E79B228-EC20-4827-B89B-BBD8712A8C07}">
      <dgm:prSet phldrT="[Text]" custT="1"/>
      <dgm:spPr/>
      <dgm:t>
        <a:bodyPr/>
        <a:lstStyle/>
        <a:p>
          <a:pPr algn="l"/>
          <a:r>
            <a:rPr lang="tr-TR" sz="2000" b="1" dirty="0" smtClean="0"/>
            <a:t>2008</a:t>
          </a:r>
          <a:endParaRPr lang="tr-TR" sz="2000" b="1" dirty="0"/>
        </a:p>
      </dgm:t>
    </dgm:pt>
    <dgm:pt modelId="{1D1413F7-8B0D-4F2C-B2BD-974843611AEE}" type="parTrans" cxnId="{1E7E09D7-FCE7-4686-95F4-BA58261EAD03}">
      <dgm:prSet/>
      <dgm:spPr/>
      <dgm:t>
        <a:bodyPr/>
        <a:lstStyle/>
        <a:p>
          <a:pPr algn="l"/>
          <a:endParaRPr lang="tr-TR"/>
        </a:p>
      </dgm:t>
    </dgm:pt>
    <dgm:pt modelId="{E749FEE3-6B4F-414A-8041-47D619315A4F}" type="sibTrans" cxnId="{1E7E09D7-FCE7-4686-95F4-BA58261EAD03}">
      <dgm:prSet/>
      <dgm:spPr/>
      <dgm:t>
        <a:bodyPr/>
        <a:lstStyle/>
        <a:p>
          <a:pPr algn="l"/>
          <a:endParaRPr lang="tr-TR"/>
        </a:p>
      </dgm:t>
    </dgm:pt>
    <dgm:pt modelId="{FE333832-98CF-4A29-8A77-B010FCC0B11D}">
      <dgm:prSet phldrT="[Text]" custT="1"/>
      <dgm:spPr/>
      <dgm:t>
        <a:bodyPr/>
        <a:lstStyle/>
        <a:p>
          <a:pPr algn="l"/>
          <a:r>
            <a:rPr lang="tr-TR" sz="2000" b="1" dirty="0" smtClean="0"/>
            <a:t>2011</a:t>
          </a:r>
          <a:endParaRPr lang="tr-TR" sz="2000" b="1" dirty="0"/>
        </a:p>
      </dgm:t>
    </dgm:pt>
    <dgm:pt modelId="{CCF82E5D-264D-47BD-8549-85C3C9B291DC}" type="parTrans" cxnId="{4B7B46E6-FF85-4E73-871A-391771A59F7B}">
      <dgm:prSet/>
      <dgm:spPr/>
      <dgm:t>
        <a:bodyPr/>
        <a:lstStyle/>
        <a:p>
          <a:pPr algn="l"/>
          <a:endParaRPr lang="tr-TR"/>
        </a:p>
      </dgm:t>
    </dgm:pt>
    <dgm:pt modelId="{BD8D8433-6FF1-4C4D-AAED-EBF3DFCA115F}" type="sibTrans" cxnId="{4B7B46E6-FF85-4E73-871A-391771A59F7B}">
      <dgm:prSet/>
      <dgm:spPr/>
      <dgm:t>
        <a:bodyPr/>
        <a:lstStyle/>
        <a:p>
          <a:pPr algn="l"/>
          <a:endParaRPr lang="tr-TR"/>
        </a:p>
      </dgm:t>
    </dgm:pt>
    <dgm:pt modelId="{BDD63B07-447F-4786-8340-D9D9CF3CA4D9}">
      <dgm:prSet phldrT="[Text]" custT="1"/>
      <dgm:spPr/>
      <dgm:t>
        <a:bodyPr/>
        <a:lstStyle/>
        <a:p>
          <a:pPr algn="l"/>
          <a:r>
            <a:rPr lang="tr-TR" sz="2000" b="1" dirty="0" smtClean="0"/>
            <a:t>2012</a:t>
          </a:r>
          <a:endParaRPr lang="tr-TR" sz="2000" b="1" dirty="0"/>
        </a:p>
      </dgm:t>
    </dgm:pt>
    <dgm:pt modelId="{515CD24B-238C-40FD-8579-ACE0E3B64B90}" type="parTrans" cxnId="{B015BF60-C6EA-48C9-9EB0-88AF88528D0A}">
      <dgm:prSet/>
      <dgm:spPr/>
      <dgm:t>
        <a:bodyPr/>
        <a:lstStyle/>
        <a:p>
          <a:pPr algn="l"/>
          <a:endParaRPr lang="tr-TR"/>
        </a:p>
      </dgm:t>
    </dgm:pt>
    <dgm:pt modelId="{6B9124D1-2FDC-4D0C-8284-9F0FDF61590C}" type="sibTrans" cxnId="{B015BF60-C6EA-48C9-9EB0-88AF88528D0A}">
      <dgm:prSet/>
      <dgm:spPr/>
      <dgm:t>
        <a:bodyPr/>
        <a:lstStyle/>
        <a:p>
          <a:pPr algn="l"/>
          <a:endParaRPr lang="tr-TR"/>
        </a:p>
      </dgm:t>
    </dgm:pt>
    <dgm:pt modelId="{2FCE8472-3784-4769-9ADC-E239D4B1ED2E}">
      <dgm:prSet/>
      <dgm:spPr/>
      <dgm:t>
        <a:bodyPr/>
        <a:lstStyle/>
        <a:p>
          <a:pPr algn="l"/>
          <a:r>
            <a:rPr lang="tr-TR" b="1" dirty="0" smtClean="0"/>
            <a:t>2016</a:t>
          </a:r>
          <a:endParaRPr lang="tr-TR" b="1" dirty="0"/>
        </a:p>
      </dgm:t>
    </dgm:pt>
    <dgm:pt modelId="{1A05DE90-0CDD-4A75-B0A9-29D23F33D554}" type="parTrans" cxnId="{FB5AA316-A032-4E83-855F-9514475182C9}">
      <dgm:prSet/>
      <dgm:spPr/>
      <dgm:t>
        <a:bodyPr/>
        <a:lstStyle/>
        <a:p>
          <a:pPr algn="l"/>
          <a:endParaRPr lang="tr-TR"/>
        </a:p>
      </dgm:t>
    </dgm:pt>
    <dgm:pt modelId="{2AE25620-2BC9-45C5-B7E1-20B75E6E170C}" type="sibTrans" cxnId="{FB5AA316-A032-4E83-855F-9514475182C9}">
      <dgm:prSet/>
      <dgm:spPr/>
      <dgm:t>
        <a:bodyPr/>
        <a:lstStyle/>
        <a:p>
          <a:pPr algn="l"/>
          <a:endParaRPr lang="tr-TR"/>
        </a:p>
      </dgm:t>
    </dgm:pt>
    <dgm:pt modelId="{34505B91-EFDC-4573-BFE3-7873E5B6E6D1}" type="pres">
      <dgm:prSet presAssocID="{59CA7C0E-A920-4BB2-8C76-C572819A90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5BA0C3C-1EA5-4967-A0AC-5FF451FACFEC}" type="pres">
      <dgm:prSet presAssocID="{2E79B228-EC20-4827-B89B-BBD8712A8C07}" presName="parTxOnly" presStyleLbl="node1" presStyleIdx="0" presStyleCnt="4" custScaleY="51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0A9EAE-3E70-4B02-9564-2E56217C7F26}" type="pres">
      <dgm:prSet presAssocID="{E749FEE3-6B4F-414A-8041-47D619315A4F}" presName="parTxOnlySpace" presStyleCnt="0"/>
      <dgm:spPr/>
    </dgm:pt>
    <dgm:pt modelId="{12F2B262-D4D0-4944-95C6-33F8B965E7F7}" type="pres">
      <dgm:prSet presAssocID="{FE333832-98CF-4A29-8A77-B010FCC0B11D}" presName="parTxOnly" presStyleLbl="node1" presStyleIdx="1" presStyleCnt="4" custScaleY="51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9A5BDC-CE44-47D1-9A07-1D66620FB76F}" type="pres">
      <dgm:prSet presAssocID="{BD8D8433-6FF1-4C4D-AAED-EBF3DFCA115F}" presName="parTxOnlySpace" presStyleCnt="0"/>
      <dgm:spPr/>
    </dgm:pt>
    <dgm:pt modelId="{4F07AA63-AD2F-4681-95C5-12B1985A5C82}" type="pres">
      <dgm:prSet presAssocID="{BDD63B07-447F-4786-8340-D9D9CF3CA4D9}" presName="parTxOnly" presStyleLbl="node1" presStyleIdx="2" presStyleCnt="4" custScaleY="51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47EBD7-7E97-44E4-B4F4-55021AEB8C3B}" type="pres">
      <dgm:prSet presAssocID="{6B9124D1-2FDC-4D0C-8284-9F0FDF61590C}" presName="parTxOnlySpace" presStyleCnt="0"/>
      <dgm:spPr/>
    </dgm:pt>
    <dgm:pt modelId="{7DA1A48D-BD94-42F4-8277-3B8AFFB5D783}" type="pres">
      <dgm:prSet presAssocID="{2FCE8472-3784-4769-9ADC-E239D4B1ED2E}" presName="parTxOnly" presStyleLbl="node1" presStyleIdx="3" presStyleCnt="4" custScaleX="103239" custScaleY="64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7A6C557-95BA-4A8D-A651-EBFADC99FC43}" type="presOf" srcId="{FE333832-98CF-4A29-8A77-B010FCC0B11D}" destId="{12F2B262-D4D0-4944-95C6-33F8B965E7F7}" srcOrd="0" destOrd="0" presId="urn:microsoft.com/office/officeart/2005/8/layout/chevron1"/>
    <dgm:cxn modelId="{573CD09D-F041-44E5-A2C6-31B8FBAB1034}" type="presOf" srcId="{2FCE8472-3784-4769-9ADC-E239D4B1ED2E}" destId="{7DA1A48D-BD94-42F4-8277-3B8AFFB5D783}" srcOrd="0" destOrd="0" presId="urn:microsoft.com/office/officeart/2005/8/layout/chevron1"/>
    <dgm:cxn modelId="{F59D6F9A-B4B0-424F-83C5-38FC05765AAE}" type="presOf" srcId="{BDD63B07-447F-4786-8340-D9D9CF3CA4D9}" destId="{4F07AA63-AD2F-4681-95C5-12B1985A5C82}" srcOrd="0" destOrd="0" presId="urn:microsoft.com/office/officeart/2005/8/layout/chevron1"/>
    <dgm:cxn modelId="{B015BF60-C6EA-48C9-9EB0-88AF88528D0A}" srcId="{59CA7C0E-A920-4BB2-8C76-C572819A9096}" destId="{BDD63B07-447F-4786-8340-D9D9CF3CA4D9}" srcOrd="2" destOrd="0" parTransId="{515CD24B-238C-40FD-8579-ACE0E3B64B90}" sibTransId="{6B9124D1-2FDC-4D0C-8284-9F0FDF61590C}"/>
    <dgm:cxn modelId="{4B7B46E6-FF85-4E73-871A-391771A59F7B}" srcId="{59CA7C0E-A920-4BB2-8C76-C572819A9096}" destId="{FE333832-98CF-4A29-8A77-B010FCC0B11D}" srcOrd="1" destOrd="0" parTransId="{CCF82E5D-264D-47BD-8549-85C3C9B291DC}" sibTransId="{BD8D8433-6FF1-4C4D-AAED-EBF3DFCA115F}"/>
    <dgm:cxn modelId="{FB5AA316-A032-4E83-855F-9514475182C9}" srcId="{59CA7C0E-A920-4BB2-8C76-C572819A9096}" destId="{2FCE8472-3784-4769-9ADC-E239D4B1ED2E}" srcOrd="3" destOrd="0" parTransId="{1A05DE90-0CDD-4A75-B0A9-29D23F33D554}" sibTransId="{2AE25620-2BC9-45C5-B7E1-20B75E6E170C}"/>
    <dgm:cxn modelId="{1E7E09D7-FCE7-4686-95F4-BA58261EAD03}" srcId="{59CA7C0E-A920-4BB2-8C76-C572819A9096}" destId="{2E79B228-EC20-4827-B89B-BBD8712A8C07}" srcOrd="0" destOrd="0" parTransId="{1D1413F7-8B0D-4F2C-B2BD-974843611AEE}" sibTransId="{E749FEE3-6B4F-414A-8041-47D619315A4F}"/>
    <dgm:cxn modelId="{CB1C7B1F-D140-4FC6-BEF6-0FFB9E6D0853}" type="presOf" srcId="{2E79B228-EC20-4827-B89B-BBD8712A8C07}" destId="{D5BA0C3C-1EA5-4967-A0AC-5FF451FACFEC}" srcOrd="0" destOrd="0" presId="urn:microsoft.com/office/officeart/2005/8/layout/chevron1"/>
    <dgm:cxn modelId="{D77981F0-D706-4D2C-80D9-C827041E7B03}" type="presOf" srcId="{59CA7C0E-A920-4BB2-8C76-C572819A9096}" destId="{34505B91-EFDC-4573-BFE3-7873E5B6E6D1}" srcOrd="0" destOrd="0" presId="urn:microsoft.com/office/officeart/2005/8/layout/chevron1"/>
    <dgm:cxn modelId="{8621E033-A1E0-4239-B0A3-DF55855F1EA5}" type="presParOf" srcId="{34505B91-EFDC-4573-BFE3-7873E5B6E6D1}" destId="{D5BA0C3C-1EA5-4967-A0AC-5FF451FACFEC}" srcOrd="0" destOrd="0" presId="urn:microsoft.com/office/officeart/2005/8/layout/chevron1"/>
    <dgm:cxn modelId="{BA897A96-19AE-4B62-A931-0DB43D3DD3A9}" type="presParOf" srcId="{34505B91-EFDC-4573-BFE3-7873E5B6E6D1}" destId="{790A9EAE-3E70-4B02-9564-2E56217C7F26}" srcOrd="1" destOrd="0" presId="urn:microsoft.com/office/officeart/2005/8/layout/chevron1"/>
    <dgm:cxn modelId="{4276E07F-8327-49F9-AC67-3D9EF0B8699C}" type="presParOf" srcId="{34505B91-EFDC-4573-BFE3-7873E5B6E6D1}" destId="{12F2B262-D4D0-4944-95C6-33F8B965E7F7}" srcOrd="2" destOrd="0" presId="urn:microsoft.com/office/officeart/2005/8/layout/chevron1"/>
    <dgm:cxn modelId="{3B5D0B26-A1DD-43A6-BB9B-B6FCBE3ADE9C}" type="presParOf" srcId="{34505B91-EFDC-4573-BFE3-7873E5B6E6D1}" destId="{919A5BDC-CE44-47D1-9A07-1D66620FB76F}" srcOrd="3" destOrd="0" presId="urn:microsoft.com/office/officeart/2005/8/layout/chevron1"/>
    <dgm:cxn modelId="{70EFB3C3-4C94-4B53-BC29-CD7404674062}" type="presParOf" srcId="{34505B91-EFDC-4573-BFE3-7873E5B6E6D1}" destId="{4F07AA63-AD2F-4681-95C5-12B1985A5C82}" srcOrd="4" destOrd="0" presId="urn:microsoft.com/office/officeart/2005/8/layout/chevron1"/>
    <dgm:cxn modelId="{DE3A13F2-60D0-43D8-A3D4-344C12E7F040}" type="presParOf" srcId="{34505B91-EFDC-4573-BFE3-7873E5B6E6D1}" destId="{1947EBD7-7E97-44E4-B4F4-55021AEB8C3B}" srcOrd="5" destOrd="0" presId="urn:microsoft.com/office/officeart/2005/8/layout/chevron1"/>
    <dgm:cxn modelId="{28897BC0-8556-4FCC-B180-A920595F30A1}" type="presParOf" srcId="{34505B91-EFDC-4573-BFE3-7873E5B6E6D1}" destId="{7DA1A48D-BD94-42F4-8277-3B8AFFB5D78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A0C3C-1EA5-4967-A0AC-5FF451FACFEC}">
      <dsp:nvSpPr>
        <dsp:cNvPr id="0" name=""/>
        <dsp:cNvSpPr/>
      </dsp:nvSpPr>
      <dsp:spPr>
        <a:xfrm>
          <a:off x="5916" y="1473833"/>
          <a:ext cx="2446734" cy="5045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2008</a:t>
          </a:r>
          <a:endParaRPr lang="tr-TR" sz="2000" b="1" kern="1200" dirty="0"/>
        </a:p>
      </dsp:txBody>
      <dsp:txXfrm>
        <a:off x="258209" y="1473833"/>
        <a:ext cx="1942149" cy="504585"/>
      </dsp:txXfrm>
    </dsp:sp>
    <dsp:sp modelId="{12F2B262-D4D0-4944-95C6-33F8B965E7F7}">
      <dsp:nvSpPr>
        <dsp:cNvPr id="0" name=""/>
        <dsp:cNvSpPr/>
      </dsp:nvSpPr>
      <dsp:spPr>
        <a:xfrm>
          <a:off x="2207977" y="1473833"/>
          <a:ext cx="2446734" cy="5045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2011</a:t>
          </a:r>
          <a:endParaRPr lang="tr-TR" sz="2000" b="1" kern="1200" dirty="0"/>
        </a:p>
      </dsp:txBody>
      <dsp:txXfrm>
        <a:off x="2460270" y="1473833"/>
        <a:ext cx="1942149" cy="504585"/>
      </dsp:txXfrm>
    </dsp:sp>
    <dsp:sp modelId="{4F07AA63-AD2F-4681-95C5-12B1985A5C82}">
      <dsp:nvSpPr>
        <dsp:cNvPr id="0" name=""/>
        <dsp:cNvSpPr/>
      </dsp:nvSpPr>
      <dsp:spPr>
        <a:xfrm>
          <a:off x="4410038" y="1473833"/>
          <a:ext cx="2446734" cy="5045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2012</a:t>
          </a:r>
          <a:endParaRPr lang="tr-TR" sz="2000" b="1" kern="1200" dirty="0"/>
        </a:p>
      </dsp:txBody>
      <dsp:txXfrm>
        <a:off x="4662331" y="1473833"/>
        <a:ext cx="1942149" cy="504585"/>
      </dsp:txXfrm>
    </dsp:sp>
    <dsp:sp modelId="{7DA1A48D-BD94-42F4-8277-3B8AFFB5D783}">
      <dsp:nvSpPr>
        <dsp:cNvPr id="0" name=""/>
        <dsp:cNvSpPr/>
      </dsp:nvSpPr>
      <dsp:spPr>
        <a:xfrm>
          <a:off x="6612099" y="1408725"/>
          <a:ext cx="2525984" cy="634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b="1" kern="1200" dirty="0" smtClean="0"/>
            <a:t>2016</a:t>
          </a:r>
          <a:endParaRPr lang="tr-TR" sz="3800" b="1" kern="1200" dirty="0"/>
        </a:p>
      </dsp:txBody>
      <dsp:txXfrm>
        <a:off x="6929499" y="1408725"/>
        <a:ext cx="1891184" cy="63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F83E7-69A4-4371-8CDF-6F81E2F3FE77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17F99-3B4A-40EE-A1B4-7608E9E1C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4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7F99-3B4A-40EE-A1B4-7608E9E1C7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7F99-3B4A-40EE-A1B4-7608E9E1C7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2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E0A1-2ED3-4210-AB7D-19B70B668A3A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12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F20D-F235-4E95-9A90-8A11659804EE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66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E1B9-6272-401F-A6A6-A3E7BCB189E5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7F99-3B4A-40EE-A1B4-7608E9E1C7C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325438"/>
            <a:ext cx="5484813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35230" y="3572467"/>
            <a:ext cx="5486400" cy="3600450"/>
          </a:xfrm>
        </p:spPr>
        <p:txBody>
          <a:bodyPr/>
          <a:lstStyle/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en-US" b="1" dirty="0" smtClean="0"/>
              <a:t>Key Points</a:t>
            </a:r>
            <a:endParaRPr lang="en-US" b="1" dirty="0"/>
          </a:p>
          <a:p>
            <a:pPr marL="171444" indent="-171444">
              <a:buFont typeface="Arial"/>
              <a:buChar char="•"/>
            </a:pPr>
            <a:r>
              <a:rPr lang="en-US" dirty="0" smtClean="0"/>
              <a:t>Vaccination can help prevent</a:t>
            </a:r>
            <a:r>
              <a:rPr lang="en-US" baseline="0" dirty="0" smtClean="0"/>
              <a:t> infections through both direct and indirect protection, and thus decrease the use of antibiotics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Reference</a:t>
            </a:r>
            <a:endParaRPr lang="en-US" b="1" dirty="0"/>
          </a:p>
          <a:p>
            <a:pPr marL="228593" indent="-228593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en-US" dirty="0" err="1" smtClean="0">
                <a:solidFill>
                  <a:prstClr val="black"/>
                </a:solidFill>
              </a:rPr>
              <a:t>Lipsitch</a:t>
            </a:r>
            <a:r>
              <a:rPr lang="fr-FR" altLang="en-US" dirty="0" smtClean="0">
                <a:solidFill>
                  <a:prstClr val="black"/>
                </a:solidFill>
              </a:rPr>
              <a:t> M, </a:t>
            </a:r>
            <a:r>
              <a:rPr lang="fr-FR" altLang="en-US" dirty="0" err="1" smtClean="0">
                <a:solidFill>
                  <a:prstClr val="black"/>
                </a:solidFill>
              </a:rPr>
              <a:t>Siber</a:t>
            </a:r>
            <a:r>
              <a:rPr lang="fr-FR" altLang="en-US" dirty="0" smtClean="0">
                <a:solidFill>
                  <a:prstClr val="black"/>
                </a:solidFill>
              </a:rPr>
              <a:t> GR. How </a:t>
            </a:r>
            <a:r>
              <a:rPr lang="en-US" altLang="en-US" dirty="0" smtClean="0">
                <a:solidFill>
                  <a:prstClr val="black"/>
                </a:solidFill>
              </a:rPr>
              <a:t>can</a:t>
            </a:r>
            <a:r>
              <a:rPr lang="fr-FR" altLang="en-US" dirty="0" smtClean="0">
                <a:solidFill>
                  <a:prstClr val="black"/>
                </a:solidFill>
              </a:rPr>
              <a:t> vaccines </a:t>
            </a:r>
            <a:r>
              <a:rPr lang="fr-FR" altLang="en-US" dirty="0" err="1" smtClean="0">
                <a:solidFill>
                  <a:prstClr val="black"/>
                </a:solidFill>
              </a:rPr>
              <a:t>contribute</a:t>
            </a:r>
            <a:r>
              <a:rPr lang="fr-FR" altLang="en-US" dirty="0" smtClean="0">
                <a:solidFill>
                  <a:prstClr val="black"/>
                </a:solidFill>
              </a:rPr>
              <a:t> to </a:t>
            </a:r>
            <a:r>
              <a:rPr lang="fr-FR" altLang="en-US" dirty="0" err="1" smtClean="0">
                <a:solidFill>
                  <a:prstClr val="black"/>
                </a:solidFill>
              </a:rPr>
              <a:t>solving</a:t>
            </a:r>
            <a:r>
              <a:rPr lang="fr-FR" altLang="en-US" dirty="0" smtClean="0">
                <a:solidFill>
                  <a:prstClr val="black"/>
                </a:solidFill>
              </a:rPr>
              <a:t> the </a:t>
            </a:r>
            <a:r>
              <a:rPr lang="fr-FR" altLang="en-US" dirty="0" err="1" smtClean="0">
                <a:solidFill>
                  <a:prstClr val="black"/>
                </a:solidFill>
              </a:rPr>
              <a:t>antimicrobial</a:t>
            </a:r>
            <a:r>
              <a:rPr lang="fr-FR" altLang="en-US" dirty="0" smtClean="0">
                <a:solidFill>
                  <a:prstClr val="black"/>
                </a:solidFill>
              </a:rPr>
              <a:t> </a:t>
            </a:r>
            <a:r>
              <a:rPr lang="fr-FR" altLang="en-US" dirty="0" err="1" smtClean="0">
                <a:solidFill>
                  <a:prstClr val="black"/>
                </a:solidFill>
              </a:rPr>
              <a:t>resistance</a:t>
            </a:r>
            <a:r>
              <a:rPr lang="fr-FR" altLang="en-US" dirty="0" smtClean="0">
                <a:solidFill>
                  <a:prstClr val="black"/>
                </a:solidFill>
              </a:rPr>
              <a:t> </a:t>
            </a:r>
            <a:r>
              <a:rPr lang="fr-FR" altLang="en-US" dirty="0" err="1" smtClean="0">
                <a:solidFill>
                  <a:prstClr val="black"/>
                </a:solidFill>
              </a:rPr>
              <a:t>problem</a:t>
            </a:r>
            <a:r>
              <a:rPr lang="fr-FR" altLang="en-US" dirty="0" smtClean="0">
                <a:solidFill>
                  <a:prstClr val="black"/>
                </a:solidFill>
              </a:rPr>
              <a:t>? </a:t>
            </a:r>
            <a:r>
              <a:rPr lang="fr-FR" altLang="en-US" i="1" dirty="0" err="1" smtClean="0">
                <a:solidFill>
                  <a:prstClr val="black"/>
                </a:solidFill>
              </a:rPr>
              <a:t>mBio</a:t>
            </a:r>
            <a:r>
              <a:rPr lang="en-US" dirty="0" smtClean="0">
                <a:solidFill>
                  <a:prstClr val="black"/>
                </a:solidFill>
              </a:rPr>
              <a:t>. 2016;7(3).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F250-C41E-4E16-87BD-D1BC0212481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7F99-3B4A-40EE-A1B4-7608E9E1C7C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DEDBC-A9EE-4B59-A243-7EFDA9AF872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01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659FA83A-04B1-4111-9946-6C95C24C2AF9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BE52970E-DFC1-4A94-B78B-18BE49C36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A83A-04B1-4111-9946-6C95C24C2AF9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970E-DFC1-4A94-B78B-18BE49C36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676400" cy="4388644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A83A-04B1-4111-9946-6C95C24C2AF9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970E-DFC1-4A94-B78B-18BE49C36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0371"/>
            <a:ext cx="768096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412748"/>
            <a:ext cx="8458200" cy="30175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0040" y="811336"/>
            <a:ext cx="8458200" cy="297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" y="4457700"/>
            <a:ext cx="8458200" cy="311264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72931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69888" y="4783054"/>
            <a:ext cx="8393112" cy="238527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tabLst>
                <a:tab pos="112713" algn="l"/>
              </a:tabLst>
              <a:defRPr sz="1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258887" indent="0">
              <a:buNone/>
              <a:defRPr/>
            </a:lvl4pPr>
            <a:lvl5pPr marL="1658938" indent="0">
              <a:buNone/>
              <a:defRPr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1" y="4836735"/>
            <a:ext cx="391381" cy="184846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A3DE67B-C475-494C-ADB7-53279B40166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1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9FA83A-04B1-4111-9946-6C95C24C2AF9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52970E-DFC1-4A94-B78B-18BE49C36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659FA83A-04B1-4111-9946-6C95C24C2AF9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BE52970E-DFC1-4A94-B78B-18BE49C36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A83A-04B1-4111-9946-6C95C24C2AF9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970E-DFC1-4A94-B78B-18BE49C36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A83A-04B1-4111-9946-6C95C24C2AF9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970E-DFC1-4A94-B78B-18BE49C36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9FA83A-04B1-4111-9946-6C95C24C2AF9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52970E-DFC1-4A94-B78B-18BE49C36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A83A-04B1-4111-9946-6C95C24C2AF9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970E-DFC1-4A94-B78B-18BE49C36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9FA83A-04B1-4111-9946-6C95C24C2AF9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52970E-DFC1-4A94-B78B-18BE49C36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9FA83A-04B1-4111-9946-6C95C24C2AF9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52970E-DFC1-4A94-B78B-18BE49C36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9FA83A-04B1-4111-9946-6C95C24C2AF9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52970E-DFC1-4A94-B78B-18BE49C36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7.jpe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emf"/><Relationship Id="rId7" Type="http://schemas.openxmlformats.org/officeDocument/2006/relationships/image" Target="../media/image27.pn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png"/><Relationship Id="rId8" Type="http://schemas.openxmlformats.org/officeDocument/2006/relationships/image" Target="../media/image43.jpeg"/><Relationship Id="rId9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Diyabetli Bireylerde </a:t>
            </a:r>
            <a:r>
              <a:rPr lang="tr-T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Pnömoni</a:t>
            </a:r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Riski ve Korunma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38" y="4214824"/>
            <a:ext cx="4071966" cy="566368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Uzm</a:t>
            </a:r>
            <a:r>
              <a:rPr lang="tr-TR" dirty="0" smtClean="0"/>
              <a:t>. Hemşire Nurdan YILDIRIM</a:t>
            </a:r>
            <a:endParaRPr lang="en-US" dirty="0"/>
          </a:p>
        </p:txBody>
      </p:sp>
      <p:pic>
        <p:nvPicPr>
          <p:cNvPr id="4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032580" cy="9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1950"/>
            <a:ext cx="2327275" cy="22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39">
            <a:extLst>
              <a:ext uri="{FF2B5EF4-FFF2-40B4-BE49-F238E27FC236}">
                <a16:creationId xmlns:a16="http://schemas.microsoft.com/office/drawing/2014/main" xmlns="" id="{F6F5AF7E-2B6F-4E74-B877-3745A4B1410C}"/>
              </a:ext>
            </a:extLst>
          </p:cNvPr>
          <p:cNvSpPr/>
          <p:nvPr/>
        </p:nvSpPr>
        <p:spPr>
          <a:xfrm>
            <a:off x="320040" y="1321579"/>
            <a:ext cx="8458200" cy="24398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"/>
          <p:cNvSpPr txBox="1"/>
          <p:nvPr/>
        </p:nvSpPr>
        <p:spPr>
          <a:xfrm>
            <a:off x="0" y="857238"/>
            <a:ext cx="890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tr-TR" sz="2000" b="1" dirty="0">
                <a:solidFill>
                  <a:srgbClr val="007FB0"/>
                </a:solidFill>
              </a:rPr>
              <a:t>D</a:t>
            </a:r>
            <a:r>
              <a:rPr lang="tr-TR" sz="2000" b="1" dirty="0" smtClean="0">
                <a:solidFill>
                  <a:srgbClr val="007FB0"/>
                </a:solidFill>
              </a:rPr>
              <a:t>iyabetli hastalar için hastanede tedaviye neden olan en yaygın </a:t>
            </a:r>
            <a:r>
              <a:rPr lang="tr-TR" sz="2000" b="1" dirty="0">
                <a:solidFill>
                  <a:srgbClr val="007FB0"/>
                </a:solidFill>
              </a:rPr>
              <a:t>e</a:t>
            </a:r>
            <a:r>
              <a:rPr lang="tr-TR" sz="2000" b="1" dirty="0" smtClean="0">
                <a:solidFill>
                  <a:srgbClr val="007FB0"/>
                </a:solidFill>
              </a:rPr>
              <a:t>nfeksiyonlar</a:t>
            </a:r>
            <a:r>
              <a:rPr lang="en-GB" sz="2000" b="1" dirty="0" smtClean="0">
                <a:solidFill>
                  <a:srgbClr val="007FB0"/>
                </a:solidFill>
              </a:rPr>
              <a:t> </a:t>
            </a:r>
            <a:endParaRPr lang="en-GB" sz="2000" b="1" dirty="0">
              <a:solidFill>
                <a:srgbClr val="007FB0"/>
              </a:solidFill>
            </a:endParaRPr>
          </a:p>
        </p:txBody>
      </p:sp>
      <p:graphicFrame>
        <p:nvGraphicFramePr>
          <p:cNvPr id="62" name="Chart 61"/>
          <p:cNvGraphicFramePr/>
          <p:nvPr>
            <p:extLst>
              <p:ext uri="{D42A27DB-BD31-4B8C-83A1-F6EECF244321}">
                <p14:modId xmlns:p14="http://schemas.microsoft.com/office/powerpoint/2010/main" val="2413139760"/>
              </p:ext>
            </p:extLst>
          </p:nvPr>
        </p:nvGraphicFramePr>
        <p:xfrm>
          <a:off x="1752600" y="1693579"/>
          <a:ext cx="3276600" cy="213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510356" y="2148046"/>
            <a:ext cx="364935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17%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20828" y="3368529"/>
            <a:ext cx="364935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29</a:t>
            </a:r>
            <a:r>
              <a:rPr lang="en-GB" sz="1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90959" y="2598834"/>
            <a:ext cx="364935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19</a:t>
            </a:r>
            <a:r>
              <a:rPr lang="en-GB" sz="1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773268" y="2346239"/>
            <a:ext cx="364935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35</a:t>
            </a:r>
            <a:r>
              <a:rPr lang="en-GB" sz="1400" dirty="0">
                <a:solidFill>
                  <a:schemeClr val="bg1"/>
                </a:solidFill>
              </a:rPr>
              <a:t>%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73354" y="2182810"/>
            <a:ext cx="1722403" cy="1072587"/>
            <a:chOff x="5196496" y="3102590"/>
            <a:chExt cx="1722403" cy="1430116"/>
          </a:xfrm>
        </p:grpSpPr>
        <p:sp>
          <p:nvSpPr>
            <p:cNvPr id="69" name="TextBox 68"/>
            <p:cNvSpPr txBox="1"/>
            <p:nvPr/>
          </p:nvSpPr>
          <p:spPr>
            <a:xfrm>
              <a:off x="5421569" y="4089507"/>
              <a:ext cx="1497330" cy="443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tr-TR" sz="1200" dirty="0" smtClean="0">
                  <a:solidFill>
                    <a:schemeClr val="tx2"/>
                  </a:solidFill>
                </a:rPr>
                <a:t>İdrar Yolu </a:t>
              </a:r>
              <a:r>
                <a:rPr lang="tr-TR" sz="1200" dirty="0" err="1" smtClean="0">
                  <a:solidFill>
                    <a:schemeClr val="tx2"/>
                  </a:solidFill>
                </a:rPr>
                <a:t>Enfeksiyo</a:t>
              </a:r>
              <a:r>
                <a:rPr lang="en-GB" sz="1200" dirty="0" smtClean="0">
                  <a:solidFill>
                    <a:schemeClr val="tx2"/>
                  </a:solidFill>
                </a:rPr>
                <a:t>n</a:t>
              </a:r>
              <a:r>
                <a:rPr lang="tr-TR" sz="1200" dirty="0" smtClean="0">
                  <a:solidFill>
                    <a:schemeClr val="tx2"/>
                  </a:solidFill>
                </a:rPr>
                <a:t>u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21569" y="3760534"/>
              <a:ext cx="1497330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tr-TR" sz="1200" dirty="0" smtClean="0">
                  <a:solidFill>
                    <a:schemeClr val="tx2"/>
                  </a:solidFill>
                </a:rPr>
                <a:t>Cilt Enfeksiyonu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21569" y="3431562"/>
              <a:ext cx="1497330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GB" sz="1200" b="1" dirty="0" err="1" smtClean="0">
                  <a:solidFill>
                    <a:schemeClr val="tx2"/>
                  </a:solidFill>
                </a:rPr>
                <a:t>Pn</a:t>
              </a:r>
              <a:r>
                <a:rPr lang="tr-TR" sz="1200" b="1" dirty="0" err="1" smtClean="0">
                  <a:solidFill>
                    <a:schemeClr val="tx2"/>
                  </a:solidFill>
                </a:rPr>
                <a:t>ömoni</a:t>
              </a:r>
              <a:r>
                <a:rPr lang="en-GB" sz="1200" b="1" baseline="30000" dirty="0" smtClean="0">
                  <a:solidFill>
                    <a:schemeClr val="tx2"/>
                  </a:solidFill>
                </a:rPr>
                <a:t>†</a:t>
              </a:r>
              <a:endParaRPr lang="en-GB" sz="1200" b="1" baseline="30000" dirty="0">
                <a:solidFill>
                  <a:schemeClr val="tx2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21569" y="3102590"/>
              <a:ext cx="1497330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GB" sz="1200" dirty="0">
                  <a:solidFill>
                    <a:schemeClr val="tx2"/>
                  </a:solidFill>
                </a:rPr>
                <a:t>Sepsis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196496" y="3780573"/>
              <a:ext cx="126000" cy="126000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GB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201362" y="3122505"/>
              <a:ext cx="121133" cy="12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GB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196496" y="4109606"/>
              <a:ext cx="126000" cy="12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GB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01363" y="3451539"/>
              <a:ext cx="126000" cy="126000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GB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2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64" y="142857"/>
            <a:ext cx="860503" cy="71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7939774" y="4148783"/>
            <a:ext cx="817107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03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536972"/>
          </a:xfrm>
        </p:spPr>
        <p:txBody>
          <a:bodyPr>
            <a:noAutofit/>
          </a:bodyPr>
          <a:lstStyle/>
          <a:p>
            <a:r>
              <a:rPr lang="tr-TR" sz="3200" b="1" dirty="0" err="1" smtClean="0">
                <a:solidFill>
                  <a:schemeClr val="bg2">
                    <a:lumMod val="50000"/>
                  </a:schemeClr>
                </a:solidFill>
              </a:rPr>
              <a:t>Pnömoni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 Tedavi maliyeti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027437"/>
            <a:ext cx="7286676" cy="242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150"/>
            <a:ext cx="1032580" cy="10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5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Antibiyotik direnci</a:t>
            </a:r>
            <a:endParaRPr lang="tr-T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7239" r="4025" b="17338"/>
          <a:stretch/>
        </p:blipFill>
        <p:spPr>
          <a:xfrm>
            <a:off x="152400" y="1123950"/>
            <a:ext cx="4315128" cy="3029596"/>
          </a:xfrm>
        </p:spPr>
      </p:pic>
      <p:pic>
        <p:nvPicPr>
          <p:cNvPr id="8" name="İçerik Yer Tutucusu 3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t="6586" r="6608" b="15449"/>
          <a:stretch/>
        </p:blipFill>
        <p:spPr>
          <a:xfrm>
            <a:off x="4565704" y="1123950"/>
            <a:ext cx="4197296" cy="3052843"/>
          </a:xfrm>
        </p:spPr>
      </p:pic>
      <p:pic>
        <p:nvPicPr>
          <p:cNvPr id="5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36" y="12718"/>
            <a:ext cx="1032580" cy="7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930168" y="4183078"/>
            <a:ext cx="817107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196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3432572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Diyabetli bireylerde </a:t>
            </a:r>
            <a:r>
              <a:rPr lang="tr-TR" b="1" dirty="0" err="1" smtClean="0">
                <a:solidFill>
                  <a:schemeClr val="bg2">
                    <a:lumMod val="50000"/>
                  </a:schemeClr>
                </a:solidFill>
              </a:rPr>
              <a:t>pnömokok</a:t>
            </a:r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         aşılaması önemli bir konu</a:t>
            </a:r>
            <a:b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tr-TR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36" y="12718"/>
            <a:ext cx="1032580" cy="7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896972" y="4095750"/>
            <a:ext cx="817107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90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fk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29561"/>
            <a:ext cx="6858000" cy="324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68937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Günümüzde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erişkinler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için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iki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tip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pnömokok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aşısı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mevcuttur.</a:t>
            </a:r>
            <a:r>
              <a:rPr lang="en-US" sz="2400" b="1" baseline="30000" dirty="0">
                <a:solidFill>
                  <a:schemeClr val="bg2">
                    <a:lumMod val="50000"/>
                  </a:schemeClr>
                </a:solidFill>
              </a:rPr>
              <a:t>1,2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6600" y="1492318"/>
            <a:ext cx="1654950" cy="378042"/>
          </a:xfrm>
          <a:prstGeom prst="rect">
            <a:avLst/>
          </a:prstGeom>
        </p:spPr>
        <p:txBody>
          <a:bodyPr vert="horz" lIns="0" tIns="45720" rIns="9144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0336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Pnömokok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Aşıları</a:t>
            </a:r>
            <a:endParaRPr lang="en-US" sz="16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2876400"/>
            <a:ext cx="1498634" cy="918102"/>
          </a:xfrm>
          <a:prstGeom prst="rect">
            <a:avLst/>
          </a:prstGeom>
        </p:spPr>
        <p:txBody>
          <a:bodyPr vert="horz" lIns="0" tIns="45720" rIns="9144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0336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Valanlı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Konjuge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Pnömokok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Aşısı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(KPA13)</a:t>
            </a:r>
            <a:endParaRPr lang="en-US" sz="14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44480" y="2910948"/>
            <a:ext cx="1537320" cy="918102"/>
          </a:xfrm>
          <a:prstGeom prst="rect">
            <a:avLst/>
          </a:prstGeom>
        </p:spPr>
        <p:txBody>
          <a:bodyPr vert="horz" lIns="0" tIns="45720" rIns="9144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0336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Valanlı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Polisakkarid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Pnömokok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Aşısı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(PPA23)</a:t>
            </a:r>
            <a:endParaRPr lang="en-US" sz="14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36" y="12718"/>
            <a:ext cx="1032580" cy="7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0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301340"/>
              </p:ext>
            </p:extLst>
          </p:nvPr>
        </p:nvGraphicFramePr>
        <p:xfrm>
          <a:off x="0" y="833998"/>
          <a:ext cx="9144000" cy="3452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560" y="131445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Kasım 2008:   </a:t>
            </a:r>
            <a:endParaRPr lang="tr-TR" sz="1600" b="1" dirty="0"/>
          </a:p>
          <a:p>
            <a:pPr algn="ctr"/>
            <a:r>
              <a:rPr lang="tr-TR" sz="1600" b="1" dirty="0" smtClean="0"/>
              <a:t>KPA7</a:t>
            </a:r>
            <a:r>
              <a:rPr lang="tr-TR" sz="1600" baseline="30000" dirty="0" smtClean="0"/>
              <a:t>®</a:t>
            </a:r>
          </a:p>
          <a:p>
            <a:pPr algn="ctr"/>
            <a:r>
              <a:rPr lang="tr-TR" sz="1600" dirty="0" smtClean="0"/>
              <a:t> (GBP) dahil edildi</a:t>
            </a:r>
            <a:endParaRPr lang="tr-TR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747021"/>
            <a:ext cx="2179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Nisan 2011:</a:t>
            </a:r>
          </a:p>
          <a:p>
            <a:r>
              <a:rPr lang="tr-TR" sz="1600" dirty="0" smtClean="0"/>
              <a:t> </a:t>
            </a:r>
            <a:r>
              <a:rPr lang="tr-TR" sz="1600" b="1" dirty="0" smtClean="0"/>
              <a:t>KPA13</a:t>
            </a:r>
            <a:r>
              <a:rPr lang="tr-TR" sz="1600" baseline="30000" dirty="0" smtClean="0"/>
              <a:t>®</a:t>
            </a:r>
            <a:r>
              <a:rPr lang="tr-TR" sz="1600" dirty="0" smtClean="0"/>
              <a:t> </a:t>
            </a:r>
            <a:r>
              <a:rPr lang="tr-TR" sz="1600" dirty="0" err="1" smtClean="0"/>
              <a:t>GBP’ye</a:t>
            </a:r>
            <a:r>
              <a:rPr lang="tr-TR" sz="1600" dirty="0" smtClean="0"/>
              <a:t> </a:t>
            </a:r>
            <a:r>
              <a:rPr lang="tr-TR" sz="1600" dirty="0"/>
              <a:t>Genişletilmiş Bağışıklama Programına dahil </a:t>
            </a:r>
            <a:r>
              <a:rPr lang="tr-TR" sz="1600" dirty="0" smtClean="0"/>
              <a:t>edildi (</a:t>
            </a:r>
            <a:r>
              <a:rPr lang="tr-TR" sz="1600" b="1" dirty="0" smtClean="0"/>
              <a:t>PEDİATR</a:t>
            </a:r>
            <a:r>
              <a:rPr lang="tr-TR" sz="1600" dirty="0" smtClean="0"/>
              <a:t>İ)</a:t>
            </a:r>
            <a:endParaRPr lang="tr-TR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415281" y="138845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Kasım 2012:</a:t>
            </a:r>
          </a:p>
          <a:p>
            <a:pPr algn="ctr"/>
            <a:r>
              <a:rPr lang="tr-TR" sz="1600" b="1" dirty="0" smtClean="0"/>
              <a:t> KPA13</a:t>
            </a:r>
            <a:r>
              <a:rPr lang="tr-TR" sz="1600" baseline="30000" dirty="0" smtClean="0"/>
              <a:t>®</a:t>
            </a:r>
            <a:r>
              <a:rPr lang="tr-TR" sz="1600" dirty="0" smtClean="0"/>
              <a:t> üretim tesisi hizmete açıldı</a:t>
            </a:r>
            <a:endParaRPr lang="tr-TR" sz="1600" dirty="0"/>
          </a:p>
        </p:txBody>
      </p:sp>
      <p:pic>
        <p:nvPicPr>
          <p:cNvPr id="18" name="Picture 8" descr="Pfizer_Asi_Tesis_Acilis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79" y="774142"/>
            <a:ext cx="1074197" cy="5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254"/>
            <a:ext cx="8229600" cy="60039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</a:rPr>
              <a:t>KPA Ülkemiz Tarihçesi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575521" y="896350"/>
            <a:ext cx="2286000" cy="984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chemeClr val="tx1"/>
                </a:solidFill>
              </a:rPr>
              <a:t>Mayıs 2016: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KPA13 </a:t>
            </a:r>
            <a:r>
              <a:rPr lang="tr-TR" dirty="0" smtClean="0">
                <a:solidFill>
                  <a:schemeClr val="tx1"/>
                </a:solidFill>
              </a:rPr>
              <a:t>Genişletilmiş Bağışıklama Programına dahil edildi (</a:t>
            </a:r>
            <a:r>
              <a:rPr lang="tr-TR" b="1" dirty="0" smtClean="0">
                <a:solidFill>
                  <a:schemeClr val="tx1"/>
                </a:solidFill>
              </a:rPr>
              <a:t>YETİŞKİN)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2989761" y="2900407"/>
            <a:ext cx="304800" cy="535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981201" y="3702321"/>
            <a:ext cx="2189661" cy="85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Ülkemizde </a:t>
            </a:r>
            <a:r>
              <a:rPr lang="tr-TR" b="1" dirty="0" smtClean="0">
                <a:solidFill>
                  <a:schemeClr val="tx1"/>
                </a:solidFill>
              </a:rPr>
              <a:t>7 yaş  </a:t>
            </a:r>
            <a:r>
              <a:rPr lang="tr-TR" dirty="0" smtClean="0">
                <a:solidFill>
                  <a:schemeClr val="tx1"/>
                </a:solidFill>
              </a:rPr>
              <a:t>üstü Diyabetli çocuklar rutin olarak </a:t>
            </a:r>
            <a:r>
              <a:rPr lang="tr-TR" b="1" dirty="0" smtClean="0">
                <a:solidFill>
                  <a:schemeClr val="tx1"/>
                </a:solidFill>
              </a:rPr>
              <a:t>aşılı değil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43" y="2926812"/>
            <a:ext cx="1635925" cy="120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5"/>
          <p:cNvSpPr txBox="1"/>
          <p:nvPr/>
        </p:nvSpPr>
        <p:spPr>
          <a:xfrm>
            <a:off x="4993205" y="4286250"/>
            <a:ext cx="3747839" cy="54878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D74521"/>
                </a:solidFill>
                <a:latin typeface="+mj-lt"/>
                <a:cs typeface="Times New Roman" panose="02020603050405020304" pitchFamily="18" charset="0"/>
              </a:rPr>
              <a:t>       Risk </a:t>
            </a:r>
            <a:r>
              <a:rPr lang="tr-TR" sz="2400" dirty="0">
                <a:solidFill>
                  <a:srgbClr val="D74521"/>
                </a:solidFill>
                <a:latin typeface="+mj-lt"/>
                <a:cs typeface="Times New Roman" panose="02020603050405020304" pitchFamily="18" charset="0"/>
              </a:rPr>
              <a:t>Grubu </a:t>
            </a:r>
            <a:r>
              <a:rPr lang="tr-TR" sz="2400" dirty="0" smtClean="0">
                <a:solidFill>
                  <a:srgbClr val="D74521"/>
                </a:solidFill>
                <a:latin typeface="+mj-lt"/>
                <a:cs typeface="Times New Roman" panose="02020603050405020304" pitchFamily="18" charset="0"/>
              </a:rPr>
              <a:t>                Aşılamaları </a:t>
            </a:r>
            <a:r>
              <a:rPr lang="tr-TR" sz="3200" u="sng" dirty="0" smtClean="0">
                <a:solidFill>
                  <a:srgbClr val="D74521"/>
                </a:solidFill>
                <a:latin typeface="+mj-lt"/>
                <a:cs typeface="Times New Roman" panose="02020603050405020304" pitchFamily="18" charset="0"/>
              </a:rPr>
              <a:t>2016   </a:t>
            </a:r>
            <a:endParaRPr lang="tr-TR" sz="3200" u="sng" dirty="0">
              <a:solidFill>
                <a:srgbClr val="D7452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2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" grpId="0"/>
      <p:bldP spid="4" grpId="0" animBg="1"/>
      <p:bldP spid="5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60" y="788990"/>
            <a:ext cx="41878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739835" y="3542705"/>
            <a:ext cx="4181475" cy="7572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91502" y="2697164"/>
            <a:ext cx="4222750" cy="39211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2400" dirty="0">
                <a:solidFill>
                  <a:srgbClr val="D74521"/>
                </a:solidFill>
                <a:latin typeface="+mj-lt"/>
                <a:cs typeface="Times New Roman" panose="02020603050405020304" pitchFamily="18" charset="0"/>
              </a:rPr>
              <a:t>Risk Grubu Aşılamaları </a:t>
            </a:r>
            <a:r>
              <a:rPr lang="tr-TR" sz="3200" u="sng" dirty="0" smtClean="0">
                <a:solidFill>
                  <a:srgbClr val="D74521"/>
                </a:solidFill>
                <a:latin typeface="+mj-lt"/>
                <a:cs typeface="Times New Roman" panose="02020603050405020304" pitchFamily="18" charset="0"/>
              </a:rPr>
              <a:t>2016</a:t>
            </a:r>
            <a:endParaRPr lang="tr-TR" sz="3200" u="sng" dirty="0">
              <a:solidFill>
                <a:srgbClr val="D7452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96" y="124906"/>
            <a:ext cx="9289032" cy="583574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chemeClr val="accent2"/>
                </a:solidFill>
              </a:rPr>
              <a:t>KPA13*, T.C. Sağlık Bakanlığı tarafından risk grubundaki bireylere önerilmekte ve temin edilmektedir.</a:t>
            </a:r>
            <a:r>
              <a:rPr lang="tr-TR" sz="2000" b="1" baseline="30000" dirty="0" smtClean="0">
                <a:solidFill>
                  <a:schemeClr val="accent2"/>
                </a:solidFill>
              </a:rPr>
              <a:t>1</a:t>
            </a:r>
            <a:endParaRPr lang="tr-TR" sz="2000" b="1" baseline="300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Kaynak görüntüyü gö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8990"/>
            <a:ext cx="2346325" cy="175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5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6"/>
          <p:cNvSpPr/>
          <p:nvPr/>
        </p:nvSpPr>
        <p:spPr>
          <a:xfrm>
            <a:off x="571472" y="428610"/>
            <a:ext cx="8001056" cy="4369975"/>
          </a:xfrm>
          <a:prstGeom prst="rect">
            <a:avLst/>
          </a:prstGeom>
          <a:solidFill>
            <a:schemeClr val="bg1"/>
          </a:solidFill>
        </p:spPr>
        <p:txBody>
          <a:bodyPr wrap="square" lIns="90992" tIns="45496" rIns="90992" bIns="45496">
            <a:spAutoFit/>
          </a:bodyPr>
          <a:lstStyle/>
          <a:p>
            <a:pPr algn="ctr" defTabSz="909593"/>
            <a:r>
              <a:rPr lang="tr-T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Sağlık Bakanlığı </a:t>
            </a:r>
            <a:r>
              <a:rPr lang="tr-T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Pnömokok</a:t>
            </a:r>
            <a:r>
              <a:rPr lang="tr-T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Aşılaması Risk Grupları</a:t>
            </a:r>
            <a:endParaRPr lang="tr-TR" sz="1600" dirty="0">
              <a:solidFill>
                <a:srgbClr val="1F497D"/>
              </a:solidFill>
            </a:endParaRPr>
          </a:p>
          <a:p>
            <a:pPr algn="just" defTabSz="909593"/>
            <a:r>
              <a:rPr lang="tr-TR" sz="2000" dirty="0">
                <a:solidFill>
                  <a:prstClr val="black"/>
                </a:solidFill>
              </a:rPr>
              <a:t> </a:t>
            </a:r>
          </a:p>
          <a:p>
            <a:pPr marL="454931" indent="-454931" algn="ctr" defTabSz="909593"/>
            <a:r>
              <a:rPr lang="tr-TR" sz="1600" dirty="0" smtClean="0">
                <a:solidFill>
                  <a:prstClr val="black"/>
                </a:solidFill>
              </a:rPr>
              <a:t>KPA </a:t>
            </a:r>
            <a:r>
              <a:rPr lang="tr-TR" sz="1600" dirty="0">
                <a:solidFill>
                  <a:prstClr val="black"/>
                </a:solidFill>
              </a:rPr>
              <a:t>ve </a:t>
            </a:r>
            <a:r>
              <a:rPr lang="tr-TR" sz="1600" dirty="0" smtClean="0">
                <a:solidFill>
                  <a:prstClr val="black"/>
                </a:solidFill>
              </a:rPr>
              <a:t>PPA23 </a:t>
            </a:r>
            <a:r>
              <a:rPr lang="tr-TR" sz="1600" dirty="0">
                <a:solidFill>
                  <a:prstClr val="black"/>
                </a:solidFill>
              </a:rPr>
              <a:t>aşılaması açısından yüksek risk altındaki kişiler </a:t>
            </a:r>
            <a:endParaRPr lang="tr-TR" sz="1600" dirty="0" smtClean="0">
              <a:solidFill>
                <a:prstClr val="black"/>
              </a:solidFill>
            </a:endParaRPr>
          </a:p>
          <a:p>
            <a:pPr algn="just" defTabSz="909593"/>
            <a:endParaRPr lang="tr-TR" sz="1600" dirty="0">
              <a:solidFill>
                <a:prstClr val="black"/>
              </a:solidFill>
            </a:endParaRPr>
          </a:p>
          <a:p>
            <a:pPr algn="just" defTabSz="909593"/>
            <a:r>
              <a:rPr lang="tr-TR" sz="1400" b="1" dirty="0"/>
              <a:t>Kronik kalp hastalığı</a:t>
            </a:r>
            <a:r>
              <a:rPr lang="tr-TR" sz="1400" dirty="0"/>
              <a:t> </a:t>
            </a:r>
            <a:endParaRPr lang="tr-TR" sz="1400" dirty="0" smtClean="0"/>
          </a:p>
          <a:p>
            <a:pPr algn="just" defTabSz="909593"/>
            <a:r>
              <a:rPr lang="tr-TR" sz="1400" b="1" dirty="0" smtClean="0"/>
              <a:t>Kronik </a:t>
            </a:r>
            <a:r>
              <a:rPr lang="tr-TR" sz="1400" b="1" dirty="0"/>
              <a:t>akciğer hastalığı </a:t>
            </a:r>
            <a:r>
              <a:rPr lang="tr-TR" sz="1400" dirty="0"/>
              <a:t>(</a:t>
            </a:r>
            <a:r>
              <a:rPr lang="tr-TR" sz="1400" b="1" dirty="0"/>
              <a:t>astım hastaları dâhil</a:t>
            </a:r>
            <a:r>
              <a:rPr lang="tr-TR" sz="1400" dirty="0">
                <a:solidFill>
                  <a:prstClr val="black"/>
                </a:solidFill>
              </a:rPr>
              <a:t>), </a:t>
            </a:r>
            <a:endParaRPr lang="tr-TR" sz="1400" dirty="0" smtClean="0">
              <a:solidFill>
                <a:prstClr val="black"/>
              </a:solidFill>
            </a:endParaRPr>
          </a:p>
          <a:p>
            <a:pPr algn="just" defTabSz="909593"/>
            <a:r>
              <a:rPr lang="tr-TR" sz="1400" b="1" dirty="0" err="1" smtClean="0">
                <a:solidFill>
                  <a:srgbClr val="FF0000"/>
                </a:solidFill>
              </a:rPr>
              <a:t>Diabetes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mellitus</a:t>
            </a:r>
            <a:r>
              <a:rPr lang="tr-TR" sz="1400" b="1" dirty="0" smtClean="0">
                <a:solidFill>
                  <a:prstClr val="black"/>
                </a:solidFill>
              </a:rPr>
              <a:t> </a:t>
            </a:r>
          </a:p>
          <a:p>
            <a:pPr algn="just" defTabSz="909593"/>
            <a:r>
              <a:rPr lang="tr-TR" sz="1400" dirty="0" smtClean="0">
                <a:solidFill>
                  <a:prstClr val="black"/>
                </a:solidFill>
              </a:rPr>
              <a:t>Kronik karaciğer hastalığı olan</a:t>
            </a:r>
            <a:endParaRPr lang="tr-TR" sz="1400" b="1" dirty="0" smtClean="0">
              <a:solidFill>
                <a:prstClr val="black"/>
              </a:solidFill>
            </a:endParaRPr>
          </a:p>
          <a:p>
            <a:pPr algn="just" defTabSz="909593"/>
            <a:r>
              <a:rPr lang="tr-TR" sz="1400" dirty="0" smtClean="0">
                <a:solidFill>
                  <a:prstClr val="black"/>
                </a:solidFill>
              </a:rPr>
              <a:t>BOS kaçağı</a:t>
            </a:r>
          </a:p>
          <a:p>
            <a:pPr algn="just" defTabSz="909593"/>
            <a:r>
              <a:rPr lang="tr-TR" sz="1400" dirty="0" err="1" smtClean="0">
                <a:solidFill>
                  <a:prstClr val="black"/>
                </a:solidFill>
              </a:rPr>
              <a:t>Kohlear</a:t>
            </a:r>
            <a:r>
              <a:rPr lang="tr-TR" sz="1400" dirty="0" smtClean="0">
                <a:solidFill>
                  <a:prstClr val="black"/>
                </a:solidFill>
              </a:rPr>
              <a:t> </a:t>
            </a:r>
            <a:r>
              <a:rPr lang="tr-TR" sz="1400" dirty="0" err="1" smtClean="0">
                <a:solidFill>
                  <a:prstClr val="black"/>
                </a:solidFill>
              </a:rPr>
              <a:t>implant</a:t>
            </a:r>
            <a:r>
              <a:rPr lang="tr-TR" sz="1400" dirty="0">
                <a:solidFill>
                  <a:prstClr val="black"/>
                </a:solidFill>
              </a:rPr>
              <a:t>, orak hücreli anemi</a:t>
            </a:r>
            <a:r>
              <a:rPr lang="tr-TR" sz="1400" b="1" dirty="0">
                <a:solidFill>
                  <a:prstClr val="black"/>
                </a:solidFill>
              </a:rPr>
              <a:t> </a:t>
            </a:r>
            <a:r>
              <a:rPr lang="tr-TR" sz="1400" dirty="0">
                <a:solidFill>
                  <a:prstClr val="black"/>
                </a:solidFill>
              </a:rPr>
              <a:t>ve diğer </a:t>
            </a:r>
            <a:r>
              <a:rPr lang="tr-TR" sz="1400" dirty="0" err="1" smtClean="0">
                <a:solidFill>
                  <a:prstClr val="black"/>
                </a:solidFill>
              </a:rPr>
              <a:t>hemoglobinopatiler</a:t>
            </a:r>
            <a:endParaRPr lang="tr-TR" sz="1400" dirty="0" smtClean="0">
              <a:solidFill>
                <a:prstClr val="black"/>
              </a:solidFill>
            </a:endParaRPr>
          </a:p>
          <a:p>
            <a:pPr algn="just" defTabSz="909593"/>
            <a:r>
              <a:rPr lang="tr-TR" sz="1400" dirty="0" smtClean="0">
                <a:solidFill>
                  <a:prstClr val="black"/>
                </a:solidFill>
              </a:rPr>
              <a:t>HIV enfeksiyonu</a:t>
            </a:r>
          </a:p>
          <a:p>
            <a:pPr algn="just" defTabSz="909593"/>
            <a:r>
              <a:rPr lang="tr-TR" sz="1400" dirty="0" smtClean="0">
                <a:solidFill>
                  <a:prstClr val="black"/>
                </a:solidFill>
              </a:rPr>
              <a:t>Kronik böbrek yetmezlik</a:t>
            </a:r>
          </a:p>
          <a:p>
            <a:pPr algn="just" defTabSz="909593"/>
            <a:r>
              <a:rPr lang="tr-TR" sz="1400" dirty="0" err="1" smtClean="0">
                <a:solidFill>
                  <a:prstClr val="black"/>
                </a:solidFill>
              </a:rPr>
              <a:t>Nefrotik</a:t>
            </a:r>
            <a:r>
              <a:rPr lang="tr-TR" sz="1400" dirty="0" smtClean="0">
                <a:solidFill>
                  <a:prstClr val="black"/>
                </a:solidFill>
              </a:rPr>
              <a:t> </a:t>
            </a:r>
            <a:r>
              <a:rPr lang="tr-TR" sz="1400" dirty="0">
                <a:solidFill>
                  <a:prstClr val="black"/>
                </a:solidFill>
              </a:rPr>
              <a:t>sendromu içeren immün sistemi baskılanmış </a:t>
            </a:r>
            <a:r>
              <a:rPr lang="tr-TR" sz="1400" dirty="0" smtClean="0">
                <a:solidFill>
                  <a:prstClr val="black"/>
                </a:solidFill>
              </a:rPr>
              <a:t>kişiler</a:t>
            </a:r>
          </a:p>
          <a:p>
            <a:pPr algn="just" defTabSz="909593"/>
            <a:r>
              <a:rPr lang="tr-TR" sz="1400" dirty="0" smtClean="0">
                <a:solidFill>
                  <a:prstClr val="black"/>
                </a:solidFill>
              </a:rPr>
              <a:t>Radyasyon </a:t>
            </a:r>
            <a:r>
              <a:rPr lang="tr-TR" sz="1400" dirty="0">
                <a:solidFill>
                  <a:prstClr val="black"/>
                </a:solidFill>
              </a:rPr>
              <a:t>terapisi ya da immunsupresif tedavi verilen </a:t>
            </a:r>
            <a:r>
              <a:rPr lang="tr-TR" sz="1400" dirty="0" smtClean="0">
                <a:solidFill>
                  <a:prstClr val="black"/>
                </a:solidFill>
              </a:rPr>
              <a:t>hastalıklar</a:t>
            </a:r>
          </a:p>
          <a:p>
            <a:pPr algn="just" defTabSz="909593"/>
            <a:r>
              <a:rPr lang="tr-TR" sz="1400" dirty="0" err="1" smtClean="0">
                <a:solidFill>
                  <a:prstClr val="black"/>
                </a:solidFill>
              </a:rPr>
              <a:t>Hodgkin</a:t>
            </a:r>
            <a:r>
              <a:rPr lang="tr-TR" sz="1400" dirty="0" smtClean="0">
                <a:solidFill>
                  <a:prstClr val="black"/>
                </a:solidFill>
              </a:rPr>
              <a:t> </a:t>
            </a:r>
            <a:r>
              <a:rPr lang="tr-TR" sz="1400" dirty="0">
                <a:solidFill>
                  <a:prstClr val="black"/>
                </a:solidFill>
              </a:rPr>
              <a:t>hastalığı ve malign kanserler lenfoma, lösemi</a:t>
            </a:r>
            <a:r>
              <a:rPr lang="tr-TR" sz="1400" b="1" dirty="0">
                <a:solidFill>
                  <a:prstClr val="black"/>
                </a:solidFill>
              </a:rPr>
              <a:t>, </a:t>
            </a:r>
            <a:r>
              <a:rPr lang="tr-TR" sz="1400" dirty="0">
                <a:solidFill>
                  <a:prstClr val="black"/>
                </a:solidFill>
              </a:rPr>
              <a:t>yaygın </a:t>
            </a:r>
            <a:r>
              <a:rPr lang="tr-TR" sz="1400" dirty="0" err="1" smtClean="0">
                <a:solidFill>
                  <a:prstClr val="black"/>
                </a:solidFill>
              </a:rPr>
              <a:t>malignensi</a:t>
            </a:r>
            <a:endParaRPr lang="tr-TR" sz="1400" dirty="0" smtClean="0">
              <a:solidFill>
                <a:prstClr val="black"/>
              </a:solidFill>
            </a:endParaRPr>
          </a:p>
          <a:p>
            <a:pPr algn="just" defTabSz="909593"/>
            <a:r>
              <a:rPr lang="tr-TR" sz="1400" dirty="0" err="1" smtClean="0">
                <a:solidFill>
                  <a:prstClr val="black"/>
                </a:solidFill>
              </a:rPr>
              <a:t>Solid</a:t>
            </a:r>
            <a:r>
              <a:rPr lang="tr-TR" sz="1400" dirty="0" smtClean="0">
                <a:solidFill>
                  <a:prstClr val="black"/>
                </a:solidFill>
              </a:rPr>
              <a:t> </a:t>
            </a:r>
            <a:r>
              <a:rPr lang="tr-TR" sz="1400" dirty="0">
                <a:solidFill>
                  <a:prstClr val="black"/>
                </a:solidFill>
              </a:rPr>
              <a:t>organ </a:t>
            </a:r>
            <a:r>
              <a:rPr lang="tr-TR" sz="1400" dirty="0" smtClean="0">
                <a:solidFill>
                  <a:prstClr val="black"/>
                </a:solidFill>
              </a:rPr>
              <a:t>transplantasyonu</a:t>
            </a:r>
          </a:p>
          <a:p>
            <a:pPr algn="just" defTabSz="909593"/>
            <a:r>
              <a:rPr lang="tr-TR" sz="1400" dirty="0" err="1" smtClean="0">
                <a:solidFill>
                  <a:prstClr val="black"/>
                </a:solidFill>
              </a:rPr>
              <a:t>Konjenital</a:t>
            </a:r>
            <a:r>
              <a:rPr lang="tr-TR" sz="1400" dirty="0" smtClean="0">
                <a:solidFill>
                  <a:prstClr val="black"/>
                </a:solidFill>
              </a:rPr>
              <a:t> </a:t>
            </a:r>
            <a:r>
              <a:rPr lang="tr-TR" sz="1400" dirty="0">
                <a:solidFill>
                  <a:prstClr val="black"/>
                </a:solidFill>
              </a:rPr>
              <a:t>ya da edinsel </a:t>
            </a:r>
            <a:r>
              <a:rPr lang="tr-TR" sz="1400" dirty="0" err="1">
                <a:solidFill>
                  <a:prstClr val="black"/>
                </a:solidFill>
              </a:rPr>
              <a:t>immun</a:t>
            </a:r>
            <a:r>
              <a:rPr lang="tr-TR" sz="1400" dirty="0">
                <a:solidFill>
                  <a:prstClr val="black"/>
                </a:solidFill>
              </a:rPr>
              <a:t> </a:t>
            </a:r>
            <a:r>
              <a:rPr lang="tr-TR" sz="1400" dirty="0" smtClean="0">
                <a:solidFill>
                  <a:prstClr val="black"/>
                </a:solidFill>
              </a:rPr>
              <a:t>yetmezlikler</a:t>
            </a:r>
          </a:p>
          <a:p>
            <a:pPr algn="just" defTabSz="909593"/>
            <a:r>
              <a:rPr lang="tr-TR" sz="1400" dirty="0" err="1" smtClean="0">
                <a:solidFill>
                  <a:prstClr val="black"/>
                </a:solidFill>
              </a:rPr>
              <a:t>Multiple</a:t>
            </a:r>
            <a:r>
              <a:rPr lang="tr-TR" sz="1400" dirty="0" smtClean="0">
                <a:solidFill>
                  <a:prstClr val="black"/>
                </a:solidFill>
              </a:rPr>
              <a:t> </a:t>
            </a:r>
            <a:r>
              <a:rPr lang="tr-TR" sz="1400" dirty="0" err="1">
                <a:solidFill>
                  <a:prstClr val="black"/>
                </a:solidFill>
              </a:rPr>
              <a:t>miyelom</a:t>
            </a:r>
            <a:r>
              <a:rPr lang="tr-TR" sz="1400" dirty="0" smtClean="0">
                <a:solidFill>
                  <a:prstClr val="black"/>
                </a:solidFill>
              </a:rPr>
              <a:t>,</a:t>
            </a:r>
          </a:p>
          <a:p>
            <a:pPr algn="just" defTabSz="909593"/>
            <a:r>
              <a:rPr lang="tr-TR" sz="1400" dirty="0" smtClean="0">
                <a:solidFill>
                  <a:prstClr val="black"/>
                </a:solidFill>
              </a:rPr>
              <a:t>Alkolizm.</a:t>
            </a:r>
          </a:p>
        </p:txBody>
      </p:sp>
    </p:spTree>
    <p:extLst>
      <p:ext uri="{BB962C8B-B14F-4D97-AF65-F5344CB8AC3E}">
        <p14:creationId xmlns:p14="http://schemas.microsoft.com/office/powerpoint/2010/main" val="190407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914401" y="3779483"/>
            <a:ext cx="7696200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accent1">
                    <a:lumMod val="50000"/>
                  </a:schemeClr>
                </a:solidFill>
              </a:rPr>
              <a:t>Önce PPA23** yapıldıysa, KPA13* için geçmesi gereken süre 1 yıldır.</a:t>
            </a:r>
            <a:r>
              <a:rPr lang="tr-TR" sz="1400" b="1" baseline="30000" dirty="0" smtClean="0">
                <a:solidFill>
                  <a:schemeClr val="accent1">
                    <a:lumMod val="50000"/>
                  </a:schemeClr>
                </a:solidFill>
              </a:rPr>
              <a:t> 1</a:t>
            </a:r>
            <a:endParaRPr lang="tr-TR" sz="1400" b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49922" y="1485900"/>
            <a:ext cx="140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2"/>
                </a:solidFill>
              </a:rPr>
              <a:t>KPA13*</a:t>
            </a:r>
            <a:endParaRPr lang="tr-TR" sz="2400" b="1" dirty="0">
              <a:solidFill>
                <a:schemeClr val="tx2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50266" y="1485900"/>
            <a:ext cx="1547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2"/>
                </a:solidFill>
              </a:rPr>
              <a:t>PPA23**</a:t>
            </a:r>
            <a:endParaRPr lang="tr-TR" sz="2400" b="1" dirty="0">
              <a:solidFill>
                <a:schemeClr val="tx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24452" y="1723873"/>
            <a:ext cx="160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/>
              <a:t>en az </a:t>
            </a:r>
          </a:p>
          <a:p>
            <a:pPr algn="ctr"/>
            <a:r>
              <a:rPr lang="tr-TR" b="1" i="1" dirty="0" smtClean="0"/>
              <a:t>1 yıl sonra</a:t>
            </a:r>
            <a:endParaRPr lang="tr-TR" b="1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1546123" y="2957998"/>
            <a:ext cx="28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tx2"/>
                </a:solidFill>
              </a:rPr>
              <a:t>Bağışıklık sistemini zayıflatan durumlar</a:t>
            </a:r>
            <a:r>
              <a:rPr lang="tr-TR" sz="1200" b="1" baseline="30000" dirty="0" smtClean="0">
                <a:solidFill>
                  <a:schemeClr val="tx2"/>
                </a:solidFill>
              </a:rPr>
              <a:t>#</a:t>
            </a:r>
            <a:endParaRPr lang="tr-TR" sz="1200" b="1" baseline="30000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44560" y="1532066"/>
            <a:ext cx="170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/>
                </a:solidFill>
              </a:rPr>
              <a:t>Diyabet</a:t>
            </a:r>
            <a:endParaRPr lang="tr-TR" sz="2800" b="1" dirty="0">
              <a:solidFill>
                <a:schemeClr val="accent2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823479" y="1371601"/>
            <a:ext cx="722643" cy="59514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" name="Picture 111" descr="diyabet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9" y="1576621"/>
            <a:ext cx="149075" cy="230771"/>
          </a:xfrm>
          <a:prstGeom prst="rect">
            <a:avLst/>
          </a:prstGeom>
        </p:spPr>
      </p:pic>
      <p:sp>
        <p:nvSpPr>
          <p:cNvPr id="120" name="Oval 119"/>
          <p:cNvSpPr/>
          <p:nvPr/>
        </p:nvSpPr>
        <p:spPr>
          <a:xfrm>
            <a:off x="1183131" y="2949792"/>
            <a:ext cx="360000" cy="27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62" y="3010366"/>
            <a:ext cx="233343" cy="181949"/>
          </a:xfrm>
          <a:prstGeom prst="rect">
            <a:avLst/>
          </a:prstGeom>
        </p:spPr>
      </p:pic>
      <p:sp>
        <p:nvSpPr>
          <p:cNvPr id="134" name="3 Metin kutusu"/>
          <p:cNvSpPr txBox="1"/>
          <p:nvPr/>
        </p:nvSpPr>
        <p:spPr>
          <a:xfrm>
            <a:off x="0" y="4840004"/>
            <a:ext cx="9181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Tx/>
              <a:buAutoNum type="arabicPeriod"/>
            </a:pPr>
            <a:r>
              <a:rPr lang="tr-T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T.C</a:t>
            </a:r>
            <a:r>
              <a:rPr lang="tr-TR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Sağlık Bakanlığı. Türkiye Halk Sağlığı Kurumu. Risk Grubu Aşılamaları. http://asirehberi.saglik.gov.tr/?/g-riskgrubu Son erişim tarihi: 02.04.2018</a:t>
            </a:r>
          </a:p>
        </p:txBody>
      </p:sp>
      <p:sp>
        <p:nvSpPr>
          <p:cNvPr id="64" name="Oval 63"/>
          <p:cNvSpPr/>
          <p:nvPr/>
        </p:nvSpPr>
        <p:spPr>
          <a:xfrm>
            <a:off x="440955" y="3785129"/>
            <a:ext cx="497985" cy="27003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Britannic Bold" panose="020B0903060703020204" pitchFamily="34" charset="0"/>
              </a:rPr>
              <a:t>!</a:t>
            </a:r>
            <a:endParaRPr lang="tr-TR" dirty="0">
              <a:latin typeface="Britannic Bold" panose="020B0903060703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7650" y="2933376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KPA13*</a:t>
            </a:r>
            <a:endParaRPr lang="tr-TR" sz="1600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69844" y="2933376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PPA23**</a:t>
            </a:r>
            <a:endParaRPr lang="tr-TR" sz="16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9213" y="3109621"/>
            <a:ext cx="160700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/>
              <a:t>en az </a:t>
            </a:r>
          </a:p>
          <a:p>
            <a:pPr algn="ctr"/>
            <a:r>
              <a:rPr lang="tr-TR" sz="1200" b="1" i="1" dirty="0" smtClean="0"/>
              <a:t>8 hafta sonra</a:t>
            </a:r>
            <a:endParaRPr lang="tr-TR" sz="1200" b="1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51715" y="2733768"/>
            <a:ext cx="733704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4775272" y="1544732"/>
            <a:ext cx="1751680" cy="250418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Right Arrow 47"/>
          <p:cNvSpPr/>
          <p:nvPr/>
        </p:nvSpPr>
        <p:spPr>
          <a:xfrm>
            <a:off x="5112750" y="2933378"/>
            <a:ext cx="1259451" cy="250418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043890" cy="857250"/>
          </a:xfrm>
        </p:spPr>
        <p:txBody>
          <a:bodyPr>
            <a:noAutofit/>
          </a:bodyPr>
          <a:lstStyle/>
          <a:p>
            <a:pPr algn="ctr"/>
            <a:r>
              <a:rPr lang="tr-TR" sz="2200" dirty="0" smtClean="0">
                <a:solidFill>
                  <a:schemeClr val="tx2"/>
                </a:solidFill>
              </a:rPr>
              <a:t>KPA13*, T.C. Sağlık Bakanlığı tarafından </a:t>
            </a:r>
            <a:r>
              <a:rPr lang="tr-TR" sz="2200" b="1" dirty="0" smtClean="0">
                <a:solidFill>
                  <a:srgbClr val="C00000"/>
                </a:solidFill>
              </a:rPr>
              <a:t>Diyabet hastalarına </a:t>
            </a:r>
            <a:r>
              <a:rPr lang="tr-TR" sz="2200" dirty="0" smtClean="0">
                <a:solidFill>
                  <a:schemeClr val="tx2"/>
                </a:solidFill>
              </a:rPr>
              <a:t>önerilmekte ve temin edilmektedir.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30290" y="4001259"/>
            <a:ext cx="707801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5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5013" y="1062551"/>
            <a:ext cx="6368887" cy="129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30" y="0"/>
            <a:ext cx="7971596" cy="61265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1800" dirty="0" smtClean="0"/>
              <a:t>Aşılar AMR Yükünün Azaltılmasında Faydalı Olabilir</a:t>
            </a:r>
            <a:endParaRPr lang="en-US" sz="1800" baseline="30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86072" y="4648998"/>
            <a:ext cx="8393112" cy="23852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AMR=antimicrobial resistance.</a:t>
            </a:r>
            <a:r>
              <a:rPr lang="fr-FR" altLang="en-US" dirty="0" err="1" smtClean="0">
                <a:solidFill>
                  <a:prstClr val="black"/>
                </a:solidFill>
              </a:rPr>
              <a:t>Lipsitch</a:t>
            </a:r>
            <a:r>
              <a:rPr lang="fr-FR" altLang="en-US" dirty="0" smtClean="0">
                <a:solidFill>
                  <a:prstClr val="black"/>
                </a:solidFill>
              </a:rPr>
              <a:t> M, et al. </a:t>
            </a:r>
            <a:r>
              <a:rPr lang="fr-FR" altLang="en-US" i="1" dirty="0" smtClean="0">
                <a:solidFill>
                  <a:prstClr val="black"/>
                </a:solidFill>
              </a:rPr>
              <a:t>MBio</a:t>
            </a:r>
            <a:r>
              <a:rPr lang="en-US" dirty="0">
                <a:solidFill>
                  <a:prstClr val="black"/>
                </a:solidFill>
              </a:rPr>
              <a:t>. 2016;7(3</a:t>
            </a:r>
            <a:r>
              <a:rPr lang="en-US" dirty="0" smtClean="0">
                <a:solidFill>
                  <a:prstClr val="black"/>
                </a:solidFill>
              </a:rPr>
              <a:t>).</a:t>
            </a: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3DE67B-C475-494C-ADB7-53279B40166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1372564"/>
            <a:ext cx="5675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tr-TR" sz="1200" b="1" dirty="0" smtClean="0">
                <a:solidFill>
                  <a:prstClr val="black"/>
                </a:solidFill>
              </a:rPr>
              <a:t>Aşılama, enfeksiyonların ortaya çıkışının önlenmesine yardımcı olmakta ve bu sayede de antibiyotik kullanımı azalmaktadır.</a:t>
            </a:r>
            <a:endParaRPr lang="en-US" sz="1200" b="1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63671" y="675684"/>
            <a:ext cx="1001925" cy="2950892"/>
            <a:chOff x="615994" y="1824318"/>
            <a:chExt cx="1031389" cy="3934522"/>
          </a:xfrm>
        </p:grpSpPr>
        <p:sp>
          <p:nvSpPr>
            <p:cNvPr id="78" name="Rectangle 77"/>
            <p:cNvSpPr/>
            <p:nvPr/>
          </p:nvSpPr>
          <p:spPr>
            <a:xfrm rot="10800000">
              <a:off x="812183" y="2266277"/>
              <a:ext cx="612916" cy="2287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 rot="10800000">
              <a:off x="812183" y="3566160"/>
              <a:ext cx="612916" cy="9819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33"/>
            <p:cNvSpPr/>
            <p:nvPr/>
          </p:nvSpPr>
          <p:spPr bwMode="auto">
            <a:xfrm flipH="1">
              <a:off x="741912" y="1824318"/>
              <a:ext cx="779554" cy="411481"/>
            </a:xfrm>
            <a:custGeom>
              <a:avLst/>
              <a:gdLst/>
              <a:ahLst/>
              <a:cxnLst/>
              <a:rect l="l" t="t" r="r" b="b"/>
              <a:pathLst>
                <a:path w="1371600" h="754569">
                  <a:moveTo>
                    <a:pt x="114300" y="0"/>
                  </a:moveTo>
                  <a:lnTo>
                    <a:pt x="1257300" y="0"/>
                  </a:lnTo>
                  <a:cubicBezTo>
                    <a:pt x="1320426" y="0"/>
                    <a:pt x="1371600" y="51174"/>
                    <a:pt x="1371600" y="114300"/>
                  </a:cubicBezTo>
                  <a:cubicBezTo>
                    <a:pt x="1371600" y="177426"/>
                    <a:pt x="1320426" y="228600"/>
                    <a:pt x="1257300" y="228600"/>
                  </a:cubicBezTo>
                  <a:lnTo>
                    <a:pt x="1066046" y="228600"/>
                  </a:lnTo>
                  <a:lnTo>
                    <a:pt x="1066046" y="754569"/>
                  </a:lnTo>
                  <a:lnTo>
                    <a:pt x="305555" y="754569"/>
                  </a:lnTo>
                  <a:lnTo>
                    <a:pt x="305555" y="228600"/>
                  </a:lnTo>
                  <a:lnTo>
                    <a:pt x="114300" y="228600"/>
                  </a:lnTo>
                  <a:cubicBezTo>
                    <a:pt x="51174" y="228600"/>
                    <a:pt x="0" y="177426"/>
                    <a:pt x="0" y="114300"/>
                  </a:cubicBez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5" name="Freeform 147"/>
            <p:cNvSpPr/>
            <p:nvPr/>
          </p:nvSpPr>
          <p:spPr>
            <a:xfrm rot="10800000">
              <a:off x="1059963" y="4753000"/>
              <a:ext cx="122338" cy="1005840"/>
            </a:xfrm>
            <a:custGeom>
              <a:avLst/>
              <a:gdLst>
                <a:gd name="connsiteX0" fmla="*/ 22860 w 45720"/>
                <a:gd name="connsiteY0" fmla="*/ 0 h 1091022"/>
                <a:gd name="connsiteX1" fmla="*/ 45720 w 45720"/>
                <a:gd name="connsiteY1" fmla="*/ 869156 h 1091022"/>
                <a:gd name="connsiteX2" fmla="*/ 44542 w 45720"/>
                <a:gd name="connsiteY2" fmla="*/ 1091022 h 1091022"/>
                <a:gd name="connsiteX3" fmla="*/ 18914 w 45720"/>
                <a:gd name="connsiteY3" fmla="*/ 1085848 h 1091022"/>
                <a:gd name="connsiteX4" fmla="*/ 1170 w 45720"/>
                <a:gd name="connsiteY4" fmla="*/ 1089430 h 1091022"/>
                <a:gd name="connsiteX5" fmla="*/ 0 w 45720"/>
                <a:gd name="connsiteY5" fmla="*/ 869156 h 1091022"/>
                <a:gd name="connsiteX6" fmla="*/ 22860 w 45720"/>
                <a:gd name="connsiteY6" fmla="*/ 0 h 109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" h="1091022">
                  <a:moveTo>
                    <a:pt x="22860" y="0"/>
                  </a:moveTo>
                  <a:cubicBezTo>
                    <a:pt x="35485" y="0"/>
                    <a:pt x="45720" y="389134"/>
                    <a:pt x="45720" y="869156"/>
                  </a:cubicBezTo>
                  <a:lnTo>
                    <a:pt x="44542" y="1091022"/>
                  </a:lnTo>
                  <a:lnTo>
                    <a:pt x="18914" y="1085848"/>
                  </a:lnTo>
                  <a:lnTo>
                    <a:pt x="1170" y="1089430"/>
                  </a:lnTo>
                  <a:lnTo>
                    <a:pt x="0" y="869156"/>
                  </a:lnTo>
                  <a:cubicBezTo>
                    <a:pt x="0" y="389134"/>
                    <a:pt x="10235" y="0"/>
                    <a:pt x="2286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ound Same Side Corner Rectangle 148"/>
            <p:cNvSpPr/>
            <p:nvPr/>
          </p:nvSpPr>
          <p:spPr>
            <a:xfrm rot="10800000">
              <a:off x="914677" y="4663440"/>
              <a:ext cx="434017" cy="2436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 Same Side Corner Rectangle 149"/>
            <p:cNvSpPr/>
            <p:nvPr/>
          </p:nvSpPr>
          <p:spPr>
            <a:xfrm rot="10800000">
              <a:off x="787247" y="4529864"/>
              <a:ext cx="688883" cy="231348"/>
            </a:xfrm>
            <a:prstGeom prst="round2SameRect">
              <a:avLst>
                <a:gd name="adj1" fmla="val 24691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ame 58"/>
            <p:cNvSpPr/>
            <p:nvPr/>
          </p:nvSpPr>
          <p:spPr>
            <a:xfrm rot="10800000">
              <a:off x="787247" y="2232660"/>
              <a:ext cx="688883" cy="2362199"/>
            </a:xfrm>
            <a:prstGeom prst="frame">
              <a:avLst>
                <a:gd name="adj1" fmla="val 7075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ound Same Side Corner Rectangle 151"/>
            <p:cNvSpPr/>
            <p:nvPr/>
          </p:nvSpPr>
          <p:spPr>
            <a:xfrm>
              <a:off x="615994" y="2217421"/>
              <a:ext cx="1031389" cy="93838"/>
            </a:xfrm>
            <a:prstGeom prst="round2SameRect">
              <a:avLst>
                <a:gd name="adj1" fmla="val 24691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04331" y="3280413"/>
              <a:ext cx="282510" cy="1169669"/>
              <a:chOff x="-716283" y="2647952"/>
              <a:chExt cx="240029" cy="1169669"/>
            </a:xfrm>
          </p:grpSpPr>
          <p:sp>
            <p:nvSpPr>
              <p:cNvPr id="7" name="Rectangle: Top Corners Rounded 6"/>
              <p:cNvSpPr/>
              <p:nvPr/>
            </p:nvSpPr>
            <p:spPr>
              <a:xfrm rot="5400000">
                <a:off x="-656036" y="3524330"/>
                <a:ext cx="45719" cy="1662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: Top Corners Rounded 71"/>
              <p:cNvSpPr/>
              <p:nvPr/>
            </p:nvSpPr>
            <p:spPr>
              <a:xfrm rot="5400000">
                <a:off x="-619128" y="3674747"/>
                <a:ext cx="45719" cy="2400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: Top Corners Rounded 72"/>
              <p:cNvSpPr/>
              <p:nvPr/>
            </p:nvSpPr>
            <p:spPr>
              <a:xfrm rot="5400000">
                <a:off x="-656036" y="3149680"/>
                <a:ext cx="45719" cy="1662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: Top Corners Rounded 73"/>
              <p:cNvSpPr/>
              <p:nvPr/>
            </p:nvSpPr>
            <p:spPr>
              <a:xfrm rot="5400000">
                <a:off x="-619128" y="3300097"/>
                <a:ext cx="45719" cy="2400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: Top Corners Rounded 74"/>
              <p:cNvSpPr/>
              <p:nvPr/>
            </p:nvSpPr>
            <p:spPr>
              <a:xfrm rot="5400000">
                <a:off x="-656036" y="2775030"/>
                <a:ext cx="45719" cy="1662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: Top Corners Rounded 75"/>
              <p:cNvSpPr/>
              <p:nvPr/>
            </p:nvSpPr>
            <p:spPr>
              <a:xfrm rot="5400000">
                <a:off x="-619128" y="2925447"/>
                <a:ext cx="45719" cy="2400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Top Corners Rounded 76"/>
              <p:cNvSpPr/>
              <p:nvPr/>
            </p:nvSpPr>
            <p:spPr>
              <a:xfrm rot="5400000">
                <a:off x="-619128" y="2550797"/>
                <a:ext cx="45719" cy="2400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6" name="Down Arrow 55"/>
          <p:cNvSpPr/>
          <p:nvPr/>
        </p:nvSpPr>
        <p:spPr>
          <a:xfrm>
            <a:off x="1620041" y="1479410"/>
            <a:ext cx="332354" cy="847165"/>
          </a:xfrm>
          <a:prstGeom prst="downArrow">
            <a:avLst>
              <a:gd name="adj1" fmla="val 50000"/>
              <a:gd name="adj2" fmla="val 77901"/>
            </a:avLst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9058" y="3071816"/>
            <a:ext cx="2945673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Antibiyotik kullanımında</a:t>
            </a:r>
            <a:endParaRPr lang="en-US" sz="1400" b="1" dirty="0"/>
          </a:p>
          <a:p>
            <a:r>
              <a:rPr lang="tr-TR" sz="2400" b="1" dirty="0" smtClean="0">
                <a:solidFill>
                  <a:schemeClr val="accent2"/>
                </a:solidFill>
              </a:rPr>
              <a:t>% </a:t>
            </a:r>
            <a:r>
              <a:rPr lang="en-US" sz="2400" b="1" dirty="0" smtClean="0">
                <a:solidFill>
                  <a:schemeClr val="accent2"/>
                </a:solidFill>
              </a:rPr>
              <a:t>47</a:t>
            </a:r>
            <a:r>
              <a:rPr lang="tr-TR" sz="2400" b="1" dirty="0" smtClean="0">
                <a:solidFill>
                  <a:schemeClr val="accent2"/>
                </a:solidFill>
              </a:rPr>
              <a:t> </a:t>
            </a:r>
            <a:r>
              <a:rPr lang="tr-TR" sz="1400" b="1" dirty="0" smtClean="0">
                <a:solidFill>
                  <a:prstClr val="black"/>
                </a:solidFill>
              </a:rPr>
              <a:t>oranında azalma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14613" y="2500312"/>
            <a:ext cx="571504" cy="2000264"/>
            <a:chOff x="615994" y="1824318"/>
            <a:chExt cx="1031389" cy="3934522"/>
          </a:xfrm>
        </p:grpSpPr>
        <p:sp>
          <p:nvSpPr>
            <p:cNvPr id="29" name="Rectangle 28"/>
            <p:cNvSpPr/>
            <p:nvPr/>
          </p:nvSpPr>
          <p:spPr>
            <a:xfrm rot="10800000">
              <a:off x="812183" y="2266277"/>
              <a:ext cx="612916" cy="2287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0" name="Rectangle 29"/>
            <p:cNvSpPr/>
            <p:nvPr/>
          </p:nvSpPr>
          <p:spPr>
            <a:xfrm rot="10800000">
              <a:off x="812183" y="3566160"/>
              <a:ext cx="612916" cy="9819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1" name="Rounded Rectangle 33"/>
            <p:cNvSpPr/>
            <p:nvPr/>
          </p:nvSpPr>
          <p:spPr bwMode="auto">
            <a:xfrm flipH="1">
              <a:off x="741912" y="1824318"/>
              <a:ext cx="779554" cy="411481"/>
            </a:xfrm>
            <a:custGeom>
              <a:avLst/>
              <a:gdLst/>
              <a:ahLst/>
              <a:cxnLst/>
              <a:rect l="l" t="t" r="r" b="b"/>
              <a:pathLst>
                <a:path w="1371600" h="754569">
                  <a:moveTo>
                    <a:pt x="114300" y="0"/>
                  </a:moveTo>
                  <a:lnTo>
                    <a:pt x="1257300" y="0"/>
                  </a:lnTo>
                  <a:cubicBezTo>
                    <a:pt x="1320426" y="0"/>
                    <a:pt x="1371600" y="51174"/>
                    <a:pt x="1371600" y="114300"/>
                  </a:cubicBezTo>
                  <a:cubicBezTo>
                    <a:pt x="1371600" y="177426"/>
                    <a:pt x="1320426" y="228600"/>
                    <a:pt x="1257300" y="228600"/>
                  </a:cubicBezTo>
                  <a:lnTo>
                    <a:pt x="1066046" y="228600"/>
                  </a:lnTo>
                  <a:lnTo>
                    <a:pt x="1066046" y="754569"/>
                  </a:lnTo>
                  <a:lnTo>
                    <a:pt x="305555" y="754569"/>
                  </a:lnTo>
                  <a:lnTo>
                    <a:pt x="305555" y="228600"/>
                  </a:lnTo>
                  <a:lnTo>
                    <a:pt x="114300" y="228600"/>
                  </a:lnTo>
                  <a:cubicBezTo>
                    <a:pt x="51174" y="228600"/>
                    <a:pt x="0" y="177426"/>
                    <a:pt x="0" y="114300"/>
                  </a:cubicBez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lt1"/>
                </a:solidFill>
              </a:endParaRPr>
            </a:p>
          </p:txBody>
        </p:sp>
        <p:sp>
          <p:nvSpPr>
            <p:cNvPr id="32" name="Freeform 147"/>
            <p:cNvSpPr/>
            <p:nvPr/>
          </p:nvSpPr>
          <p:spPr>
            <a:xfrm rot="10800000">
              <a:off x="1059963" y="4753000"/>
              <a:ext cx="122338" cy="1005840"/>
            </a:xfrm>
            <a:custGeom>
              <a:avLst/>
              <a:gdLst>
                <a:gd name="connsiteX0" fmla="*/ 22860 w 45720"/>
                <a:gd name="connsiteY0" fmla="*/ 0 h 1091022"/>
                <a:gd name="connsiteX1" fmla="*/ 45720 w 45720"/>
                <a:gd name="connsiteY1" fmla="*/ 869156 h 1091022"/>
                <a:gd name="connsiteX2" fmla="*/ 44542 w 45720"/>
                <a:gd name="connsiteY2" fmla="*/ 1091022 h 1091022"/>
                <a:gd name="connsiteX3" fmla="*/ 18914 w 45720"/>
                <a:gd name="connsiteY3" fmla="*/ 1085848 h 1091022"/>
                <a:gd name="connsiteX4" fmla="*/ 1170 w 45720"/>
                <a:gd name="connsiteY4" fmla="*/ 1089430 h 1091022"/>
                <a:gd name="connsiteX5" fmla="*/ 0 w 45720"/>
                <a:gd name="connsiteY5" fmla="*/ 869156 h 1091022"/>
                <a:gd name="connsiteX6" fmla="*/ 22860 w 45720"/>
                <a:gd name="connsiteY6" fmla="*/ 0 h 109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" h="1091022">
                  <a:moveTo>
                    <a:pt x="22860" y="0"/>
                  </a:moveTo>
                  <a:cubicBezTo>
                    <a:pt x="35485" y="0"/>
                    <a:pt x="45720" y="389134"/>
                    <a:pt x="45720" y="869156"/>
                  </a:cubicBezTo>
                  <a:lnTo>
                    <a:pt x="44542" y="1091022"/>
                  </a:lnTo>
                  <a:lnTo>
                    <a:pt x="18914" y="1085848"/>
                  </a:lnTo>
                  <a:lnTo>
                    <a:pt x="1170" y="1089430"/>
                  </a:lnTo>
                  <a:lnTo>
                    <a:pt x="0" y="869156"/>
                  </a:lnTo>
                  <a:cubicBezTo>
                    <a:pt x="0" y="389134"/>
                    <a:pt x="10235" y="0"/>
                    <a:pt x="2286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" name="Round Same Side Corner Rectangle 148"/>
            <p:cNvSpPr/>
            <p:nvPr/>
          </p:nvSpPr>
          <p:spPr>
            <a:xfrm rot="10800000">
              <a:off x="914677" y="4663440"/>
              <a:ext cx="434017" cy="2436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4" name="Round Same Side Corner Rectangle 149"/>
            <p:cNvSpPr/>
            <p:nvPr/>
          </p:nvSpPr>
          <p:spPr>
            <a:xfrm rot="10800000">
              <a:off x="787247" y="4529864"/>
              <a:ext cx="688883" cy="231348"/>
            </a:xfrm>
            <a:prstGeom prst="round2SameRect">
              <a:avLst>
                <a:gd name="adj1" fmla="val 24691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" name="Frame 34"/>
            <p:cNvSpPr/>
            <p:nvPr/>
          </p:nvSpPr>
          <p:spPr>
            <a:xfrm rot="10800000">
              <a:off x="787247" y="2232660"/>
              <a:ext cx="688883" cy="2362199"/>
            </a:xfrm>
            <a:prstGeom prst="frame">
              <a:avLst>
                <a:gd name="adj1" fmla="val 7075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" name="Round Same Side Corner Rectangle 151"/>
            <p:cNvSpPr/>
            <p:nvPr/>
          </p:nvSpPr>
          <p:spPr>
            <a:xfrm>
              <a:off x="615994" y="2217421"/>
              <a:ext cx="1031389" cy="93838"/>
            </a:xfrm>
            <a:prstGeom prst="round2SameRect">
              <a:avLst>
                <a:gd name="adj1" fmla="val 24691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804331" y="3280413"/>
              <a:ext cx="282510" cy="1169669"/>
              <a:chOff x="-716283" y="2647952"/>
              <a:chExt cx="240029" cy="1169669"/>
            </a:xfrm>
          </p:grpSpPr>
          <p:sp>
            <p:nvSpPr>
              <p:cNvPr id="38" name="Rectangle: Top Corners Rounded 64"/>
              <p:cNvSpPr/>
              <p:nvPr/>
            </p:nvSpPr>
            <p:spPr>
              <a:xfrm rot="5400000">
                <a:off x="-656036" y="3524330"/>
                <a:ext cx="45719" cy="1662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" name="Rectangle: Top Corners Rounded 65"/>
              <p:cNvSpPr/>
              <p:nvPr/>
            </p:nvSpPr>
            <p:spPr>
              <a:xfrm rot="5400000">
                <a:off x="-619128" y="3674747"/>
                <a:ext cx="45719" cy="2400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" name="Rectangle: Top Corners Rounded 66"/>
              <p:cNvSpPr/>
              <p:nvPr/>
            </p:nvSpPr>
            <p:spPr>
              <a:xfrm rot="5400000">
                <a:off x="-656036" y="3149680"/>
                <a:ext cx="45719" cy="1662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" name="Rectangle: Top Corners Rounded 67"/>
              <p:cNvSpPr/>
              <p:nvPr/>
            </p:nvSpPr>
            <p:spPr>
              <a:xfrm rot="5400000">
                <a:off x="-619128" y="3300097"/>
                <a:ext cx="45719" cy="2400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" name="Rectangle: Top Corners Rounded 68"/>
              <p:cNvSpPr/>
              <p:nvPr/>
            </p:nvSpPr>
            <p:spPr>
              <a:xfrm rot="5400000">
                <a:off x="-656036" y="2775030"/>
                <a:ext cx="45719" cy="1662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" name="Rectangle: Top Corners Rounded 69"/>
              <p:cNvSpPr/>
              <p:nvPr/>
            </p:nvSpPr>
            <p:spPr>
              <a:xfrm rot="5400000">
                <a:off x="-619128" y="2925447"/>
                <a:ext cx="45719" cy="2400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" name="Rectangle: Top Corners Rounded 70"/>
              <p:cNvSpPr/>
              <p:nvPr/>
            </p:nvSpPr>
            <p:spPr>
              <a:xfrm rot="5400000">
                <a:off x="-619128" y="2550797"/>
                <a:ext cx="45719" cy="2400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sp>
        <p:nvSpPr>
          <p:cNvPr id="46" name="Down Arrow 55"/>
          <p:cNvSpPr/>
          <p:nvPr/>
        </p:nvSpPr>
        <p:spPr>
          <a:xfrm>
            <a:off x="3357554" y="3000378"/>
            <a:ext cx="332354" cy="847165"/>
          </a:xfrm>
          <a:prstGeom prst="downArrow">
            <a:avLst>
              <a:gd name="adj1" fmla="val 50000"/>
              <a:gd name="adj2" fmla="val 77901"/>
            </a:avLst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49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20" y="0"/>
            <a:ext cx="1032580" cy="7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2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AJANDA</a:t>
            </a:r>
            <a:endParaRPr lang="tr-T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 smtClean="0"/>
              <a:t>Diyabeti </a:t>
            </a:r>
            <a:r>
              <a:rPr lang="tr-TR" b="1" dirty="0"/>
              <a:t>olan bireyi neden aşılamalıyım</a:t>
            </a:r>
            <a:r>
              <a:rPr lang="tr-TR" b="1" dirty="0" smtClean="0"/>
              <a:t>?</a:t>
            </a:r>
            <a:r>
              <a:rPr lang="tr-TR" dirty="0" smtClean="0"/>
              <a:t>      </a:t>
            </a:r>
          </a:p>
          <a:p>
            <a:r>
              <a:rPr lang="tr-TR" b="1" dirty="0" smtClean="0"/>
              <a:t>Nasıl aşılamalıyım?</a:t>
            </a:r>
            <a:endParaRPr lang="tr-TR" dirty="0"/>
          </a:p>
          <a:p>
            <a:r>
              <a:rPr lang="tr-TR" b="1" dirty="0" smtClean="0"/>
              <a:t>Nerede </a:t>
            </a:r>
            <a:r>
              <a:rPr lang="tr-TR" b="1" dirty="0"/>
              <a:t>aşılamalıyım</a:t>
            </a:r>
            <a:r>
              <a:rPr lang="tr-TR" b="1" dirty="0" smtClean="0"/>
              <a:t>?</a:t>
            </a:r>
            <a:r>
              <a:rPr lang="tr-TR" dirty="0" smtClean="0"/>
              <a:t>        </a:t>
            </a:r>
            <a:endParaRPr lang="tr-TR" dirty="0"/>
          </a:p>
          <a:p>
            <a:r>
              <a:rPr lang="tr-TR" b="1" dirty="0" smtClean="0"/>
              <a:t>Takip</a:t>
            </a:r>
            <a:r>
              <a:rPr lang="tr-TR" b="1" dirty="0"/>
              <a:t>?</a:t>
            </a:r>
            <a:endParaRPr lang="tr-TR" dirty="0"/>
          </a:p>
          <a:p>
            <a:r>
              <a:rPr lang="tr-TR" b="1" dirty="0" smtClean="0"/>
              <a:t>Aşılamanın </a:t>
            </a:r>
            <a:r>
              <a:rPr lang="tr-TR" b="1" dirty="0"/>
              <a:t>rutin hale gelmesine neler yardımcı olabilir? </a:t>
            </a:r>
            <a:endParaRPr lang="tr-TR" dirty="0"/>
          </a:p>
          <a:p>
            <a:endParaRPr lang="tr-TR" dirty="0"/>
          </a:p>
        </p:txBody>
      </p:sp>
      <p:pic>
        <p:nvPicPr>
          <p:cNvPr id="4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36" y="12718"/>
            <a:ext cx="1032580" cy="98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896972" y="4095750"/>
            <a:ext cx="817107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7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16905"/>
          <a:stretch/>
        </p:blipFill>
        <p:spPr>
          <a:xfrm rot="5400000">
            <a:off x="1636398" y="3322002"/>
            <a:ext cx="1687490" cy="1426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91466"/>
            <a:ext cx="1263282" cy="195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3" t="35065" r="21434" b="19667"/>
          <a:stretch/>
        </p:blipFill>
        <p:spPr>
          <a:xfrm rot="5400000">
            <a:off x="95323" y="1103593"/>
            <a:ext cx="2116277" cy="16423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r="4405" b="16809"/>
          <a:stretch/>
        </p:blipFill>
        <p:spPr bwMode="auto">
          <a:xfrm>
            <a:off x="3255219" y="2887776"/>
            <a:ext cx="5496458" cy="204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62"/>
            <a:ext cx="1428768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main.diabetes.org/dorg/images/ada-fb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71550"/>
            <a:ext cx="1766886" cy="15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57200" y="42613"/>
            <a:ext cx="7620000" cy="62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REHBERLER PNÖMOKOK AŞILAMASINI ÖNERİYOR</a:t>
            </a:r>
            <a:endParaRPr lang="tr-T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 descr="C:\Users\PC\Desktop\indi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3127" y="714362"/>
            <a:ext cx="2077963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6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2059" r="14157" b="2826"/>
          <a:stretch/>
        </p:blipFill>
        <p:spPr>
          <a:xfrm>
            <a:off x="1066799" y="0"/>
            <a:ext cx="6616557" cy="5143500"/>
          </a:xfrm>
          <a:prstGeom prst="rect">
            <a:avLst/>
          </a:prstGeom>
        </p:spPr>
      </p:pic>
      <p:pic>
        <p:nvPicPr>
          <p:cNvPr id="3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36" y="12718"/>
            <a:ext cx="1032580" cy="7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896972" y="4095750"/>
            <a:ext cx="817107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56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28" y="70313"/>
            <a:ext cx="765173" cy="61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51975" y="1844627"/>
            <a:ext cx="411780" cy="305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 bwMode="gray">
          <a:xfrm>
            <a:off x="127044" y="236403"/>
            <a:ext cx="2692356" cy="4466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1-) </a:t>
            </a:r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Kurum içi Aşı Polikliniğine yönlendirme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gray">
          <a:xfrm>
            <a:off x="3203849" y="1267885"/>
            <a:ext cx="2880320" cy="4466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2-) </a:t>
            </a:r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Kayıtlı olduğu Aile Hekimine yönlendirme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gray">
          <a:xfrm>
            <a:off x="6357950" y="214296"/>
            <a:ext cx="2380652" cy="4466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3-) </a:t>
            </a:r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Aşıyı alıp klinik içinde uygulama </a:t>
            </a: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01874" y="968648"/>
            <a:ext cx="411780" cy="3059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50800" dir="5400000" algn="ctr" rotWithShape="0">
              <a:schemeClr val="accent6"/>
            </a:outerShdw>
          </a:effectLst>
          <a:extLst/>
        </p:spPr>
      </p:pic>
      <p:sp>
        <p:nvSpPr>
          <p:cNvPr id="29" name="Title 1"/>
          <p:cNvSpPr txBox="1">
            <a:spLocks/>
          </p:cNvSpPr>
          <p:nvPr/>
        </p:nvSpPr>
        <p:spPr bwMode="gray">
          <a:xfrm>
            <a:off x="467544" y="1763949"/>
            <a:ext cx="2305944" cy="5088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400" b="1" dirty="0" smtClean="0">
                <a:latin typeface="Calibri" panose="020F0502020204030204" pitchFamily="34" charset="0"/>
              </a:rPr>
              <a:t>Hasta aşı talep ve takip formu ile aşı polikliniğine yönlendirilir.</a:t>
            </a:r>
            <a:endParaRPr lang="tr-TR" sz="14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32" y="2407564"/>
            <a:ext cx="407987" cy="3059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chemeClr val="accent6"/>
            </a:outerShdw>
          </a:effectLst>
          <a:extLst/>
        </p:spPr>
      </p:pic>
      <p:sp>
        <p:nvSpPr>
          <p:cNvPr id="32" name="Title 1"/>
          <p:cNvSpPr txBox="1">
            <a:spLocks/>
          </p:cNvSpPr>
          <p:nvPr/>
        </p:nvSpPr>
        <p:spPr bwMode="gray">
          <a:xfrm>
            <a:off x="539552" y="2912733"/>
            <a:ext cx="2305944" cy="5088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400" b="1" dirty="0" smtClean="0">
                <a:latin typeface="Calibri" panose="020F0502020204030204" pitchFamily="34" charset="0"/>
              </a:rPr>
              <a:t>Aşılaması burada yapılır ve aşılamaya dair tüm kayıtları burada tutulur</a:t>
            </a:r>
            <a:endParaRPr lang="tr-TR" sz="1400" b="1" dirty="0">
              <a:latin typeface="Calibri" panose="020F050202020403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gray">
          <a:xfrm>
            <a:off x="3448159" y="2251686"/>
            <a:ext cx="2305944" cy="5088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400" b="1" dirty="0" smtClean="0">
                <a:latin typeface="Calibri" panose="020F0502020204030204" pitchFamily="34" charset="0"/>
              </a:rPr>
              <a:t>Hasta aşı talep ve takip formu ile bağlı olduğu </a:t>
            </a:r>
            <a:r>
              <a:rPr lang="tr-TR" sz="1400" b="1" dirty="0" err="1" smtClean="0">
                <a:latin typeface="Calibri" panose="020F0502020204030204" pitchFamily="34" charset="0"/>
              </a:rPr>
              <a:t>ASM’ye</a:t>
            </a:r>
            <a:r>
              <a:rPr lang="tr-TR" sz="1400" b="1" dirty="0" smtClean="0">
                <a:latin typeface="Calibri" panose="020F0502020204030204" pitchFamily="34" charset="0"/>
              </a:rPr>
              <a:t> yönlendirilir.</a:t>
            </a:r>
            <a:endParaRPr lang="tr-TR" sz="1400" b="1" dirty="0">
              <a:latin typeface="Calibri" panose="020F050202020403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gray">
          <a:xfrm>
            <a:off x="3610783" y="3320224"/>
            <a:ext cx="2305944" cy="5088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400" b="1" dirty="0" smtClean="0">
                <a:latin typeface="Calibri" panose="020F0502020204030204" pitchFamily="34" charset="0"/>
              </a:rPr>
              <a:t>Aşılaması burada yapılır ve aşılamaya dair tüm kayıtları burada tutulur</a:t>
            </a:r>
            <a:endParaRPr lang="tr-TR" sz="1400" b="1" dirty="0">
              <a:latin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39" y="2806744"/>
            <a:ext cx="407987" cy="305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C:\Users\altntm\Desktop\24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8" t="14987" r="16092" b="73894"/>
          <a:stretch/>
        </p:blipFill>
        <p:spPr bwMode="auto">
          <a:xfrm>
            <a:off x="1902572" y="3442838"/>
            <a:ext cx="566058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ltntm\Desktop\24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8" t="14987" r="16092" b="73894"/>
          <a:stretch/>
        </p:blipFill>
        <p:spPr bwMode="auto">
          <a:xfrm>
            <a:off x="4712965" y="3815443"/>
            <a:ext cx="566058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lated image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3"/>
          <a:stretch/>
        </p:blipFill>
        <p:spPr bwMode="auto">
          <a:xfrm>
            <a:off x="7469951" y="3466102"/>
            <a:ext cx="593510" cy="8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/>
          <p:cNvSpPr txBox="1">
            <a:spLocks/>
          </p:cNvSpPr>
          <p:nvPr/>
        </p:nvSpPr>
        <p:spPr bwMode="gray">
          <a:xfrm>
            <a:off x="6387958" y="1768240"/>
            <a:ext cx="2305944" cy="5088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400" b="1" dirty="0" smtClean="0">
                <a:latin typeface="Calibri" panose="020F0502020204030204" pitchFamily="34" charset="0"/>
              </a:rPr>
              <a:t>Gerekli prosedürleri yerine getirilerek, aşı klinik içine alınabilir</a:t>
            </a:r>
            <a:endParaRPr lang="tr-TR" sz="1400" b="1" dirty="0">
              <a:latin typeface="Calibri" panose="020F0502020204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97" y="1051275"/>
            <a:ext cx="407987" cy="305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51" y="2412910"/>
            <a:ext cx="407987" cy="305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 bwMode="gray">
          <a:xfrm>
            <a:off x="6300192" y="2970393"/>
            <a:ext cx="2843808" cy="5088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400" b="1" dirty="0" smtClean="0">
                <a:latin typeface="Calibri" panose="020F0502020204030204" pitchFamily="34" charset="0"/>
              </a:rPr>
              <a:t>Aşılaması burada yapılır ve aşılamaya dair tüm kayıtları diyabet hemşiresi tarafından tutulur</a:t>
            </a:r>
            <a:endParaRPr lang="tr-TR" sz="1400" b="1" dirty="0">
              <a:latin typeface="Calibri" panose="020F0502020204030204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gray">
          <a:xfrm>
            <a:off x="7101668" y="4253092"/>
            <a:ext cx="1368372" cy="6027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400" b="1" dirty="0" smtClean="0">
                <a:latin typeface="Calibri" panose="020F0502020204030204" pitchFamily="34" charset="0"/>
              </a:rPr>
              <a:t>Diyabet Hemşiresi</a:t>
            </a:r>
            <a:endParaRPr lang="tr-TR" sz="1400" b="1" dirty="0">
              <a:latin typeface="Calibri" panose="020F0502020204030204" pitchFamily="34" charset="0"/>
            </a:endParaRPr>
          </a:p>
        </p:txBody>
      </p:sp>
      <p:cxnSp>
        <p:nvCxnSpPr>
          <p:cNvPr id="47" name="Eğri Bağlayıcı 46"/>
          <p:cNvCxnSpPr/>
          <p:nvPr/>
        </p:nvCxnSpPr>
        <p:spPr>
          <a:xfrm>
            <a:off x="2331700" y="3817600"/>
            <a:ext cx="5048612" cy="811550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altntm\Desktop\24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8" t="14987" r="16092" b="73894"/>
          <a:stretch/>
        </p:blipFill>
        <p:spPr bwMode="auto">
          <a:xfrm>
            <a:off x="8247368" y="3466510"/>
            <a:ext cx="566058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şağı Ok 3"/>
          <p:cNvSpPr/>
          <p:nvPr/>
        </p:nvSpPr>
        <p:spPr>
          <a:xfrm>
            <a:off x="4320499" y="813957"/>
            <a:ext cx="382633" cy="38619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Aşağı Ok 29"/>
          <p:cNvSpPr/>
          <p:nvPr/>
        </p:nvSpPr>
        <p:spPr>
          <a:xfrm rot="16200000">
            <a:off x="5640582" y="233133"/>
            <a:ext cx="382633" cy="38619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Aşağı Ok 30"/>
          <p:cNvSpPr/>
          <p:nvPr/>
        </p:nvSpPr>
        <p:spPr>
          <a:xfrm rot="5400000">
            <a:off x="2976010" y="266613"/>
            <a:ext cx="382633" cy="38619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Dikdörtgen 49"/>
          <p:cNvSpPr/>
          <p:nvPr/>
        </p:nvSpPr>
        <p:spPr>
          <a:xfrm rot="419906">
            <a:off x="5350493" y="4079586"/>
            <a:ext cx="2187236" cy="306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accent1"/>
                </a:solidFill>
              </a:rPr>
              <a:t>TAKİP</a:t>
            </a:r>
            <a:endParaRPr lang="tr-TR" sz="2000" dirty="0">
              <a:solidFill>
                <a:schemeClr val="accent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126654" y="3893834"/>
            <a:ext cx="686772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813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9" grpId="0"/>
      <p:bldP spid="32" grpId="0"/>
      <p:bldP spid="33" grpId="0"/>
      <p:bldP spid="34" grpId="0"/>
      <p:bldP spid="39" grpId="0"/>
      <p:bldP spid="42" grpId="0"/>
      <p:bldP spid="44" grpId="0"/>
      <p:bldP spid="4" grpId="0" animBg="1"/>
      <p:bldP spid="30" grpId="0" animBg="1"/>
      <p:bldP spid="31" grpId="0" animBg="1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857224" y="1000114"/>
            <a:ext cx="7000924" cy="2428892"/>
          </a:xfrm>
          <a:prstGeom prst="roundRect">
            <a:avLst/>
          </a:prstGeom>
          <a:solidFill>
            <a:srgbClr val="DAD0D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b="1" dirty="0" smtClean="0">
                <a:solidFill>
                  <a:schemeClr val="tx1"/>
                </a:solidFill>
              </a:rPr>
              <a:t>Genişletilmiş  </a:t>
            </a:r>
            <a:r>
              <a:rPr lang="tr-TR" b="1" dirty="0" err="1" smtClean="0">
                <a:solidFill>
                  <a:schemeClr val="tx1"/>
                </a:solidFill>
              </a:rPr>
              <a:t>Bağışıklama</a:t>
            </a:r>
            <a:r>
              <a:rPr lang="tr-TR" b="1" dirty="0" smtClean="0">
                <a:solidFill>
                  <a:schemeClr val="tx1"/>
                </a:solidFill>
              </a:rPr>
              <a:t>  Programında(GBP) olan  KPA13 aşısına erişim Sağlık Bakanlığı tarafından diyabetli bireyler için </a:t>
            </a:r>
            <a:r>
              <a:rPr lang="tr-TR" b="1" u="sng" dirty="0" smtClean="0">
                <a:solidFill>
                  <a:srgbClr val="FF0000"/>
                </a:solidFill>
              </a:rPr>
              <a:t>ücretsiz</a:t>
            </a:r>
            <a:r>
              <a:rPr lang="tr-TR" b="1" dirty="0" smtClean="0">
                <a:solidFill>
                  <a:schemeClr val="tx1"/>
                </a:solidFill>
              </a:rPr>
              <a:t> sağlanmaktadır.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1285852" y="3714758"/>
            <a:ext cx="6072230" cy="500066"/>
          </a:xfrm>
          <a:prstGeom prst="roundRect">
            <a:avLst/>
          </a:prstGeom>
          <a:solidFill>
            <a:srgbClr val="D4B4C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</a:t>
            </a:r>
            <a:r>
              <a:rPr lang="en-US" b="1" dirty="0" err="1" smtClean="0">
                <a:solidFill>
                  <a:schemeClr val="tx1"/>
                </a:solidFill>
              </a:rPr>
              <a:t>şı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erişkinlerde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tercihen </a:t>
            </a:r>
            <a:r>
              <a:rPr lang="en-US" b="1" dirty="0" err="1" smtClean="0">
                <a:solidFill>
                  <a:schemeClr val="tx1"/>
                </a:solidFill>
              </a:rPr>
              <a:t>üst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kol</a:t>
            </a:r>
            <a:r>
              <a:rPr lang="tr-TR" b="1" dirty="0" smtClean="0">
                <a:solidFill>
                  <a:schemeClr val="tx1"/>
                </a:solidFill>
              </a:rPr>
              <a:t> kasına yapılır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17182" r="22734" b="14573"/>
          <a:stretch/>
        </p:blipFill>
        <p:spPr bwMode="auto">
          <a:xfrm>
            <a:off x="533401" y="514350"/>
            <a:ext cx="8153400" cy="43418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16077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" y="205978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AŞILAMANIN RUTİN HALE GELMESİNE NELER YARDIMCI OLABİLİR?</a:t>
            </a:r>
            <a:endParaRPr lang="tr-T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752034"/>
            <a:ext cx="1523999" cy="1017269"/>
          </a:xfrm>
        </p:spPr>
      </p:pic>
      <p:sp>
        <p:nvSpPr>
          <p:cNvPr id="4" name="Dikdörtgen 3"/>
          <p:cNvSpPr/>
          <p:nvPr/>
        </p:nvSpPr>
        <p:spPr>
          <a:xfrm>
            <a:off x="4332159" y="760208"/>
            <a:ext cx="3503741" cy="88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BİRLİKTE DÜŞÜNELİM</a:t>
            </a:r>
            <a:endParaRPr lang="tr-T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0"/>
            <a:ext cx="1231900" cy="16446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59" y="3357951"/>
            <a:ext cx="1955800" cy="168405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6734" r="9564" b="4520"/>
          <a:stretch/>
        </p:blipFill>
        <p:spPr>
          <a:xfrm rot="5400000">
            <a:off x="2267619" y="2883678"/>
            <a:ext cx="2481510" cy="183514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" y="3384927"/>
            <a:ext cx="2133600" cy="158597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24" y="3801252"/>
            <a:ext cx="1947352" cy="135142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76" y="2095733"/>
            <a:ext cx="2806700" cy="114559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36722"/>
            <a:ext cx="1853682" cy="11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1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3400" y="1504950"/>
            <a:ext cx="7467600" cy="1219200"/>
          </a:xfrm>
        </p:spPr>
        <p:txBody>
          <a:bodyPr/>
          <a:lstStyle/>
          <a:p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           TEŞEKKÜRLER</a:t>
            </a:r>
            <a:endParaRPr lang="tr-T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52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85800"/>
            <a:ext cx="7972452" cy="40847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</p:pic>
      <p:pic>
        <p:nvPicPr>
          <p:cNvPr id="6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27" y="69351"/>
            <a:ext cx="1032580" cy="8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9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81915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4300"/>
            <a:ext cx="1032580" cy="7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7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3333" r="3931" b="2998"/>
          <a:stretch/>
        </p:blipFill>
        <p:spPr>
          <a:xfrm>
            <a:off x="285720" y="214296"/>
            <a:ext cx="8467827" cy="47745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849236" y="4322795"/>
            <a:ext cx="904311" cy="685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990600" y="4438710"/>
            <a:ext cx="1012068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59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6767245" cy="479822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Kimlerde  </a:t>
            </a: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Risk </a:t>
            </a:r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artıyor?</a:t>
            </a:r>
            <a:endParaRPr lang="tr-T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2" t="6697" r="5535" b="8324"/>
          <a:stretch/>
        </p:blipFill>
        <p:spPr>
          <a:xfrm>
            <a:off x="519321" y="1785932"/>
            <a:ext cx="8124645" cy="3100393"/>
          </a:xfrm>
        </p:spPr>
      </p:pic>
      <p:pic>
        <p:nvPicPr>
          <p:cNvPr id="5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52" y="642"/>
            <a:ext cx="130386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566043" y="4308083"/>
            <a:ext cx="2197718" cy="74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6705600" y="3257550"/>
            <a:ext cx="1098860" cy="102870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203023" y="4229100"/>
            <a:ext cx="2104014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DİYABET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857224" y="92867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Yaş arttıkça </a:t>
            </a:r>
            <a:r>
              <a:rPr lang="tr-TR" dirty="0" err="1" smtClean="0">
                <a:solidFill>
                  <a:srgbClr val="FF0000"/>
                </a:solidFill>
              </a:rPr>
              <a:t>pnömokok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tr-TR" dirty="0" err="1" smtClean="0">
                <a:solidFill>
                  <a:srgbClr val="FF0000"/>
                </a:solidFill>
              </a:rPr>
              <a:t>pnömonisi</a:t>
            </a:r>
            <a:r>
              <a:rPr lang="tr-TR" dirty="0" smtClean="0">
                <a:solidFill>
                  <a:srgbClr val="FF0000"/>
                </a:solidFill>
              </a:rPr>
              <a:t> görülme sıklığı artar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2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57" y="82374"/>
            <a:ext cx="8640960" cy="843558"/>
          </a:xfr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Aşağıdaki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durumlardan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birine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sahip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erişkinlerde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bg2">
                    <a:lumMod val="50000"/>
                  </a:schemeClr>
                </a:solidFill>
              </a:rPr>
              <a:t>pnömoni</a:t>
            </a:r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riski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artm</a:t>
            </a:r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</a:rPr>
              <a:t>ı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ş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olabilir.</a:t>
            </a:r>
            <a:r>
              <a:rPr lang="en-US" sz="2400" b="1" baseline="30000" dirty="0">
                <a:solidFill>
                  <a:schemeClr val="bg2">
                    <a:lumMod val="50000"/>
                  </a:schemeClr>
                </a:solidFill>
              </a:rPr>
              <a:t>1,2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071948"/>
            <a:ext cx="7446320" cy="8972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Pnömoni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kronik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sağlık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problemleri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olan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bağışıklık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sistemi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çeşitli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hastalıklar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nedeniyle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zayıflamış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kişilerde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daha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ciddi</a:t>
            </a:r>
            <a:r>
              <a:rPr lang="en-US" sz="2000" b="1" dirty="0">
                <a:solidFill>
                  <a:schemeClr val="bg1"/>
                </a:solidFill>
              </a:rPr>
              <a:t> seyreder.</a:t>
            </a:r>
            <a:r>
              <a:rPr lang="en-US" sz="2000" b="1" baseline="30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" name="Picture 3" descr="ikon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34279"/>
            <a:ext cx="558084" cy="2609021"/>
          </a:xfrm>
          <a:prstGeom prst="rect">
            <a:avLst/>
          </a:prstGeom>
        </p:spPr>
      </p:pic>
      <p:pic>
        <p:nvPicPr>
          <p:cNvPr id="6" name="Picture 5" descr="ikon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28700"/>
            <a:ext cx="533400" cy="24576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1760" y="1143001"/>
            <a:ext cx="232225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436FA0"/>
                </a:solidFill>
              </a:rPr>
              <a:t>65 </a:t>
            </a:r>
            <a:r>
              <a:rPr lang="en-US" dirty="0" err="1">
                <a:solidFill>
                  <a:srgbClr val="436FA0"/>
                </a:solidFill>
              </a:rPr>
              <a:t>yaş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ve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üzeri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erişkinler</a:t>
            </a:r>
            <a:r>
              <a:rPr lang="en-US" dirty="0">
                <a:solidFill>
                  <a:srgbClr val="436FA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1771650"/>
            <a:ext cx="23222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rgbClr val="436FA0"/>
                </a:solidFill>
              </a:rPr>
              <a:t>Diyabet</a:t>
            </a:r>
            <a:endParaRPr lang="en-US" sz="2400" b="1" dirty="0">
              <a:solidFill>
                <a:srgbClr val="436F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2409734"/>
            <a:ext cx="232225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>
                <a:solidFill>
                  <a:srgbClr val="436FA0"/>
                </a:solidFill>
              </a:rPr>
              <a:t>Kronik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akciğer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hastalığı</a:t>
            </a:r>
            <a:endParaRPr lang="en-US" dirty="0">
              <a:solidFill>
                <a:srgbClr val="436F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1" y="3106951"/>
            <a:ext cx="21332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>
                <a:solidFill>
                  <a:srgbClr val="436FA0"/>
                </a:solidFill>
              </a:rPr>
              <a:t>Kronik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kalp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hastalığı</a:t>
            </a:r>
            <a:endParaRPr lang="en-US" dirty="0">
              <a:solidFill>
                <a:srgbClr val="436F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6342" y="1200151"/>
            <a:ext cx="285565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>
                <a:solidFill>
                  <a:srgbClr val="436FA0"/>
                </a:solidFill>
              </a:rPr>
              <a:t>Kronik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karaciğer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yetmezliği</a:t>
            </a:r>
            <a:endParaRPr lang="en-US" dirty="0">
              <a:solidFill>
                <a:srgbClr val="436F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6342" y="1771651"/>
            <a:ext cx="232225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>
                <a:solidFill>
                  <a:srgbClr val="436FA0"/>
                </a:solidFill>
              </a:rPr>
              <a:t>Kronik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böbrek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yetmezliği</a:t>
            </a:r>
            <a:endParaRPr lang="en-US" dirty="0">
              <a:solidFill>
                <a:srgbClr val="436F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6342" y="2409734"/>
            <a:ext cx="23222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>
                <a:solidFill>
                  <a:srgbClr val="436FA0"/>
                </a:solidFill>
              </a:rPr>
              <a:t>Sigara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kullanımı</a:t>
            </a:r>
            <a:endParaRPr lang="en-US" dirty="0">
              <a:solidFill>
                <a:srgbClr val="436F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6342" y="2956351"/>
            <a:ext cx="285565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>
                <a:solidFill>
                  <a:srgbClr val="436FA0"/>
                </a:solidFill>
              </a:rPr>
              <a:t>Bağışıklık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sistemini</a:t>
            </a:r>
            <a:r>
              <a:rPr lang="en-US" dirty="0">
                <a:solidFill>
                  <a:srgbClr val="436FA0"/>
                </a:solidFill>
              </a:rPr>
              <a:t> </a:t>
            </a:r>
          </a:p>
          <a:p>
            <a:r>
              <a:rPr lang="en-US" dirty="0" err="1">
                <a:solidFill>
                  <a:srgbClr val="436FA0"/>
                </a:solidFill>
              </a:rPr>
              <a:t>zayıflatan</a:t>
            </a:r>
            <a:r>
              <a:rPr lang="en-US" dirty="0">
                <a:solidFill>
                  <a:srgbClr val="436FA0"/>
                </a:solidFill>
              </a:rPr>
              <a:t> </a:t>
            </a:r>
            <a:r>
              <a:rPr lang="en-US" dirty="0" err="1">
                <a:solidFill>
                  <a:srgbClr val="436FA0"/>
                </a:solidFill>
              </a:rPr>
              <a:t>durumlar</a:t>
            </a:r>
            <a:r>
              <a:rPr lang="en-US" dirty="0">
                <a:solidFill>
                  <a:srgbClr val="436FA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1416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205978"/>
            <a:ext cx="8586954" cy="5835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0336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tr-T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tr-T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tr-T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Diyabet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hastalığının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ve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kötü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glisemik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kontrolün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süresi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uzadıkça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pnömoni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ile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ilişkili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hastaneye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yatış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riski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artar.¹</a:t>
            </a:r>
            <a:endParaRPr lang="en-US" sz="2400" b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181"/>
          <p:cNvSpPr txBox="1">
            <a:spLocks noChangeArrowheads="1"/>
          </p:cNvSpPr>
          <p:nvPr/>
        </p:nvSpPr>
        <p:spPr bwMode="gray">
          <a:xfrm>
            <a:off x="1115997" y="4887520"/>
            <a:ext cx="6858000" cy="24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576" bIns="36576" anchor="b">
            <a:spAutoFit/>
          </a:bodyPr>
          <a:lstStyle/>
          <a:p>
            <a:pPr algn="ctr">
              <a:lnSpc>
                <a:spcPct val="110000"/>
              </a:lnSpc>
              <a:spcBef>
                <a:spcPts val="125"/>
              </a:spcBef>
            </a:pPr>
            <a:r>
              <a:rPr lang="en-US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1. </a:t>
            </a:r>
            <a:r>
              <a:rPr lang="en-US" alt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Kornum</a:t>
            </a:r>
            <a:r>
              <a:rPr lang="en-US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B et al. Diabetes, Glycemic Control, and Risk of Hospitalization With Pneumonia. Diabetes Care. 2008;31:1541–1545. </a:t>
            </a:r>
          </a:p>
        </p:txBody>
      </p:sp>
      <p:sp>
        <p:nvSpPr>
          <p:cNvPr id="8" name="Oval 7"/>
          <p:cNvSpPr/>
          <p:nvPr/>
        </p:nvSpPr>
        <p:spPr>
          <a:xfrm>
            <a:off x="7896972" y="4095750"/>
            <a:ext cx="817107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01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1"/>
          <p:cNvSpPr txBox="1">
            <a:spLocks noChangeArrowheads="1"/>
          </p:cNvSpPr>
          <p:nvPr/>
        </p:nvSpPr>
        <p:spPr bwMode="gray">
          <a:xfrm>
            <a:off x="1038972" y="4677985"/>
            <a:ext cx="6858000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576" bIns="36576" anchor="b">
            <a:spAutoFit/>
          </a:bodyPr>
          <a:lstStyle/>
          <a:p>
            <a:pPr algn="ctr">
              <a:lnSpc>
                <a:spcPct val="110000"/>
              </a:lnSpc>
              <a:spcBef>
                <a:spcPts val="125"/>
              </a:spcBef>
            </a:pPr>
            <a:r>
              <a:rPr lang="en-US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1. </a:t>
            </a:r>
            <a:r>
              <a:rPr lang="en-US" alt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Curcio</a:t>
            </a:r>
            <a:r>
              <a:rPr lang="en-US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D et al. Redefining risk categories for pneumococcal disease in adults: critical analysis of the evidence. International Journal of Infectious Diseases. 2015; 37:30–35.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28546" y="195486"/>
            <a:ext cx="6272454" cy="17281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0336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 smtClean="0">
                <a:solidFill>
                  <a:schemeClr val="accent2"/>
                </a:solidFill>
              </a:rPr>
              <a:t>***</a:t>
            </a:r>
            <a:r>
              <a:rPr lang="en-US" sz="4400" b="1" dirty="0" err="1" smtClean="0">
                <a:solidFill>
                  <a:schemeClr val="accent2"/>
                </a:solidFill>
              </a:rPr>
              <a:t>Diyabet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pnömokokal</a:t>
            </a:r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hastalığı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olan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erişkinlerde</a:t>
            </a:r>
            <a:r>
              <a:rPr lang="en-US" sz="2400" dirty="0">
                <a:solidFill>
                  <a:schemeClr val="accent1"/>
                </a:solidFill>
              </a:rPr>
              <a:t> en </a:t>
            </a:r>
            <a:r>
              <a:rPr lang="en-US" sz="2400" dirty="0" err="1">
                <a:solidFill>
                  <a:schemeClr val="accent1"/>
                </a:solidFill>
              </a:rPr>
              <a:t>çok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görülen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3 </a:t>
            </a:r>
            <a:r>
              <a:rPr lang="en-US" b="1" dirty="0" err="1">
                <a:solidFill>
                  <a:schemeClr val="accent1"/>
                </a:solidFill>
              </a:rPr>
              <a:t>komorbid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hastalıktan</a:t>
            </a:r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b="1" dirty="0" err="1">
                <a:solidFill>
                  <a:schemeClr val="accent1"/>
                </a:solidFill>
              </a:rPr>
              <a:t>biridir</a:t>
            </a:r>
            <a:r>
              <a:rPr lang="en-US" sz="4400" b="1" dirty="0" smtClean="0">
                <a:solidFill>
                  <a:schemeClr val="accent1"/>
                </a:solidFill>
              </a:rPr>
              <a:t>.</a:t>
            </a:r>
            <a:r>
              <a:rPr lang="en-US" sz="4400" baseline="30000" dirty="0">
                <a:solidFill>
                  <a:schemeClr val="accent1"/>
                </a:solidFill>
                <a:cs typeface="Arial" panose="020B0604020202020204" pitchFamily="34" charset="0"/>
              </a:rPr>
              <a:t> 1</a:t>
            </a:r>
            <a:endParaRPr lang="en-US" sz="4400" b="1" baseline="30000" dirty="0">
              <a:solidFill>
                <a:schemeClr val="accent1"/>
              </a:solidFill>
            </a:endParaRPr>
          </a:p>
        </p:txBody>
      </p:sp>
      <p:pic>
        <p:nvPicPr>
          <p:cNvPr id="2" name="Picture 1" descr="ikon2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3150"/>
            <a:ext cx="4474076" cy="2961438"/>
          </a:xfrm>
          <a:prstGeom prst="rect">
            <a:avLst/>
          </a:prstGeom>
        </p:spPr>
      </p:pic>
      <p:pic>
        <p:nvPicPr>
          <p:cNvPr id="6" name="Picture 14" descr="Image result for diyabet hemÅireleri derneÄ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20" y="147004"/>
            <a:ext cx="1032580" cy="7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896972" y="4095750"/>
            <a:ext cx="817107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07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oğ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1063</TotalTime>
  <Words>684</Words>
  <Application>Microsoft Macintosh PowerPoint</Application>
  <PresentationFormat>On-screen Show (16:9)</PresentationFormat>
  <Paragraphs>148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Cumba</vt:lpstr>
      <vt:lpstr>Diyabetli Bireylerde Pnömoni Riski ve Korunma</vt:lpstr>
      <vt:lpstr>AJANDA</vt:lpstr>
      <vt:lpstr>PowerPoint Presentation</vt:lpstr>
      <vt:lpstr>PowerPoint Presentation</vt:lpstr>
      <vt:lpstr>PowerPoint Presentation</vt:lpstr>
      <vt:lpstr>Kimlerde  Risk artıyor?</vt:lpstr>
      <vt:lpstr>Aşağıdaki durumlardan birine sahip erişkinlerde pnömoni riski artmış olabilir.1,2</vt:lpstr>
      <vt:lpstr>PowerPoint Presentation</vt:lpstr>
      <vt:lpstr>PowerPoint Presentation</vt:lpstr>
      <vt:lpstr>PowerPoint Presentation</vt:lpstr>
      <vt:lpstr>Pnömoni Tedavi maliyeti</vt:lpstr>
      <vt:lpstr>Antibiyotik direnci</vt:lpstr>
      <vt:lpstr>Diyabetli bireylerde pnömokok         aşılaması önemli bir konu   </vt:lpstr>
      <vt:lpstr>Günümüzde erişkinler için iki tip pnömokok aşısı mevcuttur.1,2</vt:lpstr>
      <vt:lpstr>KPA Ülkemiz Tarihçesi</vt:lpstr>
      <vt:lpstr>KPA13*, T.C. Sağlık Bakanlığı tarafından risk grubundaki bireylere önerilmekte ve temin edilmektedir.1</vt:lpstr>
      <vt:lpstr>PowerPoint Presentation</vt:lpstr>
      <vt:lpstr>KPA13*, T.C. Sağlık Bakanlığı tarafından Diyabet hastalarına önerilmekte ve temin edilmektedir.</vt:lpstr>
      <vt:lpstr>Aşılar AMR Yükünün Azaltılmasında Faydalı Olabilir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AŞILAMANIN RUTİN HALE GELMESİNE NELER YARDIMCI OLABİLİR?</vt:lpstr>
      <vt:lpstr>           TEŞEKKÜRLER</vt:lpstr>
    </vt:vector>
  </TitlesOfParts>
  <Company>Pfizer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Ulus, Elem</dc:creator>
  <cp:lastModifiedBy>Bulent Unsal</cp:lastModifiedBy>
  <cp:revision>87</cp:revision>
  <dcterms:created xsi:type="dcterms:W3CDTF">2018-09-25T12:14:21Z</dcterms:created>
  <dcterms:modified xsi:type="dcterms:W3CDTF">2022-02-04T07:26:29Z</dcterms:modified>
</cp:coreProperties>
</file>