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0" r:id="rId5"/>
    <p:sldId id="261" r:id="rId6"/>
    <p:sldId id="263" r:id="rId7"/>
    <p:sldId id="265" r:id="rId8"/>
    <p:sldId id="268" r:id="rId9"/>
    <p:sldId id="264" r:id="rId10"/>
    <p:sldId id="266" r:id="rId11"/>
    <p:sldId id="267"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9/14/2023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9/14/2023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9/14/2023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9/14/2023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9/14/2023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2100" y="1911927"/>
            <a:ext cx="9286403" cy="4079390"/>
          </a:xfrm>
        </p:spPr>
        <p:txBody>
          <a:bodyPr/>
          <a:lstStyle/>
          <a:p>
            <a:r>
              <a:rPr lang="tr-TR" sz="3200" dirty="0" smtClean="0">
                <a:latin typeface="Calibri" panose="020F0502020204030204" pitchFamily="34" charset="0"/>
                <a:cs typeface="Calibri" panose="020F0502020204030204" pitchFamily="34" charset="0"/>
              </a:rPr>
              <a:t>Diyabet ve cinsel işlev bozuklukları												</a:t>
            </a:r>
            <a:r>
              <a:rPr lang="tr-TR" sz="2000" dirty="0" smtClean="0">
                <a:latin typeface="Calibri" panose="020F0502020204030204" pitchFamily="34" charset="0"/>
                <a:cs typeface="Calibri" panose="020F0502020204030204" pitchFamily="34" charset="0"/>
              </a:rPr>
              <a:t>hazırlayan: canan demirci </a:t>
            </a:r>
            <a:br>
              <a:rPr lang="tr-TR" sz="2000" dirty="0" smtClean="0">
                <a:latin typeface="Calibri" panose="020F0502020204030204" pitchFamily="34" charset="0"/>
                <a:cs typeface="Calibri" panose="020F0502020204030204" pitchFamily="34" charset="0"/>
              </a:rPr>
            </a:br>
            <a:endParaRPr lang="tr-TR" sz="2000" dirty="0">
              <a:latin typeface="Calibri" panose="020F0502020204030204" pitchFamily="34" charset="0"/>
              <a:cs typeface="Calibri" panose="020F0502020204030204" pitchFamily="34" charset="0"/>
            </a:endParaRP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873955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7300" y="1163782"/>
            <a:ext cx="7886700" cy="1938992"/>
          </a:xfrm>
          <a:prstGeom prst="rect">
            <a:avLst/>
          </a:prstGeom>
        </p:spPr>
        <p:txBody>
          <a:bodyPr wrap="square">
            <a:spAutoFit/>
          </a:bodyPr>
          <a:lstStyle/>
          <a:p>
            <a:pPr marL="342900" indent="-342900">
              <a:buFont typeface="Wingdings" panose="05000000000000000000" pitchFamily="2" charset="2"/>
              <a:buChar char="Ø"/>
            </a:pPr>
            <a:r>
              <a:rPr lang="tr-TR" sz="2400" dirty="0">
                <a:solidFill>
                  <a:srgbClr val="212529"/>
                </a:solidFill>
                <a:latin typeface="Calibri" panose="020F0502020204030204" pitchFamily="34" charset="0"/>
                <a:cs typeface="Calibri" panose="020F0502020204030204" pitchFamily="34" charset="0"/>
              </a:rPr>
              <a:t>Cinsel işlev bozuklukları, psikolojik durumları daha kötü hale getirebilmektedir. </a:t>
            </a:r>
            <a:endParaRPr lang="tr-TR" sz="2400" dirty="0">
              <a:solidFill>
                <a:srgbClr val="212529"/>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tr-TR" sz="2400" dirty="0" smtClean="0">
                <a:solidFill>
                  <a:srgbClr val="212529"/>
                </a:solidFill>
                <a:latin typeface="Calibri" panose="020F0502020204030204" pitchFamily="34" charset="0"/>
                <a:cs typeface="Calibri" panose="020F0502020204030204" pitchFamily="34" charset="0"/>
              </a:rPr>
              <a:t>Diyabet </a:t>
            </a:r>
            <a:r>
              <a:rPr lang="tr-TR" sz="2400" dirty="0">
                <a:solidFill>
                  <a:srgbClr val="212529"/>
                </a:solidFill>
                <a:latin typeface="Calibri" panose="020F0502020204030204" pitchFamily="34" charset="0"/>
                <a:cs typeface="Calibri" panose="020F0502020204030204" pitchFamily="34" charset="0"/>
              </a:rPr>
              <a:t>hastası olan ve depresif </a:t>
            </a:r>
            <a:r>
              <a:rPr lang="tr-TR" sz="2400" dirty="0" err="1">
                <a:solidFill>
                  <a:srgbClr val="212529"/>
                </a:solidFill>
                <a:latin typeface="Calibri" panose="020F0502020204030204" pitchFamily="34" charset="0"/>
                <a:cs typeface="Calibri" panose="020F0502020204030204" pitchFamily="34" charset="0"/>
              </a:rPr>
              <a:t>epizod</a:t>
            </a:r>
            <a:r>
              <a:rPr lang="tr-TR" sz="2400" dirty="0">
                <a:solidFill>
                  <a:srgbClr val="212529"/>
                </a:solidFill>
                <a:latin typeface="Calibri" panose="020F0502020204030204" pitchFamily="34" charset="0"/>
                <a:cs typeface="Calibri" panose="020F0502020204030204" pitchFamily="34" charset="0"/>
              </a:rPr>
              <a:t> yaşayan kadınlar bu nedenle durumu ciddiye almalı ve gerektiğinde profesyonel yardım almalıdırlar.</a:t>
            </a:r>
            <a:endParaRPr lang="tr-T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776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9155" y="778962"/>
            <a:ext cx="10889672" cy="4893647"/>
          </a:xfrm>
          <a:prstGeom prst="rect">
            <a:avLst/>
          </a:prstGeom>
        </p:spPr>
        <p:txBody>
          <a:bodyPr wrap="square">
            <a:spAutoFit/>
          </a:bodyPr>
          <a:lstStyle/>
          <a:p>
            <a:r>
              <a:rPr lang="tr-TR" sz="2400" b="1" dirty="0">
                <a:solidFill>
                  <a:srgbClr val="333333"/>
                </a:solidFill>
                <a:latin typeface="Calibri" panose="020F0502020204030204" pitchFamily="34" charset="0"/>
                <a:cs typeface="Calibri" panose="020F0502020204030204" pitchFamily="34" charset="0"/>
              </a:rPr>
              <a:t>Cinsellik için sağlıklı </a:t>
            </a:r>
            <a:r>
              <a:rPr lang="tr-TR" sz="2400" b="1" dirty="0" smtClean="0">
                <a:solidFill>
                  <a:srgbClr val="333333"/>
                </a:solidFill>
                <a:latin typeface="Calibri" panose="020F0502020204030204" pitchFamily="34" charset="0"/>
                <a:cs typeface="Calibri" panose="020F0502020204030204" pitchFamily="34" charset="0"/>
              </a:rPr>
              <a:t>kalın</a:t>
            </a:r>
          </a:p>
          <a:p>
            <a:endParaRPr lang="tr-TR" sz="2400" b="1" dirty="0">
              <a:solidFill>
                <a:srgbClr val="333333"/>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tr-TR" sz="2400" dirty="0">
                <a:latin typeface="Calibri" panose="020F0502020204030204" pitchFamily="34" charset="0"/>
                <a:cs typeface="Calibri" panose="020F0502020204030204" pitchFamily="34" charset="0"/>
              </a:rPr>
              <a:t>Sağlıklı bir cinsel yaşam için genel sağlığı </a:t>
            </a:r>
            <a:r>
              <a:rPr lang="tr-TR" sz="2400" dirty="0" smtClean="0">
                <a:latin typeface="Calibri" panose="020F0502020204030204" pitchFamily="34" charset="0"/>
                <a:cs typeface="Calibri" panose="020F0502020204030204" pitchFamily="34" charset="0"/>
              </a:rPr>
              <a:t>koruyun.</a:t>
            </a:r>
            <a:endParaRPr lang="tr-TR"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tr-TR" sz="2400" dirty="0" smtClean="0">
                <a:latin typeface="Calibri" panose="020F0502020204030204" pitchFamily="34" charset="0"/>
                <a:cs typeface="Calibri" panose="020F0502020204030204" pitchFamily="34" charset="0"/>
              </a:rPr>
              <a:t>Diyabetli </a:t>
            </a:r>
            <a:r>
              <a:rPr lang="tr-TR" sz="2400" dirty="0">
                <a:latin typeface="Calibri" panose="020F0502020204030204" pitchFamily="34" charset="0"/>
                <a:cs typeface="Calibri" panose="020F0502020204030204" pitchFamily="34" charset="0"/>
              </a:rPr>
              <a:t>insanlar için, bu uygun kan şekeri seviyelerini korumak demektir. Seks, </a:t>
            </a:r>
            <a:r>
              <a:rPr lang="tr-TR" sz="2400" dirty="0" err="1">
                <a:latin typeface="Calibri" panose="020F0502020204030204" pitchFamily="34" charset="0"/>
                <a:cs typeface="Calibri" panose="020F0502020204030204" pitchFamily="34" charset="0"/>
              </a:rPr>
              <a:t>enerjinın</a:t>
            </a:r>
            <a:r>
              <a:rPr lang="tr-TR" sz="2400" dirty="0">
                <a:latin typeface="Calibri" panose="020F0502020204030204" pitchFamily="34" charset="0"/>
                <a:cs typeface="Calibri" panose="020F0502020204030204" pitchFamily="34" charset="0"/>
              </a:rPr>
              <a:t> kullanıldığı bir egzersizdir, bu yüzden glikoz seviyelerinize dikkat </a:t>
            </a:r>
            <a:r>
              <a:rPr lang="tr-TR" sz="2400" dirty="0" smtClean="0">
                <a:latin typeface="Calibri" panose="020F0502020204030204" pitchFamily="34" charset="0"/>
                <a:cs typeface="Calibri" panose="020F0502020204030204" pitchFamily="34" charset="0"/>
              </a:rPr>
              <a:t>edin.</a:t>
            </a:r>
            <a:endParaRPr lang="tr-TR"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tr-TR" sz="2400" dirty="0">
                <a:latin typeface="Calibri" panose="020F0502020204030204" pitchFamily="34" charset="0"/>
                <a:cs typeface="Calibri" panose="020F0502020204030204" pitchFamily="34" charset="0"/>
              </a:rPr>
              <a:t>V</a:t>
            </a:r>
            <a:r>
              <a:rPr lang="tr-TR" sz="2400" dirty="0" smtClean="0">
                <a:latin typeface="Calibri" panose="020F0502020204030204" pitchFamily="34" charset="0"/>
                <a:cs typeface="Calibri" panose="020F0502020204030204" pitchFamily="34" charset="0"/>
              </a:rPr>
              <a:t>ücudunuzdaki </a:t>
            </a:r>
            <a:r>
              <a:rPr lang="tr-TR" sz="2400" dirty="0">
                <a:latin typeface="Calibri" panose="020F0502020204030204" pitchFamily="34" charset="0"/>
                <a:cs typeface="Calibri" panose="020F0502020204030204" pitchFamily="34" charset="0"/>
              </a:rPr>
              <a:t>insülin miktarını artıran ilaçlar kullanıyorsanız, seks sırasında hipoglisemi (düşük kan şekeri) de yaşayabilirsiniz. Cinsel aktiviteye girmeden önce kan şekeri seviyenizi kontrol etmeyi ihmal </a:t>
            </a:r>
            <a:r>
              <a:rPr lang="tr-TR" sz="2400" dirty="0" smtClean="0">
                <a:latin typeface="Calibri" panose="020F0502020204030204" pitchFamily="34" charset="0"/>
                <a:cs typeface="Calibri" panose="020F0502020204030204" pitchFamily="34" charset="0"/>
              </a:rPr>
              <a:t>etmeyin.</a:t>
            </a:r>
            <a:endParaRPr lang="tr-TR"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tr-TR" sz="2400" dirty="0" smtClean="0">
                <a:latin typeface="Calibri" panose="020F0502020204030204" pitchFamily="34" charset="0"/>
                <a:cs typeface="Calibri" panose="020F0502020204030204" pitchFamily="34" charset="0"/>
              </a:rPr>
              <a:t>Ayrıca </a:t>
            </a:r>
            <a:r>
              <a:rPr lang="tr-TR" sz="2400" dirty="0">
                <a:latin typeface="Calibri" panose="020F0502020204030204" pitchFamily="34" charset="0"/>
                <a:cs typeface="Calibri" panose="020F0502020204030204" pitchFamily="34" charset="0"/>
              </a:rPr>
              <a:t>kalbiniz için iyi olanın cinsel organlarınız için iyi olduğunu unutmayın. Cinsel uyarılma, vajinal yağlama ve </a:t>
            </a:r>
            <a:r>
              <a:rPr lang="tr-TR" sz="2400" dirty="0" err="1">
                <a:latin typeface="Calibri" panose="020F0502020204030204" pitchFamily="34" charset="0"/>
                <a:cs typeface="Calibri" panose="020F0502020204030204" pitchFamily="34" charset="0"/>
              </a:rPr>
              <a:t>ereksiyonun</a:t>
            </a:r>
            <a:r>
              <a:rPr lang="tr-TR" sz="2400" dirty="0">
                <a:latin typeface="Calibri" panose="020F0502020204030204" pitchFamily="34" charset="0"/>
                <a:cs typeface="Calibri" panose="020F0502020204030204" pitchFamily="34" charset="0"/>
              </a:rPr>
              <a:t>; hepsinin kan akışı ile ilgisi vardır. İyi kalp sağlığını ve uygun kan dolaşımını sağlayan bir yaşam tarzına geçiş </a:t>
            </a:r>
            <a:r>
              <a:rPr lang="tr-TR" sz="2400" dirty="0" smtClean="0">
                <a:latin typeface="Calibri" panose="020F0502020204030204" pitchFamily="34" charset="0"/>
                <a:cs typeface="Calibri" panose="020F0502020204030204" pitchFamily="34" charset="0"/>
              </a:rPr>
              <a:t>yapın.</a:t>
            </a:r>
            <a:endParaRPr lang="tr-TR"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tr-TR" sz="2400" dirty="0" smtClean="0">
                <a:latin typeface="Calibri" panose="020F0502020204030204" pitchFamily="34" charset="0"/>
                <a:cs typeface="Calibri" panose="020F0502020204030204" pitchFamily="34" charset="0"/>
              </a:rPr>
              <a:t>Bu </a:t>
            </a:r>
            <a:r>
              <a:rPr lang="tr-TR" sz="2400" dirty="0">
                <a:latin typeface="Calibri" panose="020F0502020204030204" pitchFamily="34" charset="0"/>
                <a:cs typeface="Calibri" panose="020F0502020204030204" pitchFamily="34" charset="0"/>
              </a:rPr>
              <a:t>düzenli egzersize gerektirir. Egzersiz, enerji seviyenizi, ruh halinizi ve beden imajınızı iyileştirmenin ek avantajlarını da getirebilir.</a:t>
            </a:r>
            <a:endParaRPr lang="tr-TR" sz="240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405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flipV="1">
            <a:off x="872836" y="-1537855"/>
            <a:ext cx="10252364" cy="1537855"/>
          </a:xfrm>
        </p:spPr>
        <p:txBody>
          <a:bodyPr>
            <a:normAutofit/>
          </a:bodyPr>
          <a:lstStyle/>
          <a:p>
            <a:endParaRPr lang="tr-TR" dirty="0"/>
          </a:p>
        </p:txBody>
      </p:sp>
      <p:sp>
        <p:nvSpPr>
          <p:cNvPr id="3" name="İçerik Yer Tutucusu 2"/>
          <p:cNvSpPr>
            <a:spLocks noGrp="1"/>
          </p:cNvSpPr>
          <p:nvPr>
            <p:ph idx="1"/>
          </p:nvPr>
        </p:nvSpPr>
        <p:spPr>
          <a:xfrm>
            <a:off x="1066800" y="1901536"/>
            <a:ext cx="10058400" cy="4133504"/>
          </a:xfrm>
        </p:spPr>
        <p:txBody>
          <a:bodyPr>
            <a:normAutofit/>
          </a:bodyPr>
          <a:lstStyle/>
          <a:p>
            <a:pPr marL="0" indent="0">
              <a:buNone/>
            </a:pPr>
            <a:endParaRPr lang="tr-TR" dirty="0" smtClean="0">
              <a:latin typeface="Calibri" panose="020F0502020204030204" pitchFamily="34" charset="0"/>
              <a:cs typeface="Calibri" panose="020F0502020204030204" pitchFamily="34" charset="0"/>
            </a:endParaRPr>
          </a:p>
          <a:p>
            <a:pPr marL="0" indent="0">
              <a:buNone/>
            </a:pPr>
            <a:endParaRPr lang="tr-TR" dirty="0">
              <a:latin typeface="Calibri" panose="020F0502020204030204" pitchFamily="34" charset="0"/>
              <a:cs typeface="Calibri" panose="020F0502020204030204" pitchFamily="34" charset="0"/>
            </a:endParaRPr>
          </a:p>
          <a:p>
            <a:pPr marL="0" indent="0">
              <a:buNone/>
            </a:pPr>
            <a:endParaRPr lang="tr-TR" sz="1100" dirty="0" smtClean="0">
              <a:latin typeface="Calibri" panose="020F0502020204030204" pitchFamily="34" charset="0"/>
              <a:cs typeface="Calibri" panose="020F0502020204030204" pitchFamily="34" charset="0"/>
            </a:endParaRPr>
          </a:p>
          <a:p>
            <a:pPr marL="0" indent="0">
              <a:buNone/>
            </a:pPr>
            <a:endParaRPr lang="tr-TR" sz="1100" dirty="0">
              <a:latin typeface="Calibri" panose="020F0502020204030204" pitchFamily="34" charset="0"/>
              <a:cs typeface="Calibri" panose="020F0502020204030204" pitchFamily="34" charset="0"/>
            </a:endParaRPr>
          </a:p>
          <a:p>
            <a:pPr marL="0" indent="0">
              <a:buNone/>
            </a:pPr>
            <a:r>
              <a:rPr lang="tr-TR" sz="2000" dirty="0" smtClean="0">
                <a:latin typeface="Calibri" panose="020F0502020204030204" pitchFamily="34" charset="0"/>
                <a:cs typeface="Calibri" panose="020F0502020204030204" pitchFamily="34" charset="0"/>
              </a:rPr>
              <a:t>                                                                                                                                    TEŞEKKÜRLER</a:t>
            </a:r>
            <a:r>
              <a:rPr lang="tr-TR" sz="2000" dirty="0">
                <a:latin typeface="Calibri" panose="020F0502020204030204" pitchFamily="34" charset="0"/>
                <a:cs typeface="Calibri" panose="020F0502020204030204" pitchFamily="34" charset="0"/>
              </a:rPr>
              <a:t>……..</a:t>
            </a:r>
          </a:p>
          <a:p>
            <a:pPr marL="0" indent="0">
              <a:buNone/>
            </a:pPr>
            <a:endParaRPr lang="tr-TR" sz="1100" dirty="0" smtClean="0">
              <a:latin typeface="Calibri" panose="020F0502020204030204" pitchFamily="34" charset="0"/>
              <a:cs typeface="Calibri" panose="020F0502020204030204" pitchFamily="34" charset="0"/>
            </a:endParaRPr>
          </a:p>
          <a:p>
            <a:pPr marL="0" indent="0">
              <a:buNone/>
            </a:pPr>
            <a:endParaRPr lang="tr-TR" sz="1100" dirty="0">
              <a:latin typeface="Calibri" panose="020F0502020204030204" pitchFamily="34" charset="0"/>
              <a:cs typeface="Calibri" panose="020F0502020204030204" pitchFamily="34" charset="0"/>
            </a:endParaRPr>
          </a:p>
          <a:p>
            <a:pPr marL="0" indent="0">
              <a:buNone/>
            </a:pPr>
            <a:endParaRPr lang="tr-TR" sz="1100" dirty="0" smtClean="0">
              <a:latin typeface="Calibri" panose="020F0502020204030204" pitchFamily="34" charset="0"/>
              <a:cs typeface="Calibri" panose="020F0502020204030204" pitchFamily="34" charset="0"/>
            </a:endParaRPr>
          </a:p>
          <a:p>
            <a:pPr marL="0" indent="0">
              <a:buNone/>
            </a:pPr>
            <a:endParaRPr lang="tr-TR" sz="1100" dirty="0">
              <a:latin typeface="Calibri" panose="020F0502020204030204" pitchFamily="34" charset="0"/>
              <a:cs typeface="Calibri" panose="020F0502020204030204" pitchFamily="34" charset="0"/>
            </a:endParaRPr>
          </a:p>
          <a:p>
            <a:pPr marL="0" indent="0">
              <a:buNone/>
            </a:pPr>
            <a:endParaRPr lang="tr-TR" sz="1100" dirty="0" smtClean="0">
              <a:latin typeface="Calibri" panose="020F0502020204030204" pitchFamily="34" charset="0"/>
              <a:cs typeface="Calibri" panose="020F0502020204030204" pitchFamily="34" charset="0"/>
            </a:endParaRPr>
          </a:p>
          <a:p>
            <a:pPr marL="0" indent="0">
              <a:buNone/>
            </a:pPr>
            <a:r>
              <a:rPr lang="tr-TR" sz="1100" dirty="0" smtClean="0">
                <a:latin typeface="Calibri" panose="020F0502020204030204" pitchFamily="34" charset="0"/>
                <a:cs typeface="Calibri" panose="020F0502020204030204" pitchFamily="34" charset="0"/>
              </a:rPr>
              <a:t>KAYNAKLAR   </a:t>
            </a:r>
            <a:r>
              <a:rPr lang="tr-TR" sz="1100" dirty="0" smtClean="0">
                <a:latin typeface="Calibri" panose="020F0502020204030204" pitchFamily="34" charset="0"/>
                <a:cs typeface="Calibri" panose="020F0502020204030204" pitchFamily="34" charset="0"/>
              </a:rPr>
              <a:t>: </a:t>
            </a:r>
            <a:r>
              <a:rPr lang="tr-TR" sz="1100" dirty="0" err="1" smtClean="0">
                <a:latin typeface="Calibri" panose="020F0502020204030204" pitchFamily="34" charset="0"/>
                <a:cs typeface="Calibri" panose="020F0502020204030204" pitchFamily="34" charset="0"/>
              </a:rPr>
              <a:t>Erdogan</a:t>
            </a:r>
            <a:r>
              <a:rPr lang="tr-TR" sz="1100" dirty="0" smtClean="0">
                <a:latin typeface="Calibri" panose="020F0502020204030204" pitchFamily="34" charset="0"/>
                <a:cs typeface="Calibri" panose="020F0502020204030204" pitchFamily="34" charset="0"/>
              </a:rPr>
              <a:t> </a:t>
            </a:r>
            <a:r>
              <a:rPr lang="tr-TR" sz="1100" dirty="0">
                <a:latin typeface="Calibri" panose="020F0502020204030204" pitchFamily="34" charset="0"/>
                <a:cs typeface="Calibri" panose="020F0502020204030204" pitchFamily="34" charset="0"/>
              </a:rPr>
              <a:t>S, Özcan Ş. Diyabet </a:t>
            </a:r>
            <a:r>
              <a:rPr lang="tr-TR" sz="1100" dirty="0" err="1">
                <a:latin typeface="Calibri" panose="020F0502020204030204" pitchFamily="34" charset="0"/>
                <a:cs typeface="Calibri" panose="020F0502020204030204" pitchFamily="34" charset="0"/>
              </a:rPr>
              <a:t>Hemsireligi</a:t>
            </a:r>
            <a:r>
              <a:rPr lang="tr-TR" sz="1100" dirty="0">
                <a:latin typeface="Calibri" panose="020F0502020204030204" pitchFamily="34" charset="0"/>
                <a:cs typeface="Calibri" panose="020F0502020204030204" pitchFamily="34" charset="0"/>
              </a:rPr>
              <a:t> Temel Bilgiler, </a:t>
            </a:r>
            <a:r>
              <a:rPr lang="tr-TR" sz="1100" dirty="0" err="1">
                <a:latin typeface="Calibri" panose="020F0502020204030204" pitchFamily="34" charset="0"/>
                <a:cs typeface="Calibri" panose="020F0502020204030204" pitchFamily="34" charset="0"/>
              </a:rPr>
              <a:t>Ed.S.Erdogan</a:t>
            </a:r>
            <a:r>
              <a:rPr lang="tr-TR" sz="1100" dirty="0">
                <a:latin typeface="Calibri" panose="020F0502020204030204" pitchFamily="34" charset="0"/>
                <a:cs typeface="Calibri" panose="020F0502020204030204" pitchFamily="34" charset="0"/>
              </a:rPr>
              <a:t>, Yüce Yayınları, </a:t>
            </a:r>
            <a:r>
              <a:rPr lang="tr-TR" sz="1100" dirty="0" err="1">
                <a:latin typeface="Calibri" panose="020F0502020204030204" pitchFamily="34" charset="0"/>
                <a:cs typeface="Calibri" panose="020F0502020204030204" pitchFamily="34" charset="0"/>
              </a:rPr>
              <a:t>Istanbul</a:t>
            </a:r>
            <a:r>
              <a:rPr lang="tr-TR" sz="1100" dirty="0">
                <a:latin typeface="Calibri" panose="020F0502020204030204" pitchFamily="34" charset="0"/>
                <a:cs typeface="Calibri" panose="020F0502020204030204" pitchFamily="34" charset="0"/>
              </a:rPr>
              <a:t>, 2003.International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Federation</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AtlasFunnel</a:t>
            </a:r>
            <a:r>
              <a:rPr lang="tr-TR" sz="1100" dirty="0">
                <a:latin typeface="Calibri" panose="020F0502020204030204" pitchFamily="34" charset="0"/>
                <a:cs typeface="Calibri" panose="020F0502020204030204" pitchFamily="34" charset="0"/>
              </a:rPr>
              <a:t> M, </a:t>
            </a:r>
            <a:r>
              <a:rPr lang="tr-TR" sz="1100" dirty="0" err="1">
                <a:latin typeface="Calibri" panose="020F0502020204030204" pitchFamily="34" charset="0"/>
                <a:cs typeface="Calibri" panose="020F0502020204030204" pitchFamily="34" charset="0"/>
              </a:rPr>
              <a:t>Ozcan</a:t>
            </a:r>
            <a:r>
              <a:rPr lang="tr-TR" sz="1100" dirty="0">
                <a:latin typeface="Calibri" panose="020F0502020204030204" pitchFamily="34" charset="0"/>
                <a:cs typeface="Calibri" panose="020F0502020204030204" pitchFamily="34" charset="0"/>
              </a:rPr>
              <a:t> S. International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Federation</a:t>
            </a:r>
            <a:r>
              <a:rPr lang="tr-TR" sz="1100" dirty="0">
                <a:latin typeface="Calibri" panose="020F0502020204030204" pitchFamily="34" charset="0"/>
                <a:cs typeface="Calibri" panose="020F0502020204030204" pitchFamily="34" charset="0"/>
              </a:rPr>
              <a:t>. International </a:t>
            </a:r>
            <a:r>
              <a:rPr lang="tr-TR" sz="1100" dirty="0" err="1">
                <a:latin typeface="Calibri" panose="020F0502020204030204" pitchFamily="34" charset="0"/>
                <a:cs typeface="Calibri" panose="020F0502020204030204" pitchFamily="34" charset="0"/>
              </a:rPr>
              <a:t>Education</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Curriculum</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for</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Health</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Care</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Professionals</a:t>
            </a:r>
            <a:r>
              <a:rPr lang="tr-TR" sz="1100" dirty="0">
                <a:latin typeface="Calibri" panose="020F0502020204030204" pitchFamily="34" charset="0"/>
                <a:cs typeface="Calibri" panose="020F0502020204030204" pitchFamily="34" charset="0"/>
              </a:rPr>
              <a:t>, Tay-</a:t>
            </a:r>
            <a:r>
              <a:rPr lang="tr-TR" sz="1100" dirty="0" err="1">
                <a:latin typeface="Calibri" panose="020F0502020204030204" pitchFamily="34" charset="0"/>
                <a:cs typeface="Calibri" panose="020F0502020204030204" pitchFamily="34" charset="0"/>
              </a:rPr>
              <a:t>Sas</a:t>
            </a:r>
            <a:r>
              <a:rPr lang="tr-TR" sz="1100" dirty="0">
                <a:latin typeface="Calibri" panose="020F0502020204030204" pitchFamily="34" charset="0"/>
                <a:cs typeface="Calibri" panose="020F0502020204030204" pitchFamily="34" charset="0"/>
              </a:rPr>
              <a:t> Matbaacılık, İstanbul, 2008Funnel M, </a:t>
            </a:r>
            <a:r>
              <a:rPr lang="tr-TR" sz="1100" dirty="0" err="1">
                <a:latin typeface="Calibri" panose="020F0502020204030204" pitchFamily="34" charset="0"/>
                <a:cs typeface="Calibri" panose="020F0502020204030204" pitchFamily="34" charset="0"/>
              </a:rPr>
              <a:t>Ozcan</a:t>
            </a:r>
            <a:r>
              <a:rPr lang="tr-TR" sz="1100" dirty="0">
                <a:latin typeface="Calibri" panose="020F0502020204030204" pitchFamily="34" charset="0"/>
                <a:cs typeface="Calibri" panose="020F0502020204030204" pitchFamily="34" charset="0"/>
              </a:rPr>
              <a:t> S. International </a:t>
            </a:r>
            <a:r>
              <a:rPr lang="tr-TR" sz="1100" dirty="0" err="1">
                <a:latin typeface="Calibri" panose="020F0502020204030204" pitchFamily="34" charset="0"/>
                <a:cs typeface="Calibri" panose="020F0502020204030204" pitchFamily="34" charset="0"/>
              </a:rPr>
              <a:t>Standards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for</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Education</a:t>
            </a:r>
            <a:r>
              <a:rPr lang="tr-TR" sz="1100" dirty="0">
                <a:latin typeface="Calibri" panose="020F0502020204030204" pitchFamily="34" charset="0"/>
                <a:cs typeface="Calibri" panose="020F0502020204030204" pitchFamily="34" charset="0"/>
              </a:rPr>
              <a:t>, EOS Ajans, İstanbul, 2009.Yilmaz T, Özcan Ş, Olgun N. GAPDIAB Project as a Model </a:t>
            </a:r>
            <a:r>
              <a:rPr lang="tr-TR" sz="1100" dirty="0" err="1">
                <a:latin typeface="Calibri" panose="020F0502020204030204" pitchFamily="34" charset="0"/>
                <a:cs typeface="Calibri" panose="020F0502020204030204" pitchFamily="34" charset="0"/>
              </a:rPr>
              <a:t>Ed</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T.Yılmaz</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Printed</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by</a:t>
            </a:r>
            <a:r>
              <a:rPr lang="tr-TR" sz="1100" dirty="0">
                <a:latin typeface="Calibri" panose="020F0502020204030204" pitchFamily="34" charset="0"/>
                <a:cs typeface="Calibri" panose="020F0502020204030204" pitchFamily="34" charset="0"/>
              </a:rPr>
              <a:t> Gri </a:t>
            </a:r>
            <a:r>
              <a:rPr lang="tr-TR" sz="1100" dirty="0" err="1">
                <a:latin typeface="Calibri" panose="020F0502020204030204" pitchFamily="34" charset="0"/>
                <a:cs typeface="Calibri" panose="020F0502020204030204" pitchFamily="34" charset="0"/>
              </a:rPr>
              <a:t>Tasarim</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Istanbul</a:t>
            </a:r>
            <a:r>
              <a:rPr lang="tr-TR" sz="1100" dirty="0">
                <a:latin typeface="Calibri" panose="020F0502020204030204" pitchFamily="34" charset="0"/>
                <a:cs typeface="Calibri" panose="020F0502020204030204" pitchFamily="34" charset="0"/>
              </a:rPr>
              <a:t>, 2003, </a:t>
            </a:r>
            <a:r>
              <a:rPr lang="tr-TR" sz="1100" dirty="0" err="1">
                <a:latin typeface="Calibri" panose="020F0502020204030204" pitchFamily="34" charset="0"/>
                <a:cs typeface="Calibri" panose="020F0502020204030204" pitchFamily="34" charset="0"/>
              </a:rPr>
              <a:t>pSatman</a:t>
            </a:r>
            <a:r>
              <a:rPr lang="tr-TR" sz="1100" dirty="0">
                <a:latin typeface="Calibri" panose="020F0502020204030204" pitchFamily="34" charset="0"/>
                <a:cs typeface="Calibri" panose="020F0502020204030204" pitchFamily="34" charset="0"/>
              </a:rPr>
              <a:t> İ, Yılmaz MT, Şengül AM. TURDEP Çalışması: Türkiye’de Diyabet </a:t>
            </a:r>
            <a:r>
              <a:rPr lang="tr-TR" sz="1100" dirty="0" err="1">
                <a:latin typeface="Calibri" panose="020F0502020204030204" pitchFamily="34" charset="0"/>
                <a:cs typeface="Calibri" panose="020F0502020204030204" pitchFamily="34" charset="0"/>
              </a:rPr>
              <a:t>Prevalansı</a:t>
            </a:r>
            <a:r>
              <a:rPr lang="tr-TR" sz="1100" dirty="0">
                <a:latin typeface="Calibri" panose="020F0502020204030204" pitchFamily="34" charset="0"/>
                <a:cs typeface="Calibri" panose="020F0502020204030204" pitchFamily="34" charset="0"/>
              </a:rPr>
              <a:t> ve Diyabet Gelişmesine Etkili Faktörler. Endokrinoloji Forumu Türkiye </a:t>
            </a:r>
            <a:r>
              <a:rPr lang="tr-TR" sz="1100" dirty="0" err="1">
                <a:latin typeface="Calibri" panose="020F0502020204030204" pitchFamily="34" charset="0"/>
                <a:cs typeface="Calibri" panose="020F0502020204030204" pitchFamily="34" charset="0"/>
              </a:rPr>
              <a:t>Diabet</a:t>
            </a:r>
            <a:r>
              <a:rPr lang="tr-TR" sz="1100" dirty="0">
                <a:latin typeface="Calibri" panose="020F0502020204030204" pitchFamily="34" charset="0"/>
                <a:cs typeface="Calibri" panose="020F0502020204030204" pitchFamily="34" charset="0"/>
              </a:rPr>
              <a:t> ve </a:t>
            </a:r>
            <a:r>
              <a:rPr lang="tr-TR" sz="1100" dirty="0" err="1">
                <a:latin typeface="Calibri" panose="020F0502020204030204" pitchFamily="34" charset="0"/>
                <a:cs typeface="Calibri" panose="020F0502020204030204" pitchFamily="34" charset="0"/>
              </a:rPr>
              <a:t>Obezite</a:t>
            </a:r>
            <a:r>
              <a:rPr lang="tr-TR" sz="1100" dirty="0">
                <a:latin typeface="Calibri" panose="020F0502020204030204" pitchFamily="34" charset="0"/>
                <a:cs typeface="Calibri" panose="020F0502020204030204" pitchFamily="34" charset="0"/>
              </a:rPr>
              <a:t> Epidemiyolojisi : [</a:t>
            </a:r>
            <a:r>
              <a:rPr lang="tr-TR" sz="1100" dirty="0" err="1">
                <a:latin typeface="Calibri" panose="020F0502020204030204" pitchFamily="34" charset="0"/>
                <a:cs typeface="Calibri" panose="020F0502020204030204" pitchFamily="34" charset="0"/>
              </a:rPr>
              <a:t>Turkish</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diabetes</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prevelance</a:t>
            </a:r>
            <a:r>
              <a:rPr lang="tr-TR" sz="1100" dirty="0">
                <a:latin typeface="Calibri" panose="020F0502020204030204" pitchFamily="34" charset="0"/>
                <a:cs typeface="Calibri" panose="020F0502020204030204" pitchFamily="34" charset="0"/>
              </a:rPr>
              <a:t> </a:t>
            </a:r>
            <a:r>
              <a:rPr lang="tr-TR" sz="1100" dirty="0" err="1">
                <a:latin typeface="Calibri" panose="020F0502020204030204" pitchFamily="34" charset="0"/>
                <a:cs typeface="Calibri" panose="020F0502020204030204" pitchFamily="34" charset="0"/>
              </a:rPr>
              <a:t>study</a:t>
            </a:r>
            <a:endParaRPr lang="tr-TR"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922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9537" y="-1144643"/>
            <a:ext cx="10058400" cy="1371600"/>
          </a:xfrm>
        </p:spPr>
        <p:txBody>
          <a:bodyPr/>
          <a:lstStyle/>
          <a:p>
            <a:endParaRPr lang="tr-TR" dirty="0"/>
          </a:p>
        </p:txBody>
      </p:sp>
      <p:sp>
        <p:nvSpPr>
          <p:cNvPr id="3" name="İçerik Yer Tutucusu 2"/>
          <p:cNvSpPr>
            <a:spLocks noGrp="1"/>
          </p:cNvSpPr>
          <p:nvPr>
            <p:ph idx="1"/>
          </p:nvPr>
        </p:nvSpPr>
        <p:spPr>
          <a:xfrm>
            <a:off x="803564" y="1188719"/>
            <a:ext cx="10058400" cy="3931920"/>
          </a:xfrm>
        </p:spPr>
        <p:txBody>
          <a:bodyPr>
            <a:normAutofit/>
          </a:bodyPr>
          <a:lstStyle/>
          <a:p>
            <a:r>
              <a:rPr lang="tr-TR" sz="2400" dirty="0">
                <a:latin typeface="Calibri" panose="020F0502020204030204" pitchFamily="34" charset="0"/>
                <a:cs typeface="Calibri" panose="020F0502020204030204" pitchFamily="34" charset="0"/>
              </a:rPr>
              <a:t>Cinsellik yaşamın doğal, sağlıklı ve ayrılmaz bir parçasıdır. Her insan kendi biyolojik, psikolojik, toplumsal, kişisel özelliklerine göre, cinsel gelişim sürecinde bulunduğu aşamaya uygun ve içinde yaşadığı toplumun kültürel, ahlaksal ve dinsel etkilerine göre cinsel yaşamını </a:t>
            </a:r>
            <a:r>
              <a:rPr lang="tr-TR" sz="2400" dirty="0" smtClean="0">
                <a:latin typeface="Calibri" panose="020F0502020204030204" pitchFamily="34" charset="0"/>
                <a:cs typeface="Calibri" panose="020F0502020204030204" pitchFamily="34" charset="0"/>
              </a:rPr>
              <a:t>sürdürür</a:t>
            </a:r>
            <a:r>
              <a:rPr lang="tr-TR" sz="2400" dirty="0" smtClean="0">
                <a:latin typeface="Calibri" panose="020F0502020204030204" pitchFamily="34" charset="0"/>
                <a:cs typeface="Calibri" panose="020F0502020204030204" pitchFamily="34" charset="0"/>
              </a:rPr>
              <a:t>.</a:t>
            </a:r>
          </a:p>
          <a:p>
            <a:pPr marL="0" indent="0">
              <a:buNone/>
            </a:pPr>
            <a:endParaRPr lang="tr-TR" sz="2400" dirty="0" smtClean="0">
              <a:latin typeface="Calibri" panose="020F0502020204030204" pitchFamily="34" charset="0"/>
              <a:cs typeface="Calibri" panose="020F0502020204030204" pitchFamily="34" charset="0"/>
            </a:endParaRPr>
          </a:p>
          <a:p>
            <a:r>
              <a:rPr lang="tr-TR" sz="2400" dirty="0" smtClean="0">
                <a:latin typeface="Calibri" panose="020F0502020204030204" pitchFamily="34" charset="0"/>
                <a:cs typeface="Calibri" panose="020F0502020204030204" pitchFamily="34" charset="0"/>
              </a:rPr>
              <a:t>Bazı </a:t>
            </a:r>
            <a:r>
              <a:rPr lang="tr-TR" sz="2400" dirty="0">
                <a:latin typeface="Calibri" panose="020F0502020204030204" pitchFamily="34" charset="0"/>
                <a:cs typeface="Calibri" panose="020F0502020204030204" pitchFamily="34" charset="0"/>
              </a:rPr>
              <a:t>yaşam dönemleri, yaş, </a:t>
            </a:r>
            <a:r>
              <a:rPr lang="tr-TR" sz="2400" dirty="0" err="1">
                <a:latin typeface="Calibri" panose="020F0502020204030204" pitchFamily="34" charset="0"/>
                <a:cs typeface="Calibri" panose="020F0502020204030204" pitchFamily="34" charset="0"/>
              </a:rPr>
              <a:t>hormonal</a:t>
            </a:r>
            <a:r>
              <a:rPr lang="tr-TR" sz="2400" dirty="0">
                <a:latin typeface="Calibri" panose="020F0502020204030204" pitchFamily="34" charset="0"/>
                <a:cs typeface="Calibri" panose="020F0502020204030204" pitchFamily="34" charset="0"/>
              </a:rPr>
              <a:t> değişiklik, bazı sistemik ve endokrin hastalıklar, bazı hastalıkların tedavisinde kullanılan ilaçlar cinsel fonksiyonlarda bozukluklara yol açabilir.</a:t>
            </a:r>
          </a:p>
        </p:txBody>
      </p:sp>
    </p:spTree>
    <p:extLst>
      <p:ext uri="{BB962C8B-B14F-4D97-AF65-F5344CB8AC3E}">
        <p14:creationId xmlns:p14="http://schemas.microsoft.com/office/powerpoint/2010/main" val="323871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780961"/>
            <a:ext cx="10054935" cy="780962"/>
          </a:xfrm>
        </p:spPr>
        <p:txBody>
          <a:bodyPr/>
          <a:lstStyle/>
          <a:p>
            <a:endParaRPr lang="tr-TR" dirty="0"/>
          </a:p>
        </p:txBody>
      </p:sp>
      <p:sp>
        <p:nvSpPr>
          <p:cNvPr id="3" name="İçerik Yer Tutucusu 2"/>
          <p:cNvSpPr>
            <a:spLocks noGrp="1"/>
          </p:cNvSpPr>
          <p:nvPr>
            <p:ph idx="1"/>
          </p:nvPr>
        </p:nvSpPr>
        <p:spPr>
          <a:xfrm>
            <a:off x="374073" y="519545"/>
            <a:ext cx="11253354" cy="5600700"/>
          </a:xfrm>
        </p:spPr>
        <p:txBody>
          <a:bodyPr>
            <a:normAutofit/>
          </a:bodyPr>
          <a:lstStyle/>
          <a:p>
            <a:pPr>
              <a:buFont typeface="Wingdings" panose="05000000000000000000" pitchFamily="2" charset="2"/>
              <a:buChar char="v"/>
            </a:pPr>
            <a:r>
              <a:rPr lang="tr-TR" sz="2400" b="1" dirty="0">
                <a:latin typeface="Calibri" panose="020F0502020204030204" pitchFamily="34" charset="0"/>
                <a:cs typeface="Calibri" panose="020F0502020204030204" pitchFamily="34" charset="0"/>
              </a:rPr>
              <a:t>Cinsel işlev bozukluklarının yol açtığı </a:t>
            </a:r>
            <a:r>
              <a:rPr lang="tr-TR" sz="2400" b="1" dirty="0" smtClean="0">
                <a:latin typeface="Calibri" panose="020F0502020204030204" pitchFamily="34" charset="0"/>
                <a:cs typeface="Calibri" panose="020F0502020204030204" pitchFamily="34" charset="0"/>
              </a:rPr>
              <a:t>sorunlar</a:t>
            </a:r>
            <a:endParaRPr lang="tr-TR" sz="2400" dirty="0">
              <a:latin typeface="Calibri" panose="020F0502020204030204" pitchFamily="34" charset="0"/>
              <a:cs typeface="Calibri" panose="020F0502020204030204" pitchFamily="34" charset="0"/>
            </a:endParaRPr>
          </a:p>
          <a:p>
            <a:r>
              <a:rPr lang="tr-TR" sz="2400" dirty="0" err="1" smtClean="0">
                <a:latin typeface="Calibri" panose="020F0502020204030204" pitchFamily="34" charset="0"/>
                <a:cs typeface="Calibri" panose="020F0502020204030204" pitchFamily="34" charset="0"/>
              </a:rPr>
              <a:t>Anksiyete</a:t>
            </a:r>
            <a:r>
              <a:rPr lang="tr-TR" sz="2400" dirty="0" smtClean="0">
                <a:latin typeface="Calibri" panose="020F0502020204030204" pitchFamily="34" charset="0"/>
                <a:cs typeface="Calibri" panose="020F0502020204030204" pitchFamily="34" charset="0"/>
              </a:rPr>
              <a:t>	</a:t>
            </a:r>
          </a:p>
          <a:p>
            <a:r>
              <a:rPr lang="tr-TR" sz="2400" dirty="0" smtClean="0">
                <a:latin typeface="Calibri" panose="020F0502020204030204" pitchFamily="34" charset="0"/>
                <a:cs typeface="Calibri" panose="020F0502020204030204" pitchFamily="34" charset="0"/>
              </a:rPr>
              <a:t>Özgüven kaybı </a:t>
            </a:r>
          </a:p>
          <a:p>
            <a:r>
              <a:rPr lang="tr-TR" sz="2400" dirty="0" smtClean="0">
                <a:latin typeface="Calibri" panose="020F0502020204030204" pitchFamily="34" charset="0"/>
                <a:cs typeface="Calibri" panose="020F0502020204030204" pitchFamily="34" charset="0"/>
              </a:rPr>
              <a:t>Cinsellikten uzaklaşma </a:t>
            </a:r>
          </a:p>
          <a:p>
            <a:r>
              <a:rPr lang="tr-TR" sz="2400" dirty="0" smtClean="0">
                <a:latin typeface="Calibri" panose="020F0502020204030204" pitchFamily="34" charset="0"/>
                <a:cs typeface="Calibri" panose="020F0502020204030204" pitchFamily="34" charset="0"/>
              </a:rPr>
              <a:t>Savunucu kişilik</a:t>
            </a:r>
          </a:p>
          <a:p>
            <a:r>
              <a:rPr lang="tr-TR" sz="2400" dirty="0" smtClean="0">
                <a:latin typeface="Calibri" panose="020F0502020204030204" pitchFamily="34" charset="0"/>
                <a:cs typeface="Calibri" panose="020F0502020204030204" pitchFamily="34" charset="0"/>
              </a:rPr>
              <a:t>İletişimde bozulma</a:t>
            </a:r>
          </a:p>
          <a:p>
            <a:r>
              <a:rPr lang="tr-TR" sz="2400" dirty="0" smtClean="0">
                <a:latin typeface="Calibri" panose="020F0502020204030204" pitchFamily="34" charset="0"/>
                <a:cs typeface="Calibri" panose="020F0502020204030204" pitchFamily="34" charset="0"/>
              </a:rPr>
              <a:t>Eşin tatminsizliği</a:t>
            </a:r>
          </a:p>
          <a:p>
            <a:r>
              <a:rPr lang="tr-TR" sz="2400" dirty="0" smtClean="0">
                <a:latin typeface="Calibri" panose="020F0502020204030204" pitchFamily="34" charset="0"/>
                <a:cs typeface="Calibri" panose="020F0502020204030204" pitchFamily="34" charset="0"/>
              </a:rPr>
              <a:t>Kızgınlık</a:t>
            </a:r>
          </a:p>
          <a:p>
            <a:r>
              <a:rPr lang="tr-TR" sz="2400" dirty="0" smtClean="0">
                <a:latin typeface="Calibri" panose="020F0502020204030204" pitchFamily="34" charset="0"/>
                <a:cs typeface="Calibri" panose="020F0502020204030204" pitchFamily="34" charset="0"/>
              </a:rPr>
              <a:t>Reddedilme korkusu</a:t>
            </a:r>
          </a:p>
          <a:p>
            <a:r>
              <a:rPr lang="tr-TR" sz="2400" dirty="0" smtClean="0">
                <a:latin typeface="Calibri" panose="020F0502020204030204" pitchFamily="34" charset="0"/>
                <a:cs typeface="Calibri" panose="020F0502020204030204" pitchFamily="34" charset="0"/>
              </a:rPr>
              <a:t>Tedavide </a:t>
            </a:r>
            <a:r>
              <a:rPr lang="tr-TR" sz="2400" dirty="0">
                <a:latin typeface="Calibri" panose="020F0502020204030204" pitchFamily="34" charset="0"/>
                <a:cs typeface="Calibri" panose="020F0502020204030204" pitchFamily="34" charset="0"/>
              </a:rPr>
              <a:t>başarı eşlerin birlikte danışmanlık eğitimine alınması, aralarında iyi bir ilişkinin oluşturulması ile olasıdır. Psikolojik destek, destek grup terapileri yararlı olabilir.</a:t>
            </a:r>
          </a:p>
        </p:txBody>
      </p:sp>
    </p:spTree>
    <p:extLst>
      <p:ext uri="{BB962C8B-B14F-4D97-AF65-F5344CB8AC3E}">
        <p14:creationId xmlns:p14="http://schemas.microsoft.com/office/powerpoint/2010/main" val="220809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6245" y="-1371600"/>
            <a:ext cx="10058400" cy="1371600"/>
          </a:xfrm>
        </p:spPr>
        <p:txBody>
          <a:bodyPr/>
          <a:lstStyle/>
          <a:p>
            <a:endParaRPr lang="tr-TR" dirty="0"/>
          </a:p>
        </p:txBody>
      </p:sp>
      <p:sp>
        <p:nvSpPr>
          <p:cNvPr id="3" name="İçerik Yer Tutucusu 2"/>
          <p:cNvSpPr>
            <a:spLocks noGrp="1"/>
          </p:cNvSpPr>
          <p:nvPr>
            <p:ph idx="1"/>
          </p:nvPr>
        </p:nvSpPr>
        <p:spPr>
          <a:xfrm>
            <a:off x="633845" y="675409"/>
            <a:ext cx="10491355" cy="5359631"/>
          </a:xfrm>
        </p:spPr>
        <p:txBody>
          <a:bodyPr>
            <a:normAutofit lnSpcReduction="10000"/>
          </a:bodyPr>
          <a:lstStyle/>
          <a:p>
            <a:pPr>
              <a:buFont typeface="Wingdings" panose="05000000000000000000" pitchFamily="2" charset="2"/>
              <a:buChar char="v"/>
            </a:pPr>
            <a:r>
              <a:rPr lang="tr-TR" sz="2400" b="1" dirty="0" smtClean="0">
                <a:latin typeface="Calibri" panose="020F0502020204030204" pitchFamily="34" charset="0"/>
                <a:cs typeface="Calibri" panose="020F0502020204030204" pitchFamily="34" charset="0"/>
              </a:rPr>
              <a:t>Diyabet hastası </a:t>
            </a:r>
            <a:r>
              <a:rPr lang="tr-TR" sz="2400" b="1" dirty="0">
                <a:latin typeface="Calibri" panose="020F0502020204030204" pitchFamily="34" charset="0"/>
                <a:cs typeface="Calibri" panose="020F0502020204030204" pitchFamily="34" charset="0"/>
              </a:rPr>
              <a:t>olan erkeklerde en sık görülen cinsel işlev bozuklukları </a:t>
            </a:r>
            <a:r>
              <a:rPr lang="tr-TR" sz="2400" b="1" dirty="0" smtClean="0">
                <a:latin typeface="Calibri" panose="020F0502020204030204" pitchFamily="34" charset="0"/>
                <a:cs typeface="Calibri" panose="020F0502020204030204" pitchFamily="34" charset="0"/>
              </a:rPr>
              <a:t>nelerdir?</a:t>
            </a:r>
            <a:endParaRPr lang="tr-TR" sz="2400" dirty="0">
              <a:latin typeface="Calibri" panose="020F0502020204030204" pitchFamily="34" charset="0"/>
              <a:cs typeface="Calibri" panose="020F0502020204030204" pitchFamily="34" charset="0"/>
            </a:endParaRPr>
          </a:p>
          <a:p>
            <a:r>
              <a:rPr lang="tr-TR" sz="2400" dirty="0" smtClean="0">
                <a:latin typeface="Calibri" panose="020F0502020204030204" pitchFamily="34" charset="0"/>
                <a:cs typeface="Calibri" panose="020F0502020204030204" pitchFamily="34" charset="0"/>
              </a:rPr>
              <a:t>Şeker </a:t>
            </a:r>
            <a:r>
              <a:rPr lang="tr-TR" sz="2400" dirty="0">
                <a:latin typeface="Calibri" panose="020F0502020204030204" pitchFamily="34" charset="0"/>
                <a:cs typeface="Calibri" panose="020F0502020204030204" pitchFamily="34" charset="0"/>
              </a:rPr>
              <a:t>hastalığı olan erkeklerde en sık görülen cinsel sorun sertleşme güçlükleridir. Hastalığa bağlı damar, kas dokusu ve sinir hücrelerindeki bozukluklar sertleşme bozukluğunun sebepleridir. Özellikle daha yaşlı, hastalık süresi uzun olan ve sigara içen şeker hastalarında daha çok sertleşme zorlukları olmaktadır</a:t>
            </a:r>
            <a:r>
              <a:rPr lang="tr-TR" sz="2400" dirty="0" smtClean="0">
                <a:latin typeface="Calibri" panose="020F0502020204030204" pitchFamily="34" charset="0"/>
                <a:cs typeface="Calibri" panose="020F0502020204030204" pitchFamily="34" charset="0"/>
              </a:rPr>
              <a:t>.</a:t>
            </a:r>
          </a:p>
          <a:p>
            <a:pPr marL="0" indent="0">
              <a:buNone/>
            </a:pPr>
            <a:endParaRPr lang="tr-TR" sz="2400" dirty="0">
              <a:latin typeface="Calibri" panose="020F0502020204030204" pitchFamily="34" charset="0"/>
              <a:cs typeface="Calibri" panose="020F0502020204030204" pitchFamily="34" charset="0"/>
            </a:endParaRPr>
          </a:p>
          <a:p>
            <a:r>
              <a:rPr lang="tr-TR" sz="2400" dirty="0">
                <a:latin typeface="Calibri" panose="020F0502020204030204" pitchFamily="34" charset="0"/>
                <a:cs typeface="Calibri" panose="020F0502020204030204" pitchFamily="34" charset="0"/>
              </a:rPr>
              <a:t>Sinir hasarına bağlı olarak boşalma problemleri görülebilmektedir. </a:t>
            </a:r>
            <a:r>
              <a:rPr lang="tr-TR" sz="2400" dirty="0" err="1">
                <a:latin typeface="Calibri" panose="020F0502020204030204" pitchFamily="34" charset="0"/>
                <a:cs typeface="Calibri" panose="020F0502020204030204" pitchFamily="34" charset="0"/>
              </a:rPr>
              <a:t>Retrograd</a:t>
            </a:r>
            <a:r>
              <a:rPr lang="tr-TR" sz="2400" dirty="0">
                <a:latin typeface="Calibri" panose="020F0502020204030204" pitchFamily="34" charset="0"/>
                <a:cs typeface="Calibri" panose="020F0502020204030204" pitchFamily="34" charset="0"/>
              </a:rPr>
              <a:t> boşalma denilen meninin mesaneye kaçması ya da boşalmanın yetersiz olması bu sorunlar arasında sayılabilir</a:t>
            </a:r>
            <a:r>
              <a:rPr lang="tr-TR" sz="2400" dirty="0" smtClean="0">
                <a:latin typeface="Calibri" panose="020F0502020204030204" pitchFamily="34" charset="0"/>
                <a:cs typeface="Calibri" panose="020F0502020204030204" pitchFamily="34" charset="0"/>
              </a:rPr>
              <a:t>.</a:t>
            </a:r>
          </a:p>
          <a:p>
            <a:pPr marL="0" indent="0">
              <a:buNone/>
            </a:pPr>
            <a:endParaRPr lang="tr-TR" sz="2400" dirty="0">
              <a:latin typeface="Calibri" panose="020F0502020204030204" pitchFamily="34" charset="0"/>
              <a:cs typeface="Calibri" panose="020F0502020204030204" pitchFamily="34" charset="0"/>
            </a:endParaRPr>
          </a:p>
          <a:p>
            <a:r>
              <a:rPr lang="tr-TR" sz="2400" dirty="0">
                <a:latin typeface="Calibri" panose="020F0502020204030204" pitchFamily="34" charset="0"/>
                <a:cs typeface="Calibri" panose="020F0502020204030204" pitchFamily="34" charset="0"/>
              </a:rPr>
              <a:t>Sertleşme sorunları dışında cinsel istekte, uyarılmada ve cinsel tatminde azalma gibi sorunlarda görülmektedir. Bu sorunların bir bölümü fizyolojik etkenler dışında psikolojik sebeplerle ortaya çıkmaktadır.</a:t>
            </a:r>
          </a:p>
          <a:p>
            <a:endParaRPr lang="tr-TR" dirty="0"/>
          </a:p>
        </p:txBody>
      </p:sp>
    </p:spTree>
    <p:extLst>
      <p:ext uri="{BB962C8B-B14F-4D97-AF65-F5344CB8AC3E}">
        <p14:creationId xmlns:p14="http://schemas.microsoft.com/office/powerpoint/2010/main" val="32859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4855" y="384464"/>
            <a:ext cx="11305309" cy="6001643"/>
          </a:xfrm>
          <a:prstGeom prst="rect">
            <a:avLst/>
          </a:prstGeom>
        </p:spPr>
        <p:txBody>
          <a:bodyPr wrap="square">
            <a:spAutoFit/>
          </a:bodyPr>
          <a:lstStyle/>
          <a:p>
            <a:pPr marL="285750" indent="-285750">
              <a:buFont typeface="Wingdings" panose="05000000000000000000" pitchFamily="2" charset="2"/>
              <a:buChar char="v"/>
            </a:pPr>
            <a:r>
              <a:rPr lang="tr-TR" sz="2400" b="1" dirty="0" smtClean="0">
                <a:latin typeface="Calibri" panose="020F0502020204030204" pitchFamily="34" charset="0"/>
                <a:cs typeface="Calibri" panose="020F0502020204030204" pitchFamily="34" charset="0"/>
              </a:rPr>
              <a:t>Diyabetli </a:t>
            </a:r>
            <a:r>
              <a:rPr lang="tr-TR" sz="2400" b="1" dirty="0">
                <a:latin typeface="Calibri" panose="020F0502020204030204" pitchFamily="34" charset="0"/>
                <a:cs typeface="Calibri" panose="020F0502020204030204" pitchFamily="34" charset="0"/>
              </a:rPr>
              <a:t>erkeklerde cinsel işlev bozuklukları nasıl tedavi edilir</a:t>
            </a:r>
            <a:r>
              <a:rPr lang="tr-TR" sz="2400" b="1" dirty="0" smtClean="0">
                <a:latin typeface="Calibri" panose="020F0502020204030204" pitchFamily="34" charset="0"/>
                <a:cs typeface="Calibri" panose="020F0502020204030204" pitchFamily="34" charset="0"/>
              </a:rPr>
              <a:t>?</a:t>
            </a:r>
          </a:p>
          <a:p>
            <a:endParaRPr lang="tr-TR" sz="2400" b="1" dirty="0">
              <a:solidFill>
                <a:srgbClr val="006666"/>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Diyabetli erkeklerde </a:t>
            </a:r>
            <a:r>
              <a:rPr lang="tr-TR" sz="2400" dirty="0" err="1">
                <a:solidFill>
                  <a:srgbClr val="212529"/>
                </a:solidFill>
                <a:latin typeface="Calibri" panose="020F0502020204030204" pitchFamily="34" charset="0"/>
                <a:cs typeface="Calibri" panose="020F0502020204030204" pitchFamily="34" charset="0"/>
              </a:rPr>
              <a:t>ereksiyon</a:t>
            </a:r>
            <a:r>
              <a:rPr lang="tr-TR" sz="2400" dirty="0">
                <a:solidFill>
                  <a:srgbClr val="212529"/>
                </a:solidFill>
                <a:latin typeface="Calibri" panose="020F0502020204030204" pitchFamily="34" charset="0"/>
                <a:cs typeface="Calibri" panose="020F0502020204030204" pitchFamily="34" charset="0"/>
              </a:rPr>
              <a:t> bozukluklarını tedavi etmeye yönelik reçeteyle satılan etkili ilaçlar, </a:t>
            </a:r>
            <a:r>
              <a:rPr lang="tr-TR" sz="2400" dirty="0" err="1">
                <a:solidFill>
                  <a:srgbClr val="212529"/>
                </a:solidFill>
                <a:latin typeface="Calibri" panose="020F0502020204030204" pitchFamily="34" charset="0"/>
                <a:cs typeface="Calibri" panose="020F0502020204030204" pitchFamily="34" charset="0"/>
              </a:rPr>
              <a:t>fosfodiesteraz</a:t>
            </a:r>
            <a:r>
              <a:rPr lang="tr-TR" sz="2400" dirty="0">
                <a:solidFill>
                  <a:srgbClr val="212529"/>
                </a:solidFill>
                <a:latin typeface="Calibri" panose="020F0502020204030204" pitchFamily="34" charset="0"/>
                <a:cs typeface="Calibri" panose="020F0502020204030204" pitchFamily="34" charset="0"/>
              </a:rPr>
              <a:t> tip 5 (PDE-5) </a:t>
            </a:r>
            <a:r>
              <a:rPr lang="tr-TR" sz="2400" dirty="0" err="1">
                <a:solidFill>
                  <a:srgbClr val="212529"/>
                </a:solidFill>
                <a:latin typeface="Calibri" panose="020F0502020204030204" pitchFamily="34" charset="0"/>
                <a:cs typeface="Calibri" panose="020F0502020204030204" pitchFamily="34" charset="0"/>
              </a:rPr>
              <a:t>inhibötleridir</a:t>
            </a:r>
            <a:r>
              <a:rPr lang="tr-TR" sz="2400" dirty="0">
                <a:solidFill>
                  <a:srgbClr val="212529"/>
                </a:solidFill>
                <a:latin typeface="Calibri" panose="020F0502020204030204" pitchFamily="34" charset="0"/>
                <a:cs typeface="Calibri" panose="020F0502020204030204" pitchFamily="34" charset="0"/>
              </a:rPr>
              <a:t>. Sağlığa yönelik riskleri önlemek ve olası yan etkilerini değerlendirmek için daima bir doktorla görüşülerek alınmalıdır</a:t>
            </a:r>
            <a:r>
              <a:rPr lang="tr-TR" sz="2400" dirty="0" smtClean="0">
                <a:solidFill>
                  <a:srgbClr val="212529"/>
                </a:solidFill>
                <a:latin typeface="Calibri" panose="020F0502020204030204" pitchFamily="34" charset="0"/>
                <a:cs typeface="Calibri" panose="020F0502020204030204" pitchFamily="34" charset="0"/>
              </a:rPr>
              <a:t>.</a:t>
            </a:r>
          </a:p>
          <a:p>
            <a:endParaRPr lang="tr-TR" sz="2400" dirty="0">
              <a:solidFill>
                <a:srgbClr val="21252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Tabletlerin yanı sıra, vakum pompaları gibi </a:t>
            </a:r>
            <a:r>
              <a:rPr lang="tr-TR" sz="2400" dirty="0" err="1">
                <a:solidFill>
                  <a:srgbClr val="212529"/>
                </a:solidFill>
                <a:latin typeface="Calibri" panose="020F0502020204030204" pitchFamily="34" charset="0"/>
                <a:cs typeface="Calibri" panose="020F0502020204030204" pitchFamily="34" charset="0"/>
              </a:rPr>
              <a:t>ereksiyona</a:t>
            </a:r>
            <a:r>
              <a:rPr lang="tr-TR" sz="2400" dirty="0">
                <a:solidFill>
                  <a:srgbClr val="212529"/>
                </a:solidFill>
                <a:latin typeface="Calibri" panose="020F0502020204030204" pitchFamily="34" charset="0"/>
                <a:cs typeface="Calibri" panose="020F0502020204030204" pitchFamily="34" charset="0"/>
              </a:rPr>
              <a:t> yardımcı olan mekanik çözümler de vardır. Ayrıca damarları genişleten maddeleri penisin boşluklu yapısına enjekte etmek veya </a:t>
            </a:r>
            <a:r>
              <a:rPr lang="tr-TR" sz="2400" dirty="0" err="1">
                <a:solidFill>
                  <a:srgbClr val="212529"/>
                </a:solidFill>
                <a:latin typeface="Calibri" panose="020F0502020204030204" pitchFamily="34" charset="0"/>
                <a:cs typeface="Calibri" panose="020F0502020204030204" pitchFamily="34" charset="0"/>
              </a:rPr>
              <a:t>üretra</a:t>
            </a:r>
            <a:r>
              <a:rPr lang="tr-TR" sz="2400" dirty="0">
                <a:solidFill>
                  <a:srgbClr val="212529"/>
                </a:solidFill>
                <a:latin typeface="Calibri" panose="020F0502020204030204" pitchFamily="34" charset="0"/>
                <a:cs typeface="Calibri" panose="020F0502020204030204" pitchFamily="34" charset="0"/>
              </a:rPr>
              <a:t> üzerinden uygulamak da mümkündür. Bu yöntemlerin de yan etkileri vardır ve hoşa </a:t>
            </a:r>
            <a:r>
              <a:rPr lang="tr-TR" sz="2400" dirty="0" smtClean="0">
                <a:solidFill>
                  <a:srgbClr val="212529"/>
                </a:solidFill>
                <a:latin typeface="Calibri" panose="020F0502020204030204" pitchFamily="34" charset="0"/>
                <a:cs typeface="Calibri" panose="020F0502020204030204" pitchFamily="34" charset="0"/>
              </a:rPr>
              <a:t>gitmeyebilir.</a:t>
            </a:r>
          </a:p>
          <a:p>
            <a:endParaRPr lang="tr-TR" sz="2400" dirty="0" smtClean="0">
              <a:solidFill>
                <a:srgbClr val="212529"/>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2400" dirty="0" smtClean="0">
                <a:solidFill>
                  <a:srgbClr val="212529"/>
                </a:solidFill>
                <a:latin typeface="Calibri" panose="020F0502020204030204" pitchFamily="34" charset="0"/>
                <a:cs typeface="Calibri" panose="020F0502020204030204" pitchFamily="34" charset="0"/>
              </a:rPr>
              <a:t>Kanıtlanmış </a:t>
            </a:r>
            <a:r>
              <a:rPr lang="tr-TR" sz="2400" dirty="0">
                <a:solidFill>
                  <a:srgbClr val="212529"/>
                </a:solidFill>
                <a:latin typeface="Calibri" panose="020F0502020204030204" pitchFamily="34" charset="0"/>
                <a:cs typeface="Calibri" panose="020F0502020204030204" pitchFamily="34" charset="0"/>
              </a:rPr>
              <a:t>bir testosteron eksikliği durumunda, hormon </a:t>
            </a:r>
            <a:r>
              <a:rPr lang="tr-TR" sz="2400" dirty="0" err="1">
                <a:solidFill>
                  <a:srgbClr val="212529"/>
                </a:solidFill>
                <a:latin typeface="Calibri" panose="020F0502020204030204" pitchFamily="34" charset="0"/>
                <a:cs typeface="Calibri" panose="020F0502020204030204" pitchFamily="34" charset="0"/>
              </a:rPr>
              <a:t>replasman</a:t>
            </a:r>
            <a:r>
              <a:rPr lang="tr-TR" sz="2400" dirty="0">
                <a:solidFill>
                  <a:srgbClr val="212529"/>
                </a:solidFill>
                <a:latin typeface="Calibri" panose="020F0502020204030204" pitchFamily="34" charset="0"/>
                <a:cs typeface="Calibri" panose="020F0502020204030204" pitchFamily="34" charset="0"/>
              </a:rPr>
              <a:t> tedavisi kullanılabilir ve bu sadece kapsamlı bir muayeneden sonra ve tıbbi gözetim altında yapılmalıdır. Çok nadir durumlarda ve istenilen cinsel gücün acil olduğu durumlarda, tüm alternatifler daha önce başarısız olmuşsa eğer, cerrahi müdahaleler yardımcı olabilir.</a:t>
            </a:r>
            <a:endParaRPr lang="tr-TR" sz="2400" b="0" i="0" dirty="0">
              <a:solidFill>
                <a:srgbClr val="212529"/>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0844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1718" y="-1466761"/>
            <a:ext cx="10058400" cy="1371600"/>
          </a:xfrm>
        </p:spPr>
        <p:txBody>
          <a:bodyPr/>
          <a:lstStyle/>
          <a:p>
            <a:endParaRPr lang="tr-TR" dirty="0"/>
          </a:p>
        </p:txBody>
      </p:sp>
      <p:sp>
        <p:nvSpPr>
          <p:cNvPr id="3" name="Dikdörtgen 2"/>
          <p:cNvSpPr/>
          <p:nvPr/>
        </p:nvSpPr>
        <p:spPr>
          <a:xfrm>
            <a:off x="810491" y="1080656"/>
            <a:ext cx="10609118" cy="3416320"/>
          </a:xfrm>
          <a:prstGeom prst="rect">
            <a:avLst/>
          </a:prstGeom>
        </p:spPr>
        <p:txBody>
          <a:bodyPr wrap="square">
            <a:spAutoFit/>
          </a:bodyPr>
          <a:lstStyle/>
          <a:p>
            <a:pPr marL="342900" indent="-342900">
              <a:buFont typeface="Wingdings" panose="05000000000000000000" pitchFamily="2" charset="2"/>
              <a:buChar char="ü"/>
            </a:pPr>
            <a:r>
              <a:rPr lang="tr-TR" sz="2400" dirty="0">
                <a:solidFill>
                  <a:srgbClr val="212529"/>
                </a:solidFill>
                <a:latin typeface="Calibri" panose="020F0502020204030204" pitchFamily="34" charset="0"/>
                <a:cs typeface="Calibri" panose="020F0502020204030204" pitchFamily="34" charset="0"/>
              </a:rPr>
              <a:t>Üroloji uzman doktorları, idrar oluşturan (böbrekler) ve idrarı atan (mesane, </a:t>
            </a:r>
            <a:r>
              <a:rPr lang="tr-TR" sz="2400" dirty="0" err="1">
                <a:solidFill>
                  <a:srgbClr val="212529"/>
                </a:solidFill>
                <a:latin typeface="Calibri" panose="020F0502020204030204" pitchFamily="34" charset="0"/>
                <a:cs typeface="Calibri" panose="020F0502020204030204" pitchFamily="34" charset="0"/>
              </a:rPr>
              <a:t>üreter</a:t>
            </a:r>
            <a:r>
              <a:rPr lang="tr-TR" sz="2400" dirty="0">
                <a:solidFill>
                  <a:srgbClr val="212529"/>
                </a:solidFill>
                <a:latin typeface="Calibri" panose="020F0502020204030204" pitchFamily="34" charset="0"/>
                <a:cs typeface="Calibri" panose="020F0502020204030204" pitchFamily="34" charset="0"/>
              </a:rPr>
              <a:t> ve </a:t>
            </a:r>
            <a:r>
              <a:rPr lang="tr-TR" sz="2400" dirty="0" err="1">
                <a:solidFill>
                  <a:srgbClr val="212529"/>
                </a:solidFill>
                <a:latin typeface="Calibri" panose="020F0502020204030204" pitchFamily="34" charset="0"/>
                <a:cs typeface="Calibri" panose="020F0502020204030204" pitchFamily="34" charset="0"/>
              </a:rPr>
              <a:t>üretra</a:t>
            </a:r>
            <a:r>
              <a:rPr lang="tr-TR" sz="2400" dirty="0">
                <a:solidFill>
                  <a:srgbClr val="212529"/>
                </a:solidFill>
                <a:latin typeface="Calibri" panose="020F0502020204030204" pitchFamily="34" charset="0"/>
                <a:cs typeface="Calibri" panose="020F0502020204030204" pitchFamily="34" charset="0"/>
              </a:rPr>
              <a:t>) organların ve erkek cinsel organlarının (testisler, </a:t>
            </a:r>
            <a:r>
              <a:rPr lang="tr-TR" sz="2400" dirty="0" err="1">
                <a:solidFill>
                  <a:srgbClr val="212529"/>
                </a:solidFill>
                <a:latin typeface="Calibri" panose="020F0502020204030204" pitchFamily="34" charset="0"/>
                <a:cs typeface="Calibri" panose="020F0502020204030204" pitchFamily="34" charset="0"/>
              </a:rPr>
              <a:t>epididim</a:t>
            </a:r>
            <a:r>
              <a:rPr lang="tr-TR" sz="2400" dirty="0">
                <a:solidFill>
                  <a:srgbClr val="212529"/>
                </a:solidFill>
                <a:latin typeface="Calibri" panose="020F0502020204030204" pitchFamily="34" charset="0"/>
                <a:cs typeface="Calibri" panose="020F0502020204030204" pitchFamily="34" charset="0"/>
              </a:rPr>
              <a:t>, sperma kordonu, </a:t>
            </a:r>
            <a:r>
              <a:rPr lang="tr-TR" sz="2400" dirty="0" err="1">
                <a:solidFill>
                  <a:srgbClr val="212529"/>
                </a:solidFill>
                <a:latin typeface="Calibri" panose="020F0502020204030204" pitchFamily="34" charset="0"/>
                <a:cs typeface="Calibri" panose="020F0502020204030204" pitchFamily="34" charset="0"/>
              </a:rPr>
              <a:t>seminal</a:t>
            </a:r>
            <a:r>
              <a:rPr lang="tr-TR" sz="2400" dirty="0">
                <a:solidFill>
                  <a:srgbClr val="212529"/>
                </a:solidFill>
                <a:latin typeface="Calibri" panose="020F0502020204030204" pitchFamily="34" charset="0"/>
                <a:cs typeface="Calibri" panose="020F0502020204030204" pitchFamily="34" charset="0"/>
              </a:rPr>
              <a:t> veziküller, penis ve prostat) hastalıkları konusunda uzmanlaşmışlardır ve bu nedenle cinsel işlev bozuklukları durumunda görüşülecek </a:t>
            </a:r>
            <a:r>
              <a:rPr lang="tr-TR" sz="2400" dirty="0" smtClean="0">
                <a:solidFill>
                  <a:srgbClr val="212529"/>
                </a:solidFill>
                <a:latin typeface="Calibri" panose="020F0502020204030204" pitchFamily="34" charset="0"/>
                <a:cs typeface="Calibri" panose="020F0502020204030204" pitchFamily="34" charset="0"/>
              </a:rPr>
              <a:t>kişilerdir.</a:t>
            </a:r>
          </a:p>
          <a:p>
            <a:endParaRPr lang="tr-TR" sz="2400" dirty="0" smtClean="0">
              <a:solidFill>
                <a:srgbClr val="212529"/>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ü"/>
            </a:pPr>
            <a:r>
              <a:rPr lang="tr-TR" sz="2400" dirty="0" smtClean="0">
                <a:solidFill>
                  <a:srgbClr val="212529"/>
                </a:solidFill>
                <a:latin typeface="Calibri" panose="020F0502020204030204" pitchFamily="34" charset="0"/>
                <a:cs typeface="Calibri" panose="020F0502020204030204" pitchFamily="34" charset="0"/>
              </a:rPr>
              <a:t>Özellikle </a:t>
            </a:r>
            <a:r>
              <a:rPr lang="tr-TR" sz="2400" dirty="0">
                <a:solidFill>
                  <a:srgbClr val="212529"/>
                </a:solidFill>
                <a:latin typeface="Calibri" panose="020F0502020204030204" pitchFamily="34" charset="0"/>
                <a:cs typeface="Calibri" panose="020F0502020204030204" pitchFamily="34" charset="0"/>
              </a:rPr>
              <a:t>de kan şekeri düzeyinin normale yakın olması, dengeli beslenme, düzenli hareket ve gerekirse kilo vermek olmak üzere diyabet hastalığının tedavisi de önemlidir. Buna psikolojik tedavinin eşlik etmesi de sıklıkla yararlı olabilmektedir.</a:t>
            </a:r>
            <a:endParaRPr lang="tr-TR" sz="2400" b="0" i="0" dirty="0">
              <a:solidFill>
                <a:srgbClr val="212529"/>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4693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1371600"/>
            <a:ext cx="10058400" cy="1371600"/>
          </a:xfrm>
        </p:spPr>
        <p:txBody>
          <a:bodyPr/>
          <a:lstStyle/>
          <a:p>
            <a:endParaRPr lang="tr-TR"/>
          </a:p>
        </p:txBody>
      </p:sp>
      <p:sp>
        <p:nvSpPr>
          <p:cNvPr id="3" name="Dikdörtgen 2"/>
          <p:cNvSpPr/>
          <p:nvPr/>
        </p:nvSpPr>
        <p:spPr>
          <a:xfrm>
            <a:off x="602673" y="685582"/>
            <a:ext cx="10816936" cy="5632311"/>
          </a:xfrm>
          <a:prstGeom prst="rect">
            <a:avLst/>
          </a:prstGeom>
        </p:spPr>
        <p:txBody>
          <a:bodyPr wrap="square">
            <a:spAutoFit/>
          </a:bodyPr>
          <a:lstStyle/>
          <a:p>
            <a:pPr marL="285750" indent="-285750">
              <a:buFont typeface="Wingdings" panose="05000000000000000000" pitchFamily="2" charset="2"/>
              <a:buChar char="v"/>
            </a:pPr>
            <a:r>
              <a:rPr lang="tr-TR" sz="2400" b="1" dirty="0" smtClean="0">
                <a:latin typeface="Calibri" panose="020F0502020204030204" pitchFamily="34" charset="0"/>
                <a:cs typeface="Calibri" panose="020F0502020204030204" pitchFamily="34" charset="0"/>
              </a:rPr>
              <a:t>Diyabetli </a:t>
            </a:r>
            <a:r>
              <a:rPr lang="tr-TR" sz="2400" b="1" dirty="0">
                <a:latin typeface="Calibri" panose="020F0502020204030204" pitchFamily="34" charset="0"/>
                <a:cs typeface="Calibri" panose="020F0502020204030204" pitchFamily="34" charset="0"/>
              </a:rPr>
              <a:t>kadınlarda cinsel işlev </a:t>
            </a:r>
            <a:r>
              <a:rPr lang="tr-TR" sz="2400" b="1" dirty="0" smtClean="0">
                <a:latin typeface="Calibri" panose="020F0502020204030204" pitchFamily="34" charset="0"/>
                <a:cs typeface="Calibri" panose="020F0502020204030204" pitchFamily="34" charset="0"/>
              </a:rPr>
              <a:t>bozukluğu</a:t>
            </a:r>
          </a:p>
          <a:p>
            <a:endParaRPr lang="tr-TR" sz="2400" b="1" dirty="0">
              <a:solidFill>
                <a:srgbClr val="212529"/>
              </a:solidFill>
              <a:latin typeface="Calibri" panose="020F0502020204030204" pitchFamily="34" charset="0"/>
              <a:cs typeface="Calibri" panose="020F0502020204030204" pitchFamily="34" charset="0"/>
            </a:endParaRPr>
          </a:p>
          <a:p>
            <a:r>
              <a:rPr lang="tr-TR" sz="2400" dirty="0" smtClean="0">
                <a:solidFill>
                  <a:srgbClr val="212529"/>
                </a:solidFill>
                <a:latin typeface="Calibri" panose="020F0502020204030204" pitchFamily="34" charset="0"/>
                <a:cs typeface="Calibri" panose="020F0502020204030204" pitchFamily="34" charset="0"/>
              </a:rPr>
              <a:t>Kadınlarda </a:t>
            </a:r>
            <a:r>
              <a:rPr lang="tr-TR" sz="2400" dirty="0">
                <a:solidFill>
                  <a:srgbClr val="212529"/>
                </a:solidFill>
                <a:latin typeface="Calibri" panose="020F0502020204030204" pitchFamily="34" charset="0"/>
                <a:cs typeface="Calibri" panose="020F0502020204030204" pitchFamily="34" charset="0"/>
              </a:rPr>
              <a:t>diyabet ve cinsel işlev bozuklukları arasındaki ilişki henüz tam olarak açıklığa kavuşmamıştır. Ayrıca şimdiye kadar kan şekeri yönetimi ve diyabet süresinin etkisi hakkında bilinen az şey vardır. Ancak kan şekeri değerlerinin uzun süre yüksek olmasının sık görülen enfeksiyonlar, damarlarda hasar ve psikolojik sıkıntılar gibi sonuçlarının cinsel işlevi olumsuz etkilediği kabul edilmektedir. Aşağıdaki semptomlar, diyabetli kadınlarda cinsel işlev bozukluğu olduğuna işaret edebilmektedir</a:t>
            </a:r>
            <a:r>
              <a:rPr lang="tr-TR" sz="2400" dirty="0" smtClean="0">
                <a:solidFill>
                  <a:srgbClr val="212529"/>
                </a:solidFill>
                <a:latin typeface="Calibri" panose="020F0502020204030204" pitchFamily="34" charset="0"/>
                <a:cs typeface="Calibri" panose="020F0502020204030204" pitchFamily="34" charset="0"/>
              </a:rPr>
              <a:t>.</a:t>
            </a:r>
          </a:p>
          <a:p>
            <a:endParaRPr lang="tr-TR" sz="2400" dirty="0">
              <a:solidFill>
                <a:srgbClr val="212529"/>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Azalan tahrik edilebilirlik veya azalan orgazm </a:t>
            </a:r>
            <a:r>
              <a:rPr lang="tr-TR" sz="2400" dirty="0" smtClean="0">
                <a:solidFill>
                  <a:srgbClr val="212529"/>
                </a:solidFill>
                <a:latin typeface="Calibri" panose="020F0502020204030204" pitchFamily="34" charset="0"/>
                <a:cs typeface="Calibri" panose="020F0502020204030204" pitchFamily="34" charset="0"/>
              </a:rPr>
              <a:t>olabilme</a:t>
            </a:r>
          </a:p>
          <a:p>
            <a:pPr>
              <a:buFont typeface="Arial" panose="020B0604020202020204" pitchFamily="34" charset="0"/>
              <a:buChar char="•"/>
            </a:pPr>
            <a:endParaRPr lang="tr-TR" sz="2400" dirty="0">
              <a:solidFill>
                <a:srgbClr val="212529"/>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Azalmış cinsel </a:t>
            </a:r>
            <a:r>
              <a:rPr lang="tr-TR" sz="2400" dirty="0" smtClean="0">
                <a:solidFill>
                  <a:srgbClr val="212529"/>
                </a:solidFill>
                <a:latin typeface="Calibri" panose="020F0502020204030204" pitchFamily="34" charset="0"/>
                <a:cs typeface="Calibri" panose="020F0502020204030204" pitchFamily="34" charset="0"/>
              </a:rPr>
              <a:t>istek</a:t>
            </a:r>
          </a:p>
          <a:p>
            <a:pPr>
              <a:buFont typeface="Arial" panose="020B0604020202020204" pitchFamily="34" charset="0"/>
              <a:buChar char="•"/>
            </a:pPr>
            <a:endParaRPr lang="tr-TR" sz="2400" dirty="0">
              <a:solidFill>
                <a:srgbClr val="212529"/>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İlişki sırasında </a:t>
            </a:r>
            <a:r>
              <a:rPr lang="tr-TR" sz="2400" dirty="0" smtClean="0">
                <a:solidFill>
                  <a:srgbClr val="212529"/>
                </a:solidFill>
                <a:latin typeface="Calibri" panose="020F0502020204030204" pitchFamily="34" charset="0"/>
                <a:cs typeface="Calibri" panose="020F0502020204030204" pitchFamily="34" charset="0"/>
              </a:rPr>
              <a:t>ağrı</a:t>
            </a:r>
          </a:p>
          <a:p>
            <a:pPr>
              <a:buFont typeface="Arial" panose="020B0604020202020204" pitchFamily="34" charset="0"/>
              <a:buChar char="•"/>
            </a:pPr>
            <a:endParaRPr lang="tr-TR" sz="2400" dirty="0">
              <a:solidFill>
                <a:srgbClr val="21252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15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p:txBody>
          <a:bodyPr>
            <a:normAutofit/>
          </a:bodyPr>
          <a:lstStyle/>
          <a:p>
            <a:r>
              <a:rPr lang="tr-TR" sz="2400" dirty="0">
                <a:solidFill>
                  <a:srgbClr val="212529"/>
                </a:solidFill>
                <a:latin typeface="Calibri" panose="020F0502020204030204" pitchFamily="34" charset="0"/>
                <a:cs typeface="Calibri" panose="020F0502020204030204" pitchFamily="34" charset="0"/>
              </a:rPr>
              <a:t>Cinsel ilişki sırasında duyulan ağrıların nedeni sıklıkla vajinadaki doğal nem miktarının azalmış olmasıdır. Diyabet hastalığının yeterince düzenlenmemesi uzun vadede vajinanın normal düzeyde nemlenmesine (</a:t>
            </a:r>
            <a:r>
              <a:rPr lang="tr-TR" sz="2400" dirty="0" err="1">
                <a:solidFill>
                  <a:srgbClr val="212529"/>
                </a:solidFill>
                <a:latin typeface="Calibri" panose="020F0502020204030204" pitchFamily="34" charset="0"/>
                <a:cs typeface="Calibri" panose="020F0502020204030204" pitchFamily="34" charset="0"/>
              </a:rPr>
              <a:t>lubrikasyon</a:t>
            </a:r>
            <a:r>
              <a:rPr lang="tr-TR" sz="2400" dirty="0">
                <a:solidFill>
                  <a:srgbClr val="212529"/>
                </a:solidFill>
                <a:latin typeface="Calibri" panose="020F0502020204030204" pitchFamily="34" charset="0"/>
                <a:cs typeface="Calibri" panose="020F0502020204030204" pitchFamily="34" charset="0"/>
              </a:rPr>
              <a:t>) katkıda bulunan sinirlerin ve damarların zarar görmesine yol açabilmektedir. Bu durumda nemlenme yavaşlar veya genel olarak daha zayıf olur.</a:t>
            </a:r>
          </a:p>
          <a:p>
            <a:endParaRPr lang="tr-TR" sz="2400" dirty="0"/>
          </a:p>
        </p:txBody>
      </p:sp>
    </p:spTree>
    <p:extLst>
      <p:ext uri="{BB962C8B-B14F-4D97-AF65-F5344CB8AC3E}">
        <p14:creationId xmlns:p14="http://schemas.microsoft.com/office/powerpoint/2010/main" val="321208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91" y="779318"/>
            <a:ext cx="10879282" cy="4524315"/>
          </a:xfrm>
          <a:prstGeom prst="rect">
            <a:avLst/>
          </a:prstGeom>
        </p:spPr>
        <p:txBody>
          <a:bodyPr wrap="square">
            <a:spAutoFit/>
          </a:bodyPr>
          <a:lstStyle/>
          <a:p>
            <a:pPr marL="285750" indent="-285750">
              <a:buFont typeface="Wingdings" panose="05000000000000000000" pitchFamily="2" charset="2"/>
              <a:buChar char="v"/>
            </a:pPr>
            <a:r>
              <a:rPr lang="tr-TR" sz="2400" b="1" dirty="0" smtClean="0">
                <a:latin typeface="Calibri" panose="020F0502020204030204" pitchFamily="34" charset="0"/>
                <a:cs typeface="Calibri" panose="020F0502020204030204" pitchFamily="34" charset="0"/>
              </a:rPr>
              <a:t>Diyabetli </a:t>
            </a:r>
            <a:r>
              <a:rPr lang="tr-TR" sz="2400" b="1" dirty="0">
                <a:latin typeface="Calibri" panose="020F0502020204030204" pitchFamily="34" charset="0"/>
                <a:cs typeface="Calibri" panose="020F0502020204030204" pitchFamily="34" charset="0"/>
              </a:rPr>
              <a:t>kadınlarda cinsel işlev bozukluğu nasıl tedavi edilir</a:t>
            </a:r>
            <a:r>
              <a:rPr lang="tr-TR" sz="2400" b="1" dirty="0" smtClean="0">
                <a:latin typeface="Calibri" panose="020F0502020204030204" pitchFamily="34" charset="0"/>
                <a:cs typeface="Calibri" panose="020F0502020204030204" pitchFamily="34" charset="0"/>
              </a:rPr>
              <a:t>?</a:t>
            </a:r>
          </a:p>
          <a:p>
            <a:endParaRPr lang="tr-TR" sz="2400" b="1" dirty="0">
              <a:solidFill>
                <a:srgbClr val="006666"/>
              </a:solidFill>
              <a:latin typeface="Calibri" panose="020F0502020204030204" pitchFamily="34" charset="0"/>
              <a:cs typeface="Calibri" panose="020F0502020204030204" pitchFamily="34" charset="0"/>
            </a:endParaRPr>
          </a:p>
          <a:p>
            <a:endParaRPr lang="tr-TR" sz="2400" b="1" dirty="0">
              <a:solidFill>
                <a:srgbClr val="006666"/>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tr-TR" sz="2400" dirty="0">
                <a:solidFill>
                  <a:srgbClr val="212529"/>
                </a:solidFill>
                <a:latin typeface="Calibri" panose="020F0502020204030204" pitchFamily="34" charset="0"/>
                <a:cs typeface="Calibri" panose="020F0502020204030204" pitchFamily="34" charset="0"/>
              </a:rPr>
              <a:t>Kadınlar için, </a:t>
            </a:r>
            <a:r>
              <a:rPr lang="tr-TR" sz="2400" dirty="0" err="1">
                <a:solidFill>
                  <a:srgbClr val="212529"/>
                </a:solidFill>
                <a:latin typeface="Calibri" panose="020F0502020204030204" pitchFamily="34" charset="0"/>
                <a:cs typeface="Calibri" panose="020F0502020204030204" pitchFamily="34" charset="0"/>
              </a:rPr>
              <a:t>pelvik</a:t>
            </a:r>
            <a:r>
              <a:rPr lang="tr-TR" sz="2400" dirty="0">
                <a:solidFill>
                  <a:srgbClr val="212529"/>
                </a:solidFill>
                <a:latin typeface="Calibri" panose="020F0502020204030204" pitchFamily="34" charset="0"/>
                <a:cs typeface="Calibri" panose="020F0502020204030204" pitchFamily="34" charset="0"/>
              </a:rPr>
              <a:t> tabandaki kasları ve kan akışını güçlendiren ve </a:t>
            </a:r>
            <a:r>
              <a:rPr lang="tr-TR" sz="2400" dirty="0" err="1">
                <a:solidFill>
                  <a:srgbClr val="212529"/>
                </a:solidFill>
                <a:latin typeface="Calibri" panose="020F0502020204030204" pitchFamily="34" charset="0"/>
                <a:cs typeface="Calibri" panose="020F0502020204030204" pitchFamily="34" charset="0"/>
              </a:rPr>
              <a:t>kontinans</a:t>
            </a:r>
            <a:r>
              <a:rPr lang="tr-TR" sz="2400" dirty="0">
                <a:solidFill>
                  <a:srgbClr val="212529"/>
                </a:solidFill>
                <a:latin typeface="Calibri" panose="020F0502020204030204" pitchFamily="34" charset="0"/>
                <a:cs typeface="Calibri" panose="020F0502020204030204" pitchFamily="34" charset="0"/>
              </a:rPr>
              <a:t> ve orgazm sorunlarına yardımcı olabilen vajinal veya </a:t>
            </a:r>
            <a:r>
              <a:rPr lang="tr-TR" sz="2400" dirty="0" err="1">
                <a:solidFill>
                  <a:srgbClr val="212529"/>
                </a:solidFill>
                <a:latin typeface="Calibri" panose="020F0502020204030204" pitchFamily="34" charset="0"/>
                <a:cs typeface="Calibri" panose="020F0502020204030204" pitchFamily="34" charset="0"/>
              </a:rPr>
              <a:t>pelvik</a:t>
            </a:r>
            <a:r>
              <a:rPr lang="tr-TR" sz="2400" dirty="0">
                <a:solidFill>
                  <a:srgbClr val="212529"/>
                </a:solidFill>
                <a:latin typeface="Calibri" panose="020F0502020204030204" pitchFamily="34" charset="0"/>
                <a:cs typeface="Calibri" panose="020F0502020204030204" pitchFamily="34" charset="0"/>
              </a:rPr>
              <a:t> taban çalıştırıcısı </a:t>
            </a:r>
            <a:r>
              <a:rPr lang="tr-TR" sz="2400" dirty="0" smtClean="0">
                <a:solidFill>
                  <a:srgbClr val="212529"/>
                </a:solidFill>
                <a:latin typeface="Calibri" panose="020F0502020204030204" pitchFamily="34" charset="0"/>
                <a:cs typeface="Calibri" panose="020F0502020204030204" pitchFamily="34" charset="0"/>
              </a:rPr>
              <a:t>vardır.</a:t>
            </a:r>
          </a:p>
          <a:p>
            <a:pPr marL="342900" indent="-342900">
              <a:buFont typeface="Arial" panose="020B0604020202020204" pitchFamily="34" charset="0"/>
              <a:buChar char="•"/>
            </a:pPr>
            <a:r>
              <a:rPr lang="tr-TR" sz="2400" dirty="0" smtClean="0">
                <a:solidFill>
                  <a:srgbClr val="212529"/>
                </a:solidFill>
                <a:latin typeface="Calibri" panose="020F0502020204030204" pitchFamily="34" charset="0"/>
                <a:cs typeface="Calibri" panose="020F0502020204030204" pitchFamily="34" charset="0"/>
              </a:rPr>
              <a:t>Kayganlaştırma </a:t>
            </a:r>
            <a:r>
              <a:rPr lang="tr-TR" sz="2400" dirty="0">
                <a:solidFill>
                  <a:srgbClr val="212529"/>
                </a:solidFill>
                <a:latin typeface="Calibri" panose="020F0502020204030204" pitchFamily="34" charset="0"/>
                <a:cs typeface="Calibri" panose="020F0502020204030204" pitchFamily="34" charset="0"/>
              </a:rPr>
              <a:t>bozuklukları durumunda, yani mukozanın yetersiz ıslanmasında, kayganlaştırıcılar veya </a:t>
            </a:r>
            <a:r>
              <a:rPr lang="tr-TR" sz="2400" dirty="0" err="1">
                <a:solidFill>
                  <a:srgbClr val="212529"/>
                </a:solidFill>
                <a:latin typeface="Calibri" panose="020F0502020204030204" pitchFamily="34" charset="0"/>
                <a:cs typeface="Calibri" panose="020F0502020204030204" pitchFamily="34" charset="0"/>
              </a:rPr>
              <a:t>hormonal</a:t>
            </a:r>
            <a:r>
              <a:rPr lang="tr-TR" sz="2400" dirty="0">
                <a:solidFill>
                  <a:srgbClr val="212529"/>
                </a:solidFill>
                <a:latin typeface="Calibri" panose="020F0502020204030204" pitchFamily="34" charset="0"/>
                <a:cs typeface="Calibri" panose="020F0502020204030204" pitchFamily="34" charset="0"/>
              </a:rPr>
              <a:t> lokal etkili, aktif bileşeni </a:t>
            </a:r>
            <a:r>
              <a:rPr lang="tr-TR" sz="2400" dirty="0" err="1">
                <a:solidFill>
                  <a:srgbClr val="212529"/>
                </a:solidFill>
                <a:latin typeface="Calibri" panose="020F0502020204030204" pitchFamily="34" charset="0"/>
                <a:cs typeface="Calibri" panose="020F0502020204030204" pitchFamily="34" charset="0"/>
              </a:rPr>
              <a:t>Estriol</a:t>
            </a:r>
            <a:r>
              <a:rPr lang="tr-TR" sz="2400" dirty="0">
                <a:solidFill>
                  <a:srgbClr val="212529"/>
                </a:solidFill>
                <a:latin typeface="Calibri" panose="020F0502020204030204" pitchFamily="34" charset="0"/>
                <a:cs typeface="Calibri" panose="020F0502020204030204" pitchFamily="34" charset="0"/>
              </a:rPr>
              <a:t> olan kremler yardımcı </a:t>
            </a:r>
            <a:r>
              <a:rPr lang="tr-TR" sz="2400" dirty="0" smtClean="0">
                <a:solidFill>
                  <a:srgbClr val="212529"/>
                </a:solidFill>
                <a:latin typeface="Calibri" panose="020F0502020204030204" pitchFamily="34" charset="0"/>
                <a:cs typeface="Calibri" panose="020F0502020204030204" pitchFamily="34" charset="0"/>
              </a:rPr>
              <a:t>olabilir.</a:t>
            </a:r>
          </a:p>
          <a:p>
            <a:pPr marL="342900" indent="-342900">
              <a:buFont typeface="Arial" panose="020B0604020202020204" pitchFamily="34" charset="0"/>
              <a:buChar char="•"/>
            </a:pPr>
            <a:r>
              <a:rPr lang="tr-TR" sz="2400" dirty="0" smtClean="0">
                <a:solidFill>
                  <a:srgbClr val="212529"/>
                </a:solidFill>
                <a:latin typeface="Calibri" panose="020F0502020204030204" pitchFamily="34" charset="0"/>
                <a:cs typeface="Calibri" panose="020F0502020204030204" pitchFamily="34" charset="0"/>
              </a:rPr>
              <a:t>Menopoz </a:t>
            </a:r>
            <a:r>
              <a:rPr lang="tr-TR" sz="2400" dirty="0">
                <a:solidFill>
                  <a:srgbClr val="212529"/>
                </a:solidFill>
                <a:latin typeface="Calibri" panose="020F0502020204030204" pitchFamily="34" charset="0"/>
                <a:cs typeface="Calibri" panose="020F0502020204030204" pitchFamily="34" charset="0"/>
              </a:rPr>
              <a:t>çerçevesinde cinsel işlev bozuklukları durumunda jinekoloji ve endokrinoloji doktoru gözetiminde hormon </a:t>
            </a:r>
            <a:r>
              <a:rPr lang="tr-TR" sz="2400" dirty="0" err="1">
                <a:solidFill>
                  <a:srgbClr val="212529"/>
                </a:solidFill>
                <a:latin typeface="Calibri" panose="020F0502020204030204" pitchFamily="34" charset="0"/>
                <a:cs typeface="Calibri" panose="020F0502020204030204" pitchFamily="34" charset="0"/>
              </a:rPr>
              <a:t>replasman</a:t>
            </a:r>
            <a:r>
              <a:rPr lang="tr-TR" sz="2400" dirty="0">
                <a:solidFill>
                  <a:srgbClr val="212529"/>
                </a:solidFill>
                <a:latin typeface="Calibri" panose="020F0502020204030204" pitchFamily="34" charset="0"/>
                <a:cs typeface="Calibri" panose="020F0502020204030204" pitchFamily="34" charset="0"/>
              </a:rPr>
              <a:t> tedavisi değerlendirilebilmektedir. Ayrıca doktor gözetimi altında bantlar, vajinal kapsüller veya tabletler biçiminde de seks hormonları denenebilmektedir.</a:t>
            </a:r>
            <a:endParaRPr lang="tr-TR" sz="2400" b="0" i="0" dirty="0">
              <a:solidFill>
                <a:srgbClr val="212529"/>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1571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171</TotalTime>
  <Words>924</Words>
  <Application>Microsoft Office PowerPoint</Application>
  <PresentationFormat>Geniş ekran</PresentationFormat>
  <Paragraphs>66</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Century Gothic</vt:lpstr>
      <vt:lpstr>Garamond</vt:lpstr>
      <vt:lpstr>Wingdings</vt:lpstr>
      <vt:lpstr>Sabun</vt:lpstr>
      <vt:lpstr>Diyabet ve cinsel işlev bozuklukları            hazırlayan: canan demirci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Diyabet ve cinsel işlev bozuklukları            hazırlayan: canan demirci</dc:title>
  <dc:creator>CANAN DEMİRCİ</dc:creator>
  <cp:lastModifiedBy>CANAN DEMİRCİ</cp:lastModifiedBy>
  <cp:revision>19</cp:revision>
  <dcterms:created xsi:type="dcterms:W3CDTF">2023-09-14T09:59:32Z</dcterms:created>
  <dcterms:modified xsi:type="dcterms:W3CDTF">2023-09-14T13:05:51Z</dcterms:modified>
</cp:coreProperties>
</file>