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tiff" ContentType="image/tiff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  <p:sldMasterId id="2147483682" r:id="rId2"/>
  </p:sldMasterIdLst>
  <p:notesMasterIdLst>
    <p:notesMasterId r:id="rId90"/>
  </p:notesMasterIdLst>
  <p:sldIdLst>
    <p:sldId id="346" r:id="rId3"/>
    <p:sldId id="377" r:id="rId4"/>
    <p:sldId id="378" r:id="rId5"/>
    <p:sldId id="379" r:id="rId6"/>
    <p:sldId id="362" r:id="rId7"/>
    <p:sldId id="363" r:id="rId8"/>
    <p:sldId id="364" r:id="rId9"/>
    <p:sldId id="366" r:id="rId10"/>
    <p:sldId id="375" r:id="rId11"/>
    <p:sldId id="367" r:id="rId12"/>
    <p:sldId id="368" r:id="rId13"/>
    <p:sldId id="369" r:id="rId14"/>
    <p:sldId id="385" r:id="rId15"/>
    <p:sldId id="371" r:id="rId16"/>
    <p:sldId id="383" r:id="rId17"/>
    <p:sldId id="381" r:id="rId18"/>
    <p:sldId id="331" r:id="rId19"/>
    <p:sldId id="382" r:id="rId20"/>
    <p:sldId id="317" r:id="rId21"/>
    <p:sldId id="316" r:id="rId22"/>
    <p:sldId id="321" r:id="rId23"/>
    <p:sldId id="334" r:id="rId24"/>
    <p:sldId id="361" r:id="rId25"/>
    <p:sldId id="348" r:id="rId26"/>
    <p:sldId id="349" r:id="rId27"/>
    <p:sldId id="335" r:id="rId28"/>
    <p:sldId id="359" r:id="rId29"/>
    <p:sldId id="258" r:id="rId30"/>
    <p:sldId id="259" r:id="rId31"/>
    <p:sldId id="315" r:id="rId32"/>
    <p:sldId id="260" r:id="rId33"/>
    <p:sldId id="261" r:id="rId34"/>
    <p:sldId id="262" r:id="rId35"/>
    <p:sldId id="263" r:id="rId36"/>
    <p:sldId id="264" r:id="rId37"/>
    <p:sldId id="353" r:id="rId38"/>
    <p:sldId id="354" r:id="rId39"/>
    <p:sldId id="358" r:id="rId40"/>
    <p:sldId id="281" r:id="rId41"/>
    <p:sldId id="279" r:id="rId42"/>
    <p:sldId id="280" r:id="rId43"/>
    <p:sldId id="282" r:id="rId44"/>
    <p:sldId id="283" r:id="rId45"/>
    <p:sldId id="285" r:id="rId46"/>
    <p:sldId id="284" r:id="rId47"/>
    <p:sldId id="286" r:id="rId48"/>
    <p:sldId id="322" r:id="rId49"/>
    <p:sldId id="265" r:id="rId50"/>
    <p:sldId id="323" r:id="rId51"/>
    <p:sldId id="267" r:id="rId52"/>
    <p:sldId id="270" r:id="rId53"/>
    <p:sldId id="269" r:id="rId54"/>
    <p:sldId id="271" r:id="rId55"/>
    <p:sldId id="272" r:id="rId56"/>
    <p:sldId id="274" r:id="rId57"/>
    <p:sldId id="326" r:id="rId58"/>
    <p:sldId id="275" r:id="rId59"/>
    <p:sldId id="276" r:id="rId60"/>
    <p:sldId id="277" r:id="rId61"/>
    <p:sldId id="328" r:id="rId62"/>
    <p:sldId id="278" r:id="rId63"/>
    <p:sldId id="357" r:id="rId64"/>
    <p:sldId id="287" r:id="rId65"/>
    <p:sldId id="288" r:id="rId66"/>
    <p:sldId id="289" r:id="rId67"/>
    <p:sldId id="290" r:id="rId68"/>
    <p:sldId id="291" r:id="rId69"/>
    <p:sldId id="294" r:id="rId70"/>
    <p:sldId id="351" r:id="rId71"/>
    <p:sldId id="292" r:id="rId72"/>
    <p:sldId id="293" r:id="rId73"/>
    <p:sldId id="297" r:id="rId74"/>
    <p:sldId id="298" r:id="rId75"/>
    <p:sldId id="332" r:id="rId76"/>
    <p:sldId id="299" r:id="rId77"/>
    <p:sldId id="300" r:id="rId78"/>
    <p:sldId id="301" r:id="rId79"/>
    <p:sldId id="302" r:id="rId80"/>
    <p:sldId id="330" r:id="rId81"/>
    <p:sldId id="303" r:id="rId82"/>
    <p:sldId id="304" r:id="rId83"/>
    <p:sldId id="305" r:id="rId84"/>
    <p:sldId id="312" r:id="rId85"/>
    <p:sldId id="372" r:id="rId86"/>
    <p:sldId id="374" r:id="rId87"/>
    <p:sldId id="360" r:id="rId88"/>
    <p:sldId id="308" r:id="rId89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CC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85690C1-4014-4A6B-B2E9-2E885DBD55B2}" v="1775" dt="2026-03-27T20:59:41.220"/>
    <p1510:client id="{C1BFA774-CE26-477F-8EAD-6186FE6466BA}" v="1231" dt="2026-03-28T06:06:50.58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Tema Uygulanmış Stil 1 - Vurgu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C2FFA5D-87B4-456A-9821-1D502468CF0F}" styleName="Tema Uygulanmış Stil 1 - Vurgu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Açık Stil 2 - Vurgu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90" Type="http://schemas.openxmlformats.org/officeDocument/2006/relationships/notesMaster" Target="notesMasters/notesMaster1.xml"/><Relationship Id="rId95" Type="http://schemas.microsoft.com/office/2015/10/relationships/revisionInfo" Target="revisionInfo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slide" Target="slides/slide85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56" Type="http://schemas.openxmlformats.org/officeDocument/2006/relationships/slide" Target="slides/slide54.xml"/><Relationship Id="rId77" Type="http://schemas.openxmlformats.org/officeDocument/2006/relationships/slide" Target="slides/slide7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6E28BF5-BD3F-4253-8B09-AD75A0BA53D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588EC9B9-1C5B-439B-A263-09A9C81E12D1}">
      <dgm:prSet/>
      <dgm:spPr/>
      <dgm:t>
        <a:bodyPr/>
        <a:lstStyle/>
        <a:p>
          <a:r>
            <a:rPr lang="tr-TR"/>
            <a:t>Seyahate çıkarken gerekli miktarda</a:t>
          </a:r>
          <a:endParaRPr lang="en-US"/>
        </a:p>
      </dgm:t>
    </dgm:pt>
    <dgm:pt modelId="{7CF1AD23-30A6-402F-BDC2-DF8D834488B8}" type="parTrans" cxnId="{8A33BB0B-6821-4840-80AA-E9376DB7866D}">
      <dgm:prSet/>
      <dgm:spPr/>
      <dgm:t>
        <a:bodyPr/>
        <a:lstStyle/>
        <a:p>
          <a:endParaRPr lang="en-US"/>
        </a:p>
      </dgm:t>
    </dgm:pt>
    <dgm:pt modelId="{CD61CFED-DB5A-49D9-9F8E-0F4489CE5CDA}" type="sibTrans" cxnId="{8A33BB0B-6821-4840-80AA-E9376DB7866D}">
      <dgm:prSet/>
      <dgm:spPr/>
      <dgm:t>
        <a:bodyPr/>
        <a:lstStyle/>
        <a:p>
          <a:endParaRPr lang="en-US"/>
        </a:p>
      </dgm:t>
    </dgm:pt>
    <dgm:pt modelId="{64B0F1CA-94B9-4F56-80F8-138E309DEE1E}">
      <dgm:prSet/>
      <dgm:spPr/>
      <dgm:t>
        <a:bodyPr/>
        <a:lstStyle/>
        <a:p>
          <a:r>
            <a:rPr lang="tr-TR"/>
            <a:t>İnsülin VE İĞNE UCU</a:t>
          </a:r>
          <a:endParaRPr lang="en-US"/>
        </a:p>
      </dgm:t>
    </dgm:pt>
    <dgm:pt modelId="{E13F63BA-556E-4B60-833A-31B12ABB7EBE}" type="parTrans" cxnId="{73E60F39-3733-452D-9C2E-0796CB2E9783}">
      <dgm:prSet/>
      <dgm:spPr/>
      <dgm:t>
        <a:bodyPr/>
        <a:lstStyle/>
        <a:p>
          <a:endParaRPr lang="en-US"/>
        </a:p>
      </dgm:t>
    </dgm:pt>
    <dgm:pt modelId="{69CEE3A1-7BA8-49A7-9647-2026F70F9769}" type="sibTrans" cxnId="{73E60F39-3733-452D-9C2E-0796CB2E9783}">
      <dgm:prSet/>
      <dgm:spPr/>
      <dgm:t>
        <a:bodyPr/>
        <a:lstStyle/>
        <a:p>
          <a:endParaRPr lang="en-US"/>
        </a:p>
      </dgm:t>
    </dgm:pt>
    <dgm:pt modelId="{DCC35843-7CB6-4BE2-A02E-DEFF3A222F26}">
      <dgm:prSet/>
      <dgm:spPr/>
      <dgm:t>
        <a:bodyPr/>
        <a:lstStyle/>
        <a:p>
          <a:r>
            <a:rPr lang="tr-TR"/>
            <a:t>Kan şekeri ÖLÇÜM CİHAZI ve çubuğu</a:t>
          </a:r>
          <a:endParaRPr lang="en-US"/>
        </a:p>
      </dgm:t>
    </dgm:pt>
    <dgm:pt modelId="{2A7095B1-6954-4F01-8340-6F70DB96A734}" type="parTrans" cxnId="{ABCDB129-D9F8-4E95-B8A4-CF2BE6538886}">
      <dgm:prSet/>
      <dgm:spPr/>
      <dgm:t>
        <a:bodyPr/>
        <a:lstStyle/>
        <a:p>
          <a:endParaRPr lang="en-US"/>
        </a:p>
      </dgm:t>
    </dgm:pt>
    <dgm:pt modelId="{5AA06AE1-3559-4744-9493-49C7A975A3CB}" type="sibTrans" cxnId="{ABCDB129-D9F8-4E95-B8A4-CF2BE6538886}">
      <dgm:prSet/>
      <dgm:spPr/>
      <dgm:t>
        <a:bodyPr/>
        <a:lstStyle/>
        <a:p>
          <a:endParaRPr lang="en-US"/>
        </a:p>
      </dgm:t>
    </dgm:pt>
    <dgm:pt modelId="{A831C14F-DAE2-47C9-900E-347D8D30E5E5}">
      <dgm:prSet/>
      <dgm:spPr/>
      <dgm:t>
        <a:bodyPr/>
        <a:lstStyle/>
        <a:p>
          <a:r>
            <a:rPr lang="tr-TR"/>
            <a:t>İnsülin enjektörü</a:t>
          </a:r>
          <a:endParaRPr lang="en-US"/>
        </a:p>
      </dgm:t>
    </dgm:pt>
    <dgm:pt modelId="{553D90F0-3026-43DE-B4C2-A116C7BC50C0}" type="parTrans" cxnId="{8BF9F6F8-B262-4729-8B11-2B3166F87C9B}">
      <dgm:prSet/>
      <dgm:spPr/>
      <dgm:t>
        <a:bodyPr/>
        <a:lstStyle/>
        <a:p>
          <a:endParaRPr lang="en-US"/>
        </a:p>
      </dgm:t>
    </dgm:pt>
    <dgm:pt modelId="{6FCC437F-100E-4A28-AE09-3B179AC67958}" type="sibTrans" cxnId="{8BF9F6F8-B262-4729-8B11-2B3166F87C9B}">
      <dgm:prSet/>
      <dgm:spPr/>
      <dgm:t>
        <a:bodyPr/>
        <a:lstStyle/>
        <a:p>
          <a:endParaRPr lang="en-US"/>
        </a:p>
      </dgm:t>
    </dgm:pt>
    <dgm:pt modelId="{0D217B92-6644-404C-80F4-56464C6A91C9}">
      <dgm:prSet/>
      <dgm:spPr/>
      <dgm:t>
        <a:bodyPr/>
        <a:lstStyle/>
        <a:p>
          <a:r>
            <a:rPr lang="tr-TR"/>
            <a:t>Diğer ilaçlarınızı</a:t>
          </a:r>
          <a:endParaRPr lang="en-US"/>
        </a:p>
      </dgm:t>
    </dgm:pt>
    <dgm:pt modelId="{203E0630-A6AC-42A7-8219-A4028AD3AC57}" type="parTrans" cxnId="{09C8799C-8EFD-4218-9F51-B2E97F5FF849}">
      <dgm:prSet/>
      <dgm:spPr/>
      <dgm:t>
        <a:bodyPr/>
        <a:lstStyle/>
        <a:p>
          <a:endParaRPr lang="en-US"/>
        </a:p>
      </dgm:t>
    </dgm:pt>
    <dgm:pt modelId="{0A78B9FD-BB8C-46AF-8F71-837B28E4DD18}" type="sibTrans" cxnId="{09C8799C-8EFD-4218-9F51-B2E97F5FF849}">
      <dgm:prSet/>
      <dgm:spPr/>
      <dgm:t>
        <a:bodyPr/>
        <a:lstStyle/>
        <a:p>
          <a:endParaRPr lang="en-US"/>
        </a:p>
      </dgm:t>
    </dgm:pt>
    <dgm:pt modelId="{07231541-7367-4898-AAB8-AD451FC7F8B3}">
      <dgm:prSet/>
      <dgm:spPr/>
      <dgm:t>
        <a:bodyPr/>
        <a:lstStyle/>
        <a:p>
          <a:r>
            <a:rPr lang="tr-TR"/>
            <a:t>Hipoglisemi tedavisi için şeker veya meyve suyu bulundurun.</a:t>
          </a:r>
          <a:endParaRPr lang="en-US"/>
        </a:p>
      </dgm:t>
    </dgm:pt>
    <dgm:pt modelId="{908B5B12-4928-4DFC-8F0E-1ACAE605ECA7}" type="parTrans" cxnId="{81C1B633-BFAC-41BC-835C-EBD9875A8713}">
      <dgm:prSet/>
      <dgm:spPr/>
      <dgm:t>
        <a:bodyPr/>
        <a:lstStyle/>
        <a:p>
          <a:endParaRPr lang="en-US"/>
        </a:p>
      </dgm:t>
    </dgm:pt>
    <dgm:pt modelId="{FBDD6A13-4DBB-421E-BE8E-20714B84F6C8}" type="sibTrans" cxnId="{81C1B633-BFAC-41BC-835C-EBD9875A8713}">
      <dgm:prSet/>
      <dgm:spPr/>
      <dgm:t>
        <a:bodyPr/>
        <a:lstStyle/>
        <a:p>
          <a:endParaRPr lang="en-US"/>
        </a:p>
      </dgm:t>
    </dgm:pt>
    <dgm:pt modelId="{8393D1FA-CFF1-4CC5-826D-E38338097A8C}">
      <dgm:prSet/>
      <dgm:spPr/>
      <dgm:t>
        <a:bodyPr/>
        <a:lstStyle/>
        <a:p>
          <a:r>
            <a:rPr lang="tr-TR"/>
            <a:t>Diyabet kimlik kartınızı her zaman yanınızda taşıyın</a:t>
          </a:r>
          <a:r>
            <a:rPr lang="en-US"/>
            <a:t>.</a:t>
          </a:r>
        </a:p>
      </dgm:t>
    </dgm:pt>
    <dgm:pt modelId="{88D4674F-761A-4C41-AFD2-7393F786CE02}" type="parTrans" cxnId="{69C692CE-6949-4418-9069-4A3CCBAAEE16}">
      <dgm:prSet/>
      <dgm:spPr/>
      <dgm:t>
        <a:bodyPr/>
        <a:lstStyle/>
        <a:p>
          <a:endParaRPr lang="en-US"/>
        </a:p>
      </dgm:t>
    </dgm:pt>
    <dgm:pt modelId="{1ED1F0A7-F649-4CDF-90EA-10D3ABE8ADF5}" type="sibTrans" cxnId="{69C692CE-6949-4418-9069-4A3CCBAAEE16}">
      <dgm:prSet/>
      <dgm:spPr/>
      <dgm:t>
        <a:bodyPr/>
        <a:lstStyle/>
        <a:p>
          <a:endParaRPr lang="en-US"/>
        </a:p>
      </dgm:t>
    </dgm:pt>
    <dgm:pt modelId="{7D2981A3-2B95-4473-B9C2-587082CCA18D}" type="pres">
      <dgm:prSet presAssocID="{26E28BF5-BD3F-4253-8B09-AD75A0BA53DB}" presName="linear" presStyleCnt="0">
        <dgm:presLayoutVars>
          <dgm:animLvl val="lvl"/>
          <dgm:resizeHandles val="exact"/>
        </dgm:presLayoutVars>
      </dgm:prSet>
      <dgm:spPr/>
    </dgm:pt>
    <dgm:pt modelId="{FE159B7C-DB6B-4E9F-A054-DF184BEF2EE6}" type="pres">
      <dgm:prSet presAssocID="{588EC9B9-1C5B-439B-A263-09A9C81E12D1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A599EC24-2B14-4339-BD31-A1C7D4236C71}" type="pres">
      <dgm:prSet presAssocID="{588EC9B9-1C5B-439B-A263-09A9C81E12D1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8A33BB0B-6821-4840-80AA-E9376DB7866D}" srcId="{26E28BF5-BD3F-4253-8B09-AD75A0BA53DB}" destId="{588EC9B9-1C5B-439B-A263-09A9C81E12D1}" srcOrd="0" destOrd="0" parTransId="{7CF1AD23-30A6-402F-BDC2-DF8D834488B8}" sibTransId="{CD61CFED-DB5A-49D9-9F8E-0F4489CE5CDA}"/>
    <dgm:cxn modelId="{6243ED1F-5BE2-488A-BC04-480C5AB026B1}" type="presOf" srcId="{0D217B92-6644-404C-80F4-56464C6A91C9}" destId="{A599EC24-2B14-4339-BD31-A1C7D4236C71}" srcOrd="0" destOrd="3" presId="urn:microsoft.com/office/officeart/2005/8/layout/vList2"/>
    <dgm:cxn modelId="{ABCDB129-D9F8-4E95-B8A4-CF2BE6538886}" srcId="{588EC9B9-1C5B-439B-A263-09A9C81E12D1}" destId="{DCC35843-7CB6-4BE2-A02E-DEFF3A222F26}" srcOrd="1" destOrd="0" parTransId="{2A7095B1-6954-4F01-8340-6F70DB96A734}" sibTransId="{5AA06AE1-3559-4744-9493-49C7A975A3CB}"/>
    <dgm:cxn modelId="{81C1B633-BFAC-41BC-835C-EBD9875A8713}" srcId="{588EC9B9-1C5B-439B-A263-09A9C81E12D1}" destId="{07231541-7367-4898-AAB8-AD451FC7F8B3}" srcOrd="4" destOrd="0" parTransId="{908B5B12-4928-4DFC-8F0E-1ACAE605ECA7}" sibTransId="{FBDD6A13-4DBB-421E-BE8E-20714B84F6C8}"/>
    <dgm:cxn modelId="{73E60F39-3733-452D-9C2E-0796CB2E9783}" srcId="{588EC9B9-1C5B-439B-A263-09A9C81E12D1}" destId="{64B0F1CA-94B9-4F56-80F8-138E309DEE1E}" srcOrd="0" destOrd="0" parTransId="{E13F63BA-556E-4B60-833A-31B12ABB7EBE}" sibTransId="{69CEE3A1-7BA8-49A7-9647-2026F70F9769}"/>
    <dgm:cxn modelId="{07F40963-F54A-495B-B1E6-70F9AB321C4A}" type="presOf" srcId="{DCC35843-7CB6-4BE2-A02E-DEFF3A222F26}" destId="{A599EC24-2B14-4339-BD31-A1C7D4236C71}" srcOrd="0" destOrd="1" presId="urn:microsoft.com/office/officeart/2005/8/layout/vList2"/>
    <dgm:cxn modelId="{FB27254F-ED3E-4FBC-9607-2B38F9C6F275}" type="presOf" srcId="{07231541-7367-4898-AAB8-AD451FC7F8B3}" destId="{A599EC24-2B14-4339-BD31-A1C7D4236C71}" srcOrd="0" destOrd="4" presId="urn:microsoft.com/office/officeart/2005/8/layout/vList2"/>
    <dgm:cxn modelId="{60F65559-B689-49BE-9490-E061720D138D}" type="presOf" srcId="{26E28BF5-BD3F-4253-8B09-AD75A0BA53DB}" destId="{7D2981A3-2B95-4473-B9C2-587082CCA18D}" srcOrd="0" destOrd="0" presId="urn:microsoft.com/office/officeart/2005/8/layout/vList2"/>
    <dgm:cxn modelId="{01ABBF59-5F45-4298-A803-C2C4541B69E2}" type="presOf" srcId="{588EC9B9-1C5B-439B-A263-09A9C81E12D1}" destId="{FE159B7C-DB6B-4E9F-A054-DF184BEF2EE6}" srcOrd="0" destOrd="0" presId="urn:microsoft.com/office/officeart/2005/8/layout/vList2"/>
    <dgm:cxn modelId="{09C8799C-8EFD-4218-9F51-B2E97F5FF849}" srcId="{588EC9B9-1C5B-439B-A263-09A9C81E12D1}" destId="{0D217B92-6644-404C-80F4-56464C6A91C9}" srcOrd="3" destOrd="0" parTransId="{203E0630-A6AC-42A7-8219-A4028AD3AC57}" sibTransId="{0A78B9FD-BB8C-46AF-8F71-837B28E4DD18}"/>
    <dgm:cxn modelId="{91F61FA5-23C0-46B8-B336-A029E04863FD}" type="presOf" srcId="{64B0F1CA-94B9-4F56-80F8-138E309DEE1E}" destId="{A599EC24-2B14-4339-BD31-A1C7D4236C71}" srcOrd="0" destOrd="0" presId="urn:microsoft.com/office/officeart/2005/8/layout/vList2"/>
    <dgm:cxn modelId="{8C5224B7-FC5F-4DE0-9C46-147B3F85CBFE}" type="presOf" srcId="{A831C14F-DAE2-47C9-900E-347D8D30E5E5}" destId="{A599EC24-2B14-4339-BD31-A1C7D4236C71}" srcOrd="0" destOrd="2" presId="urn:microsoft.com/office/officeart/2005/8/layout/vList2"/>
    <dgm:cxn modelId="{69C692CE-6949-4418-9069-4A3CCBAAEE16}" srcId="{588EC9B9-1C5B-439B-A263-09A9C81E12D1}" destId="{8393D1FA-CFF1-4CC5-826D-E38338097A8C}" srcOrd="5" destOrd="0" parTransId="{88D4674F-761A-4C41-AFD2-7393F786CE02}" sibTransId="{1ED1F0A7-F649-4CDF-90EA-10D3ABE8ADF5}"/>
    <dgm:cxn modelId="{0ABF34E6-0330-47B4-BB9E-4FAD16A27D6C}" type="presOf" srcId="{8393D1FA-CFF1-4CC5-826D-E38338097A8C}" destId="{A599EC24-2B14-4339-BD31-A1C7D4236C71}" srcOrd="0" destOrd="5" presId="urn:microsoft.com/office/officeart/2005/8/layout/vList2"/>
    <dgm:cxn modelId="{8BF9F6F8-B262-4729-8B11-2B3166F87C9B}" srcId="{588EC9B9-1C5B-439B-A263-09A9C81E12D1}" destId="{A831C14F-DAE2-47C9-900E-347D8D30E5E5}" srcOrd="2" destOrd="0" parTransId="{553D90F0-3026-43DE-B4C2-A116C7BC50C0}" sibTransId="{6FCC437F-100E-4A28-AE09-3B179AC67958}"/>
    <dgm:cxn modelId="{7D4FF47C-FFD7-4AC7-8F87-3592D10469AE}" type="presParOf" srcId="{7D2981A3-2B95-4473-B9C2-587082CCA18D}" destId="{FE159B7C-DB6B-4E9F-A054-DF184BEF2EE6}" srcOrd="0" destOrd="0" presId="urn:microsoft.com/office/officeart/2005/8/layout/vList2"/>
    <dgm:cxn modelId="{76EB6879-B84F-42F5-81D6-5DA1E7399EA8}" type="presParOf" srcId="{7D2981A3-2B95-4473-B9C2-587082CCA18D}" destId="{A599EC24-2B14-4339-BD31-A1C7D4236C71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159B7C-DB6B-4E9F-A054-DF184BEF2EE6}">
      <dsp:nvSpPr>
        <dsp:cNvPr id="0" name=""/>
        <dsp:cNvSpPr/>
      </dsp:nvSpPr>
      <dsp:spPr>
        <a:xfrm>
          <a:off x="0" y="191857"/>
          <a:ext cx="6778943" cy="7195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3000" kern="1200"/>
            <a:t>Seyahate çıkarken gerekli miktarda</a:t>
          </a:r>
          <a:endParaRPr lang="en-US" sz="3000" kern="1200"/>
        </a:p>
      </dsp:txBody>
      <dsp:txXfrm>
        <a:off x="35125" y="226982"/>
        <a:ext cx="6708693" cy="649299"/>
      </dsp:txXfrm>
    </dsp:sp>
    <dsp:sp modelId="{A599EC24-2B14-4339-BD31-A1C7D4236C71}">
      <dsp:nvSpPr>
        <dsp:cNvPr id="0" name=""/>
        <dsp:cNvSpPr/>
      </dsp:nvSpPr>
      <dsp:spPr>
        <a:xfrm>
          <a:off x="0" y="911407"/>
          <a:ext cx="6778943" cy="2732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5231" tIns="38100" rIns="213360" bIns="38100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tr-TR" sz="2300" kern="1200"/>
            <a:t>İnsülin VE İĞNE UCU</a:t>
          </a:r>
          <a:endParaRPr lang="en-US" sz="2300" kern="120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tr-TR" sz="2300" kern="1200"/>
            <a:t>Kan şekeri ÖLÇÜM CİHAZI ve çubuğu</a:t>
          </a:r>
          <a:endParaRPr lang="en-US" sz="2300" kern="120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tr-TR" sz="2300" kern="1200"/>
            <a:t>İnsülin enjektörü</a:t>
          </a:r>
          <a:endParaRPr lang="en-US" sz="2300" kern="120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tr-TR" sz="2300" kern="1200"/>
            <a:t>Diğer ilaçlarınızı</a:t>
          </a:r>
          <a:endParaRPr lang="en-US" sz="2300" kern="120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tr-TR" sz="2300" kern="1200"/>
            <a:t>Hipoglisemi tedavisi için şeker veya meyve suyu bulundurun.</a:t>
          </a:r>
          <a:endParaRPr lang="en-US" sz="2300" kern="120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tr-TR" sz="2300" kern="1200"/>
            <a:t>Diyabet kimlik kartınızı her zaman yanınızda taşıyın</a:t>
          </a:r>
          <a:r>
            <a:rPr lang="en-US" sz="2300" kern="1200"/>
            <a:t>.</a:t>
          </a:r>
        </a:p>
      </dsp:txBody>
      <dsp:txXfrm>
        <a:off x="0" y="911407"/>
        <a:ext cx="6778943" cy="27324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 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020722-9B2E-4A2B-8E56-5DF583778906}" type="datetimeFigureOut">
              <a:rPr lang="tr-TR" smtClean="0"/>
              <a:t>27.03.2026</a:t>
            </a:fld>
            <a:endParaRPr lang="tr-TR"/>
          </a:p>
        </p:txBody>
      </p:sp>
      <p:sp>
        <p:nvSpPr>
          <p:cNvPr id="4" name="Slayt Resmi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Alt 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A9F836-E61C-49BD-9271-73EE49E8D89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608064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3B2A73B-BA69-A54F-BD49-35E4DD529C65}" type="slidenum">
              <a:rPr lang="tr-TR" smtClean="0"/>
              <a:t>1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426290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A9F836-E61C-49BD-9271-73EE49E8D897}" type="slidenum">
              <a:rPr lang="tr-TR" smtClean="0"/>
              <a:t>34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937284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A9F836-E61C-49BD-9271-73EE49E8D897}" type="slidenum">
              <a:rPr lang="tr-TR" smtClean="0"/>
              <a:t>52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421746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A9F836-E61C-49BD-9271-73EE49E8D897}" type="slidenum">
              <a:rPr lang="tr-TR" smtClean="0"/>
              <a:t>54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681674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A9F836-E61C-49BD-9271-73EE49E8D897}" type="slidenum">
              <a:rPr lang="tr-TR" smtClean="0"/>
              <a:t>60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897673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A9F836-E61C-49BD-9271-73EE49E8D897}" type="slidenum">
              <a:rPr lang="tr-TR" smtClean="0"/>
              <a:t>86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734155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795559" y="509197"/>
            <a:ext cx="10728036" cy="2851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53" b="1" i="0">
                <a:solidFill>
                  <a:srgbClr val="E46C0A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2"/>
            <a:ext cx="8534400" cy="18325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191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3/27/2026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56352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49624" y="462805"/>
            <a:ext cx="10361813" cy="285143"/>
          </a:xfrm>
        </p:spPr>
        <p:txBody>
          <a:bodyPr lIns="0" tIns="0" rIns="0" bIns="0"/>
          <a:lstStyle>
            <a:lvl1pPr>
              <a:defRPr sz="1853" b="1" i="0">
                <a:solidFill>
                  <a:srgbClr val="E46C0A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303531" y="1603787"/>
            <a:ext cx="9429556" cy="183255"/>
          </a:xfrm>
        </p:spPr>
        <p:txBody>
          <a:bodyPr lIns="0" tIns="0" rIns="0" bIns="0"/>
          <a:lstStyle>
            <a:lvl1pPr>
              <a:defRPr sz="1191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3/27/2026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828546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49624" y="462805"/>
            <a:ext cx="10361813" cy="285143"/>
          </a:xfrm>
        </p:spPr>
        <p:txBody>
          <a:bodyPr lIns="0" tIns="0" rIns="0" bIns="0"/>
          <a:lstStyle>
            <a:lvl1pPr>
              <a:defRPr sz="1853" b="1" i="0">
                <a:solidFill>
                  <a:srgbClr val="E46C0A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3/27/2026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27920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49624" y="462805"/>
            <a:ext cx="10361813" cy="285143"/>
          </a:xfrm>
        </p:spPr>
        <p:txBody>
          <a:bodyPr lIns="0" tIns="0" rIns="0" bIns="0"/>
          <a:lstStyle>
            <a:lvl1pPr>
              <a:defRPr sz="1853" b="1" i="0">
                <a:solidFill>
                  <a:srgbClr val="E46C0A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3/27/2026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041551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3/27/2026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838345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stilini düzenlemek için tıklayın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9551F-B2B3-400F-9AF3-65EFC2AED0E9}" type="datetimeFigureOut">
              <a:rPr lang="tr-TR" smtClean="0"/>
              <a:t>27.03.2026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67AAA-B6F9-44BD-8675-2242EA038DC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82391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9551F-B2B3-400F-9AF3-65EFC2AED0E9}" type="datetimeFigureOut">
              <a:rPr lang="tr-TR" smtClean="0"/>
              <a:t>27.03.2026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67AAA-B6F9-44BD-8675-2242EA038DC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115126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 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stilini düzenlemek için tıklayın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9551F-B2B3-400F-9AF3-65EFC2AED0E9}" type="datetimeFigureOut">
              <a:rPr lang="tr-TR" smtClean="0"/>
              <a:t>27.03.2026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67AAA-B6F9-44BD-8675-2242EA038DC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253423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9551F-B2B3-400F-9AF3-65EFC2AED0E9}" type="datetimeFigureOut">
              <a:rPr lang="tr-TR" smtClean="0"/>
              <a:t>27.03.2026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67AAA-B6F9-44BD-8675-2242EA038DC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829646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stilini düzenlemek için tıklayın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9551F-B2B3-400F-9AF3-65EFC2AED0E9}" type="datetimeFigureOut">
              <a:rPr lang="tr-TR" smtClean="0"/>
              <a:t>27.03.2026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67AAA-B6F9-44BD-8675-2242EA038DC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7359574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9551F-B2B3-400F-9AF3-65EFC2AED0E9}" type="datetimeFigureOut">
              <a:rPr lang="tr-TR" smtClean="0"/>
              <a:t>27.03.2026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67AAA-B6F9-44BD-8675-2242EA038DC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221535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9551F-B2B3-400F-9AF3-65EFC2AED0E9}" type="datetimeFigureOut">
              <a:rPr lang="tr-TR" smtClean="0"/>
              <a:t>27.03.2026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67AAA-B6F9-44BD-8675-2242EA038DC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897211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stilini düzenlemek için tıklayın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9551F-B2B3-400F-9AF3-65EFC2AED0E9}" type="datetimeFigureOut">
              <a:rPr lang="tr-TR" smtClean="0"/>
              <a:t>27.03.2026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67AAA-B6F9-44BD-8675-2242EA038DC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856512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stilini düzenlemek için tıklayın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r-TR"/>
              <a:t>Resim eklemek için simgeye tıklayın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9551F-B2B3-400F-9AF3-65EFC2AED0E9}" type="datetimeFigureOut">
              <a:rPr lang="tr-TR" smtClean="0"/>
              <a:t>27.03.2026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67AAA-B6F9-44BD-8675-2242EA038DC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45957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9551F-B2B3-400F-9AF3-65EFC2AED0E9}" type="datetimeFigureOut">
              <a:rPr lang="tr-TR" smtClean="0"/>
              <a:t>27.03.2026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67AAA-B6F9-44BD-8675-2242EA038DC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776783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stilini düzenlemek için tıklayın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9551F-B2B3-400F-9AF3-65EFC2AED0E9}" type="datetimeFigureOut">
              <a:rPr lang="tr-TR" smtClean="0"/>
              <a:t>27.03.2026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67AAA-B6F9-44BD-8675-2242EA038DC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470271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9525">
              <a:lnSpc>
                <a:spcPts val="930"/>
              </a:lnSpc>
            </a:pPr>
            <a:r>
              <a:rPr lang="tr-TR" spc="-8"/>
              <a:t>08.05.2015</a:t>
            </a: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28574">
              <a:lnSpc>
                <a:spcPts val="930"/>
              </a:lnSpc>
            </a:pPr>
            <a:fld id="{81D60167-4931-47E6-BA6A-407CBD079E47}" type="slidenum">
              <a:rPr lang="tr-TR" spc="-19" smtClean="0"/>
              <a:pPr marL="28574">
                <a:lnSpc>
                  <a:spcPts val="930"/>
                </a:lnSpc>
              </a:pPr>
              <a:t>‹#›</a:t>
            </a:fld>
            <a:endParaRPr lang="tr-TR" spc="-19"/>
          </a:p>
        </p:txBody>
      </p:sp>
    </p:spTree>
    <p:extLst>
      <p:ext uri="{BB962C8B-B14F-4D97-AF65-F5344CB8AC3E}">
        <p14:creationId xmlns:p14="http://schemas.microsoft.com/office/powerpoint/2010/main" val="37357516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950" b="1" i="0">
                <a:solidFill>
                  <a:srgbClr val="244060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9525">
              <a:lnSpc>
                <a:spcPts val="930"/>
              </a:lnSpc>
            </a:pPr>
            <a:r>
              <a:rPr lang="tr-TR" spc="-8"/>
              <a:t>08.05.2015</a:t>
            </a: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28574">
              <a:lnSpc>
                <a:spcPts val="930"/>
              </a:lnSpc>
            </a:pPr>
            <a:fld id="{81D60167-4931-47E6-BA6A-407CBD079E47}" type="slidenum">
              <a:rPr lang="tr-TR" spc="-19" smtClean="0"/>
              <a:pPr marL="28574">
                <a:lnSpc>
                  <a:spcPts val="930"/>
                </a:lnSpc>
              </a:pPr>
              <a:t>‹#›</a:t>
            </a:fld>
            <a:endParaRPr lang="tr-TR" spc="-19"/>
          </a:p>
        </p:txBody>
      </p:sp>
    </p:spTree>
    <p:extLst>
      <p:ext uri="{BB962C8B-B14F-4D97-AF65-F5344CB8AC3E}">
        <p14:creationId xmlns:p14="http://schemas.microsoft.com/office/powerpoint/2010/main" val="4579649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13" Type="http://schemas.openxmlformats.org/officeDocument/2006/relationships/slideLayout" Target="../slideLayouts/slideLayout18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7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49624" y="462809"/>
            <a:ext cx="10361813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rgbClr val="E46C0A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303531" y="1603791"/>
            <a:ext cx="9429556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6"/>
            <a:ext cx="39014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6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3/27/2026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6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636634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302567">
        <a:defRPr>
          <a:latin typeface="+mn-lt"/>
          <a:ea typeface="+mn-ea"/>
          <a:cs typeface="+mn-cs"/>
        </a:defRPr>
      </a:lvl2pPr>
      <a:lvl3pPr marL="605135">
        <a:defRPr>
          <a:latin typeface="+mn-lt"/>
          <a:ea typeface="+mn-ea"/>
          <a:cs typeface="+mn-cs"/>
        </a:defRPr>
      </a:lvl3pPr>
      <a:lvl4pPr marL="907703">
        <a:defRPr>
          <a:latin typeface="+mn-lt"/>
          <a:ea typeface="+mn-ea"/>
          <a:cs typeface="+mn-cs"/>
        </a:defRPr>
      </a:lvl4pPr>
      <a:lvl5pPr marL="1210270">
        <a:defRPr>
          <a:latin typeface="+mn-lt"/>
          <a:ea typeface="+mn-ea"/>
          <a:cs typeface="+mn-cs"/>
        </a:defRPr>
      </a:lvl5pPr>
      <a:lvl6pPr marL="1512837">
        <a:defRPr>
          <a:latin typeface="+mn-lt"/>
          <a:ea typeface="+mn-ea"/>
          <a:cs typeface="+mn-cs"/>
        </a:defRPr>
      </a:lvl6pPr>
      <a:lvl7pPr marL="1815404">
        <a:defRPr>
          <a:latin typeface="+mn-lt"/>
          <a:ea typeface="+mn-ea"/>
          <a:cs typeface="+mn-cs"/>
        </a:defRPr>
      </a:lvl7pPr>
      <a:lvl8pPr marL="2117972">
        <a:defRPr>
          <a:latin typeface="+mn-lt"/>
          <a:ea typeface="+mn-ea"/>
          <a:cs typeface="+mn-cs"/>
        </a:defRPr>
      </a:lvl8pPr>
      <a:lvl9pPr marL="242054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302567">
        <a:defRPr>
          <a:latin typeface="+mn-lt"/>
          <a:ea typeface="+mn-ea"/>
          <a:cs typeface="+mn-cs"/>
        </a:defRPr>
      </a:lvl2pPr>
      <a:lvl3pPr marL="605135">
        <a:defRPr>
          <a:latin typeface="+mn-lt"/>
          <a:ea typeface="+mn-ea"/>
          <a:cs typeface="+mn-cs"/>
        </a:defRPr>
      </a:lvl3pPr>
      <a:lvl4pPr marL="907703">
        <a:defRPr>
          <a:latin typeface="+mn-lt"/>
          <a:ea typeface="+mn-ea"/>
          <a:cs typeface="+mn-cs"/>
        </a:defRPr>
      </a:lvl4pPr>
      <a:lvl5pPr marL="1210270">
        <a:defRPr>
          <a:latin typeface="+mn-lt"/>
          <a:ea typeface="+mn-ea"/>
          <a:cs typeface="+mn-cs"/>
        </a:defRPr>
      </a:lvl5pPr>
      <a:lvl6pPr marL="1512837">
        <a:defRPr>
          <a:latin typeface="+mn-lt"/>
          <a:ea typeface="+mn-ea"/>
          <a:cs typeface="+mn-cs"/>
        </a:defRPr>
      </a:lvl6pPr>
      <a:lvl7pPr marL="1815404">
        <a:defRPr>
          <a:latin typeface="+mn-lt"/>
          <a:ea typeface="+mn-ea"/>
          <a:cs typeface="+mn-cs"/>
        </a:defRPr>
      </a:lvl7pPr>
      <a:lvl8pPr marL="2117972">
        <a:defRPr>
          <a:latin typeface="+mn-lt"/>
          <a:ea typeface="+mn-ea"/>
          <a:cs typeface="+mn-cs"/>
        </a:defRPr>
      </a:lvl8pPr>
      <a:lvl9pPr marL="2420540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stilini düzenlemek için tıklayın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3/27/2026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135628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  <p:sldLayoutId id="2147483694" r:id="rId12"/>
    <p:sldLayoutId id="2147483695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tif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13" Type="http://schemas.openxmlformats.org/officeDocument/2006/relationships/image" Target="../media/image28.jpeg"/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12" Type="http://schemas.openxmlformats.org/officeDocument/2006/relationships/image" Target="../media/image27.jpeg"/><Relationship Id="rId2" Type="http://schemas.openxmlformats.org/officeDocument/2006/relationships/image" Target="../media/image17.jpeg"/><Relationship Id="rId16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11" Type="http://schemas.openxmlformats.org/officeDocument/2006/relationships/image" Target="../media/image26.jpeg"/><Relationship Id="rId5" Type="http://schemas.openxmlformats.org/officeDocument/2006/relationships/image" Target="../media/image20.jpeg"/><Relationship Id="rId15" Type="http://schemas.openxmlformats.org/officeDocument/2006/relationships/image" Target="../media/image30.png"/><Relationship Id="rId10" Type="http://schemas.openxmlformats.org/officeDocument/2006/relationships/image" Target="../media/image25.jpeg"/><Relationship Id="rId4" Type="http://schemas.openxmlformats.org/officeDocument/2006/relationships/image" Target="../media/image19.jpeg"/><Relationship Id="rId9" Type="http://schemas.openxmlformats.org/officeDocument/2006/relationships/image" Target="../media/image24.jpeg"/><Relationship Id="rId14" Type="http://schemas.openxmlformats.org/officeDocument/2006/relationships/image" Target="../media/image2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png"/></Relationships>
</file>

<file path=ppt/slides/_rels/slide28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51.jpg"/><Relationship Id="rId7" Type="http://schemas.openxmlformats.org/officeDocument/2006/relationships/image" Target="../media/image55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54.png"/><Relationship Id="rId5" Type="http://schemas.openxmlformats.org/officeDocument/2006/relationships/image" Target="../media/image53.jpg"/><Relationship Id="rId4" Type="http://schemas.openxmlformats.org/officeDocument/2006/relationships/image" Target="../media/image5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58.png"/><Relationship Id="rId4" Type="http://schemas.microsoft.com/office/2007/relationships/hdphoto" Target="../media/hdphoto2.wdp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7" Type="http://schemas.openxmlformats.org/officeDocument/2006/relationships/image" Target="../media/image65.jp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image" Target="../media/image66.png"/><Relationship Id="rId7" Type="http://schemas.openxmlformats.org/officeDocument/2006/relationships/image" Target="../media/image70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9.png"/><Relationship Id="rId11" Type="http://schemas.microsoft.com/office/2007/relationships/hdphoto" Target="../media/hdphoto2.wdp"/><Relationship Id="rId5" Type="http://schemas.openxmlformats.org/officeDocument/2006/relationships/image" Target="../media/image68.png"/><Relationship Id="rId10" Type="http://schemas.openxmlformats.org/officeDocument/2006/relationships/image" Target="../media/image57.png"/><Relationship Id="rId4" Type="http://schemas.openxmlformats.org/officeDocument/2006/relationships/image" Target="../media/image67.jpg"/><Relationship Id="rId9" Type="http://schemas.openxmlformats.org/officeDocument/2006/relationships/image" Target="../media/image71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13" Type="http://schemas.openxmlformats.org/officeDocument/2006/relationships/image" Target="../media/image83.png"/><Relationship Id="rId3" Type="http://schemas.openxmlformats.org/officeDocument/2006/relationships/image" Target="../media/image73.jpg"/><Relationship Id="rId7" Type="http://schemas.openxmlformats.org/officeDocument/2006/relationships/image" Target="../media/image77.jpg"/><Relationship Id="rId12" Type="http://schemas.openxmlformats.org/officeDocument/2006/relationships/image" Target="../media/image82.jp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76.png"/><Relationship Id="rId11" Type="http://schemas.openxmlformats.org/officeDocument/2006/relationships/image" Target="../media/image81.png"/><Relationship Id="rId5" Type="http://schemas.openxmlformats.org/officeDocument/2006/relationships/image" Target="../media/image75.jpg"/><Relationship Id="rId10" Type="http://schemas.openxmlformats.org/officeDocument/2006/relationships/image" Target="../media/image80.png"/><Relationship Id="rId4" Type="http://schemas.openxmlformats.org/officeDocument/2006/relationships/image" Target="../media/image74.png"/><Relationship Id="rId9" Type="http://schemas.openxmlformats.org/officeDocument/2006/relationships/image" Target="../media/image79.jpg"/><Relationship Id="rId14" Type="http://schemas.openxmlformats.org/officeDocument/2006/relationships/image" Target="../media/image8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7" Type="http://schemas.openxmlformats.org/officeDocument/2006/relationships/image" Target="../media/image8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3.png"/><Relationship Id="rId5" Type="http://schemas.microsoft.com/office/2007/relationships/hdphoto" Target="../media/hdphoto3.wdp"/><Relationship Id="rId4" Type="http://schemas.openxmlformats.org/officeDocument/2006/relationships/image" Target="../media/image8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g"/><Relationship Id="rId7" Type="http://schemas.openxmlformats.org/officeDocument/2006/relationships/image" Target="../media/image93.png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92.jpg"/><Relationship Id="rId5" Type="http://schemas.openxmlformats.org/officeDocument/2006/relationships/image" Target="../media/image91.png"/><Relationship Id="rId4" Type="http://schemas.openxmlformats.org/officeDocument/2006/relationships/image" Target="../media/image90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96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7.xml"/><Relationship Id="rId5" Type="http://schemas.microsoft.com/office/2007/relationships/hdphoto" Target="../media/hdphoto4.wdp"/><Relationship Id="rId4" Type="http://schemas.openxmlformats.org/officeDocument/2006/relationships/image" Target="../media/image99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02.jp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9.jpg"/><Relationship Id="rId3" Type="http://schemas.openxmlformats.org/officeDocument/2006/relationships/image" Target="../media/image104.png"/><Relationship Id="rId7" Type="http://schemas.openxmlformats.org/officeDocument/2006/relationships/image" Target="../media/image108.png"/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07.jpg"/><Relationship Id="rId5" Type="http://schemas.openxmlformats.org/officeDocument/2006/relationships/image" Target="../media/image106.png"/><Relationship Id="rId4" Type="http://schemas.openxmlformats.org/officeDocument/2006/relationships/image" Target="../media/image105.jp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png"/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12.jp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jpg"/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17.png"/><Relationship Id="rId5" Type="http://schemas.openxmlformats.org/officeDocument/2006/relationships/image" Target="../media/image116.jpg"/><Relationship Id="rId4" Type="http://schemas.openxmlformats.org/officeDocument/2006/relationships/image" Target="../media/image115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jpg"/><Relationship Id="rId2" Type="http://schemas.openxmlformats.org/officeDocument/2006/relationships/image" Target="../media/image118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20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jpg"/><Relationship Id="rId2" Type="http://schemas.openxmlformats.org/officeDocument/2006/relationships/image" Target="../media/image121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23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jpg"/><Relationship Id="rId2" Type="http://schemas.openxmlformats.org/officeDocument/2006/relationships/image" Target="../media/image124.jpg"/><Relationship Id="rId1" Type="http://schemas.openxmlformats.org/officeDocument/2006/relationships/slideLayout" Target="../slideLayouts/slideLayout1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jpg"/><Relationship Id="rId2" Type="http://schemas.openxmlformats.org/officeDocument/2006/relationships/image" Target="../media/image126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30.png"/><Relationship Id="rId5" Type="http://schemas.openxmlformats.org/officeDocument/2006/relationships/image" Target="../media/image129.jpg"/><Relationship Id="rId4" Type="http://schemas.openxmlformats.org/officeDocument/2006/relationships/image" Target="../media/image128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png"/><Relationship Id="rId2" Type="http://schemas.openxmlformats.org/officeDocument/2006/relationships/image" Target="../media/image131.jpg"/><Relationship Id="rId1" Type="http://schemas.openxmlformats.org/officeDocument/2006/relationships/slideLayout" Target="../slideLayouts/slideLayout1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png"/><Relationship Id="rId2" Type="http://schemas.openxmlformats.org/officeDocument/2006/relationships/image" Target="../media/image133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35.jp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7.png"/><Relationship Id="rId2" Type="http://schemas.openxmlformats.org/officeDocument/2006/relationships/image" Target="../media/image136.png"/><Relationship Id="rId1" Type="http://schemas.openxmlformats.org/officeDocument/2006/relationships/slideLayout" Target="../slideLayouts/slideLayout1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41.png"/><Relationship Id="rId5" Type="http://schemas.openxmlformats.org/officeDocument/2006/relationships/image" Target="../media/image140.jpg"/><Relationship Id="rId4" Type="http://schemas.openxmlformats.org/officeDocument/2006/relationships/image" Target="../media/image139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3.png"/><Relationship Id="rId2" Type="http://schemas.openxmlformats.org/officeDocument/2006/relationships/image" Target="../media/image142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44.jp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Relationship Id="rId6" Type="http://schemas.microsoft.com/office/2007/relationships/hdphoto" Target="../media/hdphoto5.wdp"/><Relationship Id="rId5" Type="http://schemas.openxmlformats.org/officeDocument/2006/relationships/image" Target="../media/image147.png"/><Relationship Id="rId4" Type="http://schemas.openxmlformats.org/officeDocument/2006/relationships/image" Target="../media/image146.png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8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jpg"/><Relationship Id="rId2" Type="http://schemas.openxmlformats.org/officeDocument/2006/relationships/image" Target="../media/image14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1.jp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3.jpg"/><Relationship Id="rId2" Type="http://schemas.openxmlformats.org/officeDocument/2006/relationships/image" Target="../media/image152.pn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55.png"/><Relationship Id="rId4" Type="http://schemas.openxmlformats.org/officeDocument/2006/relationships/image" Target="../media/image154.png"/></Relationships>
</file>

<file path=ppt/slides/_rels/slide58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56.png"/><Relationship Id="rId1" Type="http://schemas.openxmlformats.org/officeDocument/2006/relationships/slideLayout" Target="../slideLayouts/slideLayout1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8.jpg"/><Relationship Id="rId2" Type="http://schemas.openxmlformats.org/officeDocument/2006/relationships/image" Target="../media/image157.pn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60.png"/><Relationship Id="rId4" Type="http://schemas.openxmlformats.org/officeDocument/2006/relationships/image" Target="../media/image159.png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2.png"/><Relationship Id="rId2" Type="http://schemas.openxmlformats.org/officeDocument/2006/relationships/image" Target="../media/image161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63.jp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5.jpg"/><Relationship Id="rId2" Type="http://schemas.openxmlformats.org/officeDocument/2006/relationships/image" Target="../media/image16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7.jpg"/><Relationship Id="rId4" Type="http://schemas.openxmlformats.org/officeDocument/2006/relationships/image" Target="../media/image166.jp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9.png"/><Relationship Id="rId2" Type="http://schemas.openxmlformats.org/officeDocument/2006/relationships/image" Target="../media/image168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71.jpg"/><Relationship Id="rId4" Type="http://schemas.openxmlformats.org/officeDocument/2006/relationships/image" Target="../media/image170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3.jpg"/><Relationship Id="rId2" Type="http://schemas.openxmlformats.org/officeDocument/2006/relationships/image" Target="../media/image172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74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6.png"/><Relationship Id="rId2" Type="http://schemas.openxmlformats.org/officeDocument/2006/relationships/image" Target="../media/image175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77.jp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9.jpg"/><Relationship Id="rId2" Type="http://schemas.openxmlformats.org/officeDocument/2006/relationships/image" Target="../media/image178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80.png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1.png"/><Relationship Id="rId1" Type="http://schemas.openxmlformats.org/officeDocument/2006/relationships/slideLayout" Target="../slideLayouts/slideLayout1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3.jpg"/><Relationship Id="rId2" Type="http://schemas.openxmlformats.org/officeDocument/2006/relationships/image" Target="../media/image18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5.jpg"/><Relationship Id="rId4" Type="http://schemas.openxmlformats.org/officeDocument/2006/relationships/image" Target="../media/image184.pn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7.png"/><Relationship Id="rId2" Type="http://schemas.openxmlformats.org/officeDocument/2006/relationships/image" Target="../media/image186.jp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4.png"/><Relationship Id="rId3" Type="http://schemas.openxmlformats.org/officeDocument/2006/relationships/image" Target="../media/image189.jpg"/><Relationship Id="rId7" Type="http://schemas.openxmlformats.org/officeDocument/2006/relationships/image" Target="../media/image193.jpg"/><Relationship Id="rId2" Type="http://schemas.openxmlformats.org/officeDocument/2006/relationships/image" Target="../media/image188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92.png"/><Relationship Id="rId5" Type="http://schemas.openxmlformats.org/officeDocument/2006/relationships/image" Target="../media/image191.jpg"/><Relationship Id="rId4" Type="http://schemas.openxmlformats.org/officeDocument/2006/relationships/image" Target="../media/image190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6.png"/><Relationship Id="rId2" Type="http://schemas.openxmlformats.org/officeDocument/2006/relationships/image" Target="../media/image195.pn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98.jpg"/><Relationship Id="rId4" Type="http://schemas.openxmlformats.org/officeDocument/2006/relationships/image" Target="../media/image197.pn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0.png"/><Relationship Id="rId2" Type="http://schemas.openxmlformats.org/officeDocument/2006/relationships/image" Target="../media/image199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03.jpg"/><Relationship Id="rId5" Type="http://schemas.openxmlformats.org/officeDocument/2006/relationships/image" Target="../media/image202.png"/><Relationship Id="rId4" Type="http://schemas.openxmlformats.org/officeDocument/2006/relationships/image" Target="../media/image201.jp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5.png"/><Relationship Id="rId2" Type="http://schemas.openxmlformats.org/officeDocument/2006/relationships/image" Target="../media/image204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08.jpg"/><Relationship Id="rId5" Type="http://schemas.openxmlformats.org/officeDocument/2006/relationships/image" Target="../media/image207.png"/><Relationship Id="rId4" Type="http://schemas.openxmlformats.org/officeDocument/2006/relationships/image" Target="../media/image206.jpg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9.pn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0.png"/><Relationship Id="rId1" Type="http://schemas.openxmlformats.org/officeDocument/2006/relationships/slideLayout" Target="../slideLayouts/slideLayout17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2.png"/><Relationship Id="rId2" Type="http://schemas.openxmlformats.org/officeDocument/2006/relationships/image" Target="../media/image211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13.jpg"/></Relationships>
</file>

<file path=ppt/slides/_rels/slide7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0.jpg"/><Relationship Id="rId3" Type="http://schemas.openxmlformats.org/officeDocument/2006/relationships/image" Target="../media/image215.jpg"/><Relationship Id="rId7" Type="http://schemas.openxmlformats.org/officeDocument/2006/relationships/image" Target="../media/image219.png"/><Relationship Id="rId2" Type="http://schemas.openxmlformats.org/officeDocument/2006/relationships/image" Target="../media/image214.jp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18.png"/><Relationship Id="rId5" Type="http://schemas.openxmlformats.org/officeDocument/2006/relationships/image" Target="../media/image217.jpg"/><Relationship Id="rId4" Type="http://schemas.openxmlformats.org/officeDocument/2006/relationships/image" Target="../media/image216.jpg"/></Relationships>
</file>

<file path=ppt/slides/_rels/slide7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6.png"/><Relationship Id="rId3" Type="http://schemas.openxmlformats.org/officeDocument/2006/relationships/image" Target="../media/image222.png"/><Relationship Id="rId7" Type="http://schemas.openxmlformats.org/officeDocument/2006/relationships/image" Target="../media/image225.png"/><Relationship Id="rId2" Type="http://schemas.openxmlformats.org/officeDocument/2006/relationships/image" Target="../media/image221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24.jpg"/><Relationship Id="rId5" Type="http://schemas.openxmlformats.org/officeDocument/2006/relationships/image" Target="../media/image223.png"/><Relationship Id="rId4" Type="http://schemas.openxmlformats.org/officeDocument/2006/relationships/image" Target="../media/image109.jpg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7.pn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9.png"/><Relationship Id="rId2" Type="http://schemas.openxmlformats.org/officeDocument/2006/relationships/image" Target="../media/image2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2.jpg"/><Relationship Id="rId5" Type="http://schemas.openxmlformats.org/officeDocument/2006/relationships/image" Target="../media/image231.png"/><Relationship Id="rId4" Type="http://schemas.openxmlformats.org/officeDocument/2006/relationships/image" Target="../media/image230.jpg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3.png"/><Relationship Id="rId1" Type="http://schemas.openxmlformats.org/officeDocument/2006/relationships/slideLayout" Target="../slideLayouts/slideLayout17.xml"/></Relationships>
</file>

<file path=ppt/slides/_rels/slide8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0.png"/><Relationship Id="rId13" Type="http://schemas.openxmlformats.org/officeDocument/2006/relationships/image" Target="../media/image245.jpg"/><Relationship Id="rId3" Type="http://schemas.openxmlformats.org/officeDocument/2006/relationships/image" Target="../media/image235.png"/><Relationship Id="rId7" Type="http://schemas.openxmlformats.org/officeDocument/2006/relationships/image" Target="../media/image239.png"/><Relationship Id="rId12" Type="http://schemas.openxmlformats.org/officeDocument/2006/relationships/image" Target="../media/image244.png"/><Relationship Id="rId2" Type="http://schemas.openxmlformats.org/officeDocument/2006/relationships/image" Target="../media/image234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38.png"/><Relationship Id="rId11" Type="http://schemas.openxmlformats.org/officeDocument/2006/relationships/image" Target="../media/image243.png"/><Relationship Id="rId5" Type="http://schemas.openxmlformats.org/officeDocument/2006/relationships/image" Target="../media/image237.jpg"/><Relationship Id="rId15" Type="http://schemas.openxmlformats.org/officeDocument/2006/relationships/image" Target="../media/image67.jpg"/><Relationship Id="rId10" Type="http://schemas.openxmlformats.org/officeDocument/2006/relationships/image" Target="../media/image242.png"/><Relationship Id="rId4" Type="http://schemas.openxmlformats.org/officeDocument/2006/relationships/image" Target="../media/image236.png"/><Relationship Id="rId9" Type="http://schemas.openxmlformats.org/officeDocument/2006/relationships/image" Target="../media/image241.png"/><Relationship Id="rId14" Type="http://schemas.openxmlformats.org/officeDocument/2006/relationships/image" Target="../media/image246.png"/></Relationships>
</file>

<file path=ppt/slides/_rels/slide8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248.png"/><Relationship Id="rId7" Type="http://schemas.openxmlformats.org/officeDocument/2006/relationships/diagramQuickStyle" Target="../diagrams/quickStyle1.xml"/><Relationship Id="rId2" Type="http://schemas.openxmlformats.org/officeDocument/2006/relationships/image" Target="../media/image247.png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249.png"/><Relationship Id="rId9" Type="http://schemas.microsoft.com/office/2007/relationships/diagramDrawing" Target="../diagrams/drawing1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esearchgate.net/journal/Turkish-Journal-of-Diabetes-Nursing-2791-8165?_tp=eyJjb250ZXh0Ijp7ImZpcnN0UGFnZSI6InB1YmxpY2F0aW9uIiwicGFnZSI6InB1YmxpY2F0aW9uIn19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0.png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aşlık 1">
            <a:extLst>
              <a:ext uri="{FF2B5EF4-FFF2-40B4-BE49-F238E27FC236}">
                <a16:creationId xmlns:a16="http://schemas.microsoft.com/office/drawing/2014/main" id="{B5348888-BC78-496C-9A65-D0AA277035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77066" y="4365968"/>
            <a:ext cx="6858000" cy="778933"/>
          </a:xfrm>
        </p:spPr>
        <p:txBody>
          <a:bodyPr>
            <a:noAutofit/>
          </a:bodyPr>
          <a:lstStyle/>
          <a:p>
            <a:br>
              <a:rPr lang="tr-TR" sz="3600" b="1">
                <a:solidFill>
                  <a:srgbClr val="002060"/>
                </a:solidFill>
              </a:rPr>
            </a:br>
            <a:br>
              <a:rPr lang="tr-TR" sz="3600" b="1"/>
            </a:br>
            <a:r>
              <a:rPr lang="tr-TR" sz="3600" b="1">
                <a:solidFill>
                  <a:srgbClr val="002060"/>
                </a:solidFill>
              </a:rPr>
              <a:t>DİYABET TEDAVİSİNDE YAKLAŞIM</a:t>
            </a:r>
            <a:br>
              <a:rPr lang="tr-TR" sz="3600" b="1"/>
            </a:br>
            <a:r>
              <a:rPr lang="tr-TR" sz="3600" b="1">
                <a:solidFill>
                  <a:srgbClr val="002060"/>
                </a:solidFill>
              </a:rPr>
              <a:t>İLAÇLAR VE İNSÜLİNLERİN ETKİN KULLANIMI </a:t>
            </a:r>
            <a:br>
              <a:rPr lang="tr-TR" sz="3200" b="1">
                <a:solidFill>
                  <a:srgbClr val="002060"/>
                </a:solidFill>
                <a:ea typeface="Calibri Light"/>
                <a:cs typeface="Calibri Light"/>
              </a:rPr>
            </a:br>
            <a:br>
              <a:rPr lang="tr-TR" sz="3200" b="1"/>
            </a:br>
            <a:r>
              <a:rPr lang="tr-TR" sz="3200" b="1">
                <a:solidFill>
                  <a:srgbClr val="002060"/>
                </a:solidFill>
              </a:rPr>
              <a:t>İNSÜLİN UYGULAMASI VE DİKKAT EDİLECEK NOKTALAR</a:t>
            </a:r>
            <a:r>
              <a:rPr lang="tr-TR" sz="4800" b="1">
                <a:solidFill>
                  <a:srgbClr val="002060"/>
                </a:solidFill>
              </a:rPr>
              <a:t> </a:t>
            </a:r>
          </a:p>
        </p:txBody>
      </p:sp>
      <p:sp>
        <p:nvSpPr>
          <p:cNvPr id="3" name="Alt Başlık 2">
            <a:extLst>
              <a:ext uri="{FF2B5EF4-FFF2-40B4-BE49-F238E27FC236}">
                <a16:creationId xmlns:a16="http://schemas.microsoft.com/office/drawing/2014/main" id="{CE494DC4-ED99-91B2-699A-5C29F4D7CEB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67000" y="5308600"/>
            <a:ext cx="6858000" cy="622783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tr-TR">
                <a:solidFill>
                  <a:srgbClr val="0070C0"/>
                </a:solidFill>
                <a:cs typeface="Times New Roman" panose="02020603050405020304" pitchFamily="18" charset="0"/>
              </a:rPr>
              <a:t>Hemşire Fatma KESİK KAYA </a:t>
            </a:r>
          </a:p>
          <a:p>
            <a:pPr>
              <a:lnSpc>
                <a:spcPct val="100000"/>
              </a:lnSpc>
            </a:pPr>
            <a:r>
              <a:rPr lang="tr-TR">
                <a:solidFill>
                  <a:srgbClr val="0070C0"/>
                </a:solidFill>
                <a:cs typeface="Times New Roman" panose="02020603050405020304" pitchFamily="18" charset="0"/>
              </a:rPr>
              <a:t>Ankara Etlik Şehir Hastanesi</a:t>
            </a:r>
          </a:p>
          <a:p>
            <a:pPr>
              <a:lnSpc>
                <a:spcPct val="100000"/>
              </a:lnSpc>
            </a:pPr>
            <a:r>
              <a:rPr lang="tr-TR">
                <a:solidFill>
                  <a:srgbClr val="0070C0"/>
                </a:solidFill>
                <a:cs typeface="Times New Roman" panose="02020603050405020304" pitchFamily="18" charset="0"/>
              </a:rPr>
              <a:t>Endokrinoloji ve Metabolizma Hastalıkları Kliniği</a:t>
            </a:r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6F8A474F-F9D9-9753-8D58-57580427CC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26056" y="249085"/>
            <a:ext cx="3865945" cy="1634784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B5451EEB-DE28-A0D2-259E-9C7F5B8140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078" y="247363"/>
            <a:ext cx="2153142" cy="1634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54257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5BC8D98D-D8BC-7C49-E641-A8C0F5875B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r-TR" b="1">
                <a:latin typeface="Calibri"/>
                <a:ea typeface="Calibri"/>
                <a:cs typeface="Calibri"/>
              </a:rPr>
              <a:t>Diyabet Tipleri</a:t>
            </a:r>
          </a:p>
        </p:txBody>
      </p:sp>
      <p:pic>
        <p:nvPicPr>
          <p:cNvPr id="4" name="İçerik Yer Tutucusu 3">
            <a:extLst>
              <a:ext uri="{FF2B5EF4-FFF2-40B4-BE49-F238E27FC236}">
                <a16:creationId xmlns:a16="http://schemas.microsoft.com/office/drawing/2014/main" id="{B6981C2A-987B-6D18-4955-095880D78A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539720" y="1690688"/>
            <a:ext cx="4351338" cy="4802187"/>
          </a:xfrm>
          <a:prstGeom prst="rect">
            <a:avLst/>
          </a:prstGeom>
        </p:spPr>
      </p:pic>
      <p:sp>
        <p:nvSpPr>
          <p:cNvPr id="7" name="Yuvarlatılmış Dikdörtgen 6">
            <a:extLst>
              <a:ext uri="{FF2B5EF4-FFF2-40B4-BE49-F238E27FC236}">
                <a16:creationId xmlns:a16="http://schemas.microsoft.com/office/drawing/2014/main" id="{EDE8E943-6351-271B-B275-A5AF22E4322B}"/>
              </a:ext>
            </a:extLst>
          </p:cNvPr>
          <p:cNvSpPr/>
          <p:nvPr/>
        </p:nvSpPr>
        <p:spPr>
          <a:xfrm>
            <a:off x="497710" y="1690688"/>
            <a:ext cx="6817489" cy="4802188"/>
          </a:xfrm>
          <a:prstGeom prst="round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endParaRPr lang="tr-TR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tr-TR" sz="2200" b="1">
                <a:latin typeface="Calibri"/>
                <a:ea typeface="Calibri"/>
                <a:cs typeface="Calibri"/>
              </a:rPr>
              <a:t>Tip 1 Diyabet</a:t>
            </a:r>
          </a:p>
          <a:p>
            <a:pPr algn="just">
              <a:lnSpc>
                <a:spcPct val="150000"/>
              </a:lnSpc>
            </a:pPr>
            <a:r>
              <a:rPr lang="tr-TR" sz="2200">
                <a:latin typeface="Calibri"/>
                <a:ea typeface="Calibri"/>
                <a:cs typeface="Calibri"/>
              </a:rPr>
              <a:t>Bağışıklık sistemi pankreasın beta hücrelerine saldırarak insülin üretimini durdurur.</a:t>
            </a:r>
          </a:p>
          <a:p>
            <a:pPr marL="342900" indent="-342900"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tr-TR" sz="2200" b="1">
                <a:latin typeface="Calibri"/>
                <a:ea typeface="Calibri"/>
                <a:cs typeface="Calibri"/>
              </a:rPr>
              <a:t>Tip 2 Diyabet</a:t>
            </a:r>
          </a:p>
          <a:p>
            <a:pPr algn="just">
              <a:lnSpc>
                <a:spcPct val="150000"/>
              </a:lnSpc>
            </a:pPr>
            <a:r>
              <a:rPr lang="tr-TR" sz="2200">
                <a:latin typeface="Calibri"/>
                <a:ea typeface="Calibri"/>
                <a:cs typeface="Calibri"/>
              </a:rPr>
              <a:t>İnsülin direnci ve beta hücre yetmezliği sonucu gelişir.</a:t>
            </a:r>
          </a:p>
          <a:p>
            <a:pPr marL="342900" indent="-342900"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tr-TR" sz="2200" b="1">
                <a:latin typeface="Calibri"/>
                <a:ea typeface="Calibri"/>
                <a:cs typeface="Calibri"/>
              </a:rPr>
              <a:t>Gestasyonel Diyabet</a:t>
            </a:r>
          </a:p>
          <a:p>
            <a:pPr marL="342900" indent="-342900"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tr-TR" sz="2200" b="1">
                <a:latin typeface="Calibri"/>
                <a:ea typeface="Calibri"/>
                <a:cs typeface="Calibri"/>
              </a:rPr>
              <a:t>Spesifik Diyabet Tipleri</a:t>
            </a:r>
          </a:p>
          <a:p>
            <a:endParaRPr lang="tr-TR"/>
          </a:p>
          <a:p>
            <a:endParaRPr lang="tr-TR"/>
          </a:p>
          <a:p>
            <a:endParaRPr lang="tr-TR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tr-TR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80681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5EA0685A-92FD-125B-2373-F8C8550FD0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12957"/>
          </a:xfrm>
        </p:spPr>
        <p:txBody>
          <a:bodyPr/>
          <a:lstStyle/>
          <a:p>
            <a:pPr algn="ctr"/>
            <a:r>
              <a:rPr lang="tr-TR">
                <a:latin typeface="Calibri"/>
                <a:ea typeface="Calibri"/>
                <a:cs typeface="Calibri"/>
              </a:rPr>
              <a:t>Tip 2 DM nasıl oluşur? </a:t>
            </a:r>
          </a:p>
        </p:txBody>
      </p:sp>
      <p:pic>
        <p:nvPicPr>
          <p:cNvPr id="6" name="İçerik Yer Tutucusu 5">
            <a:extLst>
              <a:ext uri="{FF2B5EF4-FFF2-40B4-BE49-F238E27FC236}">
                <a16:creationId xmlns:a16="http://schemas.microsoft.com/office/drawing/2014/main" id="{F35308C8-FFF8-64A5-B1FA-DD2E2BBB4D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45672" y="1143000"/>
            <a:ext cx="8967355" cy="5579918"/>
          </a:xfr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AB39BD0A-8C52-EF01-3234-F09E707684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74652" y="5309756"/>
            <a:ext cx="1380776" cy="792172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733980E8-EE06-0C89-BB20-34B2110FC3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81255" y="1579417"/>
            <a:ext cx="1107868" cy="1199217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E03E9E22-B2CD-8482-3590-7476BB1338A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47303" y="2055957"/>
            <a:ext cx="1682497" cy="1133475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F15F8A9E-2398-EC4E-D1FD-909C1B45D40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57383" y="5091545"/>
            <a:ext cx="1733550" cy="1143000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E356EA9E-056A-F8D4-15FF-76C490170A8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0554497">
            <a:off x="7681757" y="5129134"/>
            <a:ext cx="1972464" cy="583630"/>
          </a:xfrm>
          <a:prstGeom prst="rect">
            <a:avLst/>
          </a:prstGeom>
        </p:spPr>
      </p:pic>
      <p:pic>
        <p:nvPicPr>
          <p:cNvPr id="13" name="İçerik Yer Tutucusu 3">
            <a:extLst>
              <a:ext uri="{FF2B5EF4-FFF2-40B4-BE49-F238E27FC236}">
                <a16:creationId xmlns:a16="http://schemas.microsoft.com/office/drawing/2014/main" id="{EEE3C1B8-D8CF-29D6-6FF7-C42D12A9D8D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84259" y="3501737"/>
            <a:ext cx="2267850" cy="1028700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66533DAD-0507-2762-37D9-786E26738B8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042563" y="3377995"/>
            <a:ext cx="1457035" cy="1297913"/>
          </a:xfrm>
          <a:prstGeom prst="rect">
            <a:avLst/>
          </a:prstGeom>
        </p:spPr>
      </p:pic>
      <p:sp>
        <p:nvSpPr>
          <p:cNvPr id="17" name="Oval 16">
            <a:extLst>
              <a:ext uri="{FF2B5EF4-FFF2-40B4-BE49-F238E27FC236}">
                <a16:creationId xmlns:a16="http://schemas.microsoft.com/office/drawing/2014/main" id="{0CAD441E-3302-27AF-0BA9-7F5468080BD0}"/>
              </a:ext>
            </a:extLst>
          </p:cNvPr>
          <p:cNvSpPr/>
          <p:nvPr/>
        </p:nvSpPr>
        <p:spPr>
          <a:xfrm>
            <a:off x="5392882" y="3189433"/>
            <a:ext cx="1871194" cy="1657758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600" b="1">
                <a:latin typeface="Times New Roman" panose="02020603050405020304" pitchFamily="18" charset="0"/>
                <a:cs typeface="Times New Roman" panose="02020603050405020304" pitchFamily="18" charset="0"/>
              </a:rPr>
              <a:t>Hiperglisemi</a:t>
            </a:r>
          </a:p>
        </p:txBody>
      </p:sp>
    </p:spTree>
    <p:extLst>
      <p:ext uri="{BB962C8B-B14F-4D97-AF65-F5344CB8AC3E}">
        <p14:creationId xmlns:p14="http://schemas.microsoft.com/office/powerpoint/2010/main" val="35355591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784080" cy="1325563"/>
          </a:xfrm>
        </p:spPr>
        <p:txBody>
          <a:bodyPr/>
          <a:lstStyle/>
          <a:p>
            <a:pPr algn="ctr"/>
            <a:r>
              <a:rPr lang="tr-TR" b="1">
                <a:latin typeface="Times New Roman" panose="02020603050405020304" pitchFamily="18" charset="0"/>
                <a:cs typeface="Times New Roman" panose="02020603050405020304" pitchFamily="18" charset="0"/>
              </a:rPr>
              <a:t>TEDAVİ</a:t>
            </a:r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64920" y="4511040"/>
            <a:ext cx="1775460" cy="143224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25741" y="4848857"/>
            <a:ext cx="1752600" cy="141541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77513" y="4663756"/>
            <a:ext cx="1496378" cy="161607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03080" y="4663756"/>
            <a:ext cx="1706880" cy="127952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Yuvarlatılmış Dikdörtgen 12"/>
          <p:cNvSpPr/>
          <p:nvPr/>
        </p:nvSpPr>
        <p:spPr>
          <a:xfrm>
            <a:off x="3050983" y="2041883"/>
            <a:ext cx="7201158" cy="1872985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>
              <a:lnSpc>
                <a:spcPct val="150000"/>
              </a:lnSpc>
            </a:pPr>
            <a:endParaRPr lang="tr-TR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tr-TR" sz="2800">
                <a:latin typeface="Calibri"/>
                <a:ea typeface="Calibri"/>
                <a:cs typeface="Calibri"/>
              </a:rPr>
              <a:t>Tıbbi Beslenme Tedavisi</a:t>
            </a:r>
          </a:p>
          <a:p>
            <a:pPr algn="ctr">
              <a:lnSpc>
                <a:spcPct val="150000"/>
              </a:lnSpc>
            </a:pPr>
            <a:r>
              <a:rPr lang="tr-TR" sz="2800">
                <a:latin typeface="Calibri"/>
                <a:ea typeface="Calibri"/>
                <a:cs typeface="Calibri"/>
              </a:rPr>
              <a:t>Fiziksel aktivite</a:t>
            </a:r>
          </a:p>
          <a:p>
            <a:pPr algn="ctr">
              <a:lnSpc>
                <a:spcPct val="150000"/>
              </a:lnSpc>
            </a:pPr>
            <a:r>
              <a:rPr lang="tr-TR" sz="2800">
                <a:latin typeface="Calibri"/>
                <a:ea typeface="Calibri"/>
                <a:cs typeface="Calibri"/>
              </a:rPr>
              <a:t>Kilo yönetimi</a:t>
            </a:r>
          </a:p>
          <a:p>
            <a:pPr algn="ctr">
              <a:lnSpc>
                <a:spcPct val="150000"/>
              </a:lnSpc>
            </a:pPr>
            <a:r>
              <a:rPr lang="tr-TR" sz="2800">
                <a:latin typeface="Calibri"/>
                <a:ea typeface="Calibri"/>
                <a:cs typeface="Calibri"/>
              </a:rPr>
              <a:t>Medikal tedavi</a:t>
            </a:r>
          </a:p>
          <a:p>
            <a:pPr algn="ctr">
              <a:lnSpc>
                <a:spcPct val="150000"/>
              </a:lnSpc>
            </a:pPr>
            <a:r>
              <a:rPr lang="tr-TR" sz="2800">
                <a:latin typeface="Calibri"/>
                <a:ea typeface="Calibri"/>
                <a:cs typeface="Calibri"/>
              </a:rPr>
              <a:t>Sık kan şekeri izlemi</a:t>
            </a:r>
          </a:p>
          <a:p>
            <a:pPr algn="ctr">
              <a:lnSpc>
                <a:spcPct val="150000"/>
              </a:lnSpc>
            </a:pPr>
            <a:r>
              <a:rPr lang="tr-TR" sz="2800">
                <a:latin typeface="Calibri"/>
                <a:ea typeface="Calibri"/>
                <a:cs typeface="Calibri"/>
              </a:rPr>
              <a:t>Eğitim </a:t>
            </a:r>
            <a:endParaRPr lang="tr-TR" sz="2800" dirty="0">
              <a:latin typeface="Calibri"/>
              <a:ea typeface="Calibri"/>
              <a:cs typeface="Calibri"/>
            </a:endParaRPr>
          </a:p>
          <a:p>
            <a:pPr algn="ctr"/>
            <a:endParaRPr lang="tr-TR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74932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İçerik Yer Tutucusu 3" descr="metin, ekran görüntüsü, çizgi, yazı tipi içeren bir resim&#10;&#10;Yapay zeka tarafından oluşturulmuş içerik yanlış olabilir.">
            <a:extLst>
              <a:ext uri="{FF2B5EF4-FFF2-40B4-BE49-F238E27FC236}">
                <a16:creationId xmlns:a16="http://schemas.microsoft.com/office/drawing/2014/main" id="{46E3F45F-DF10-58B8-9667-B2C263B123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2256" y="457200"/>
            <a:ext cx="11267488" cy="5943600"/>
          </a:xfrm>
          <a:prstGeom prst="rect">
            <a:avLst/>
          </a:prstGeom>
          <a:ln>
            <a:solidFill>
              <a:srgbClr val="4472C4"/>
            </a:solidFill>
          </a:ln>
        </p:spPr>
      </p:pic>
      <p:sp>
        <p:nvSpPr>
          <p:cNvPr id="7" name="Metin kutusu 6">
            <a:extLst>
              <a:ext uri="{FF2B5EF4-FFF2-40B4-BE49-F238E27FC236}">
                <a16:creationId xmlns:a16="http://schemas.microsoft.com/office/drawing/2014/main" id="{DA65B52B-E180-83FE-BC6C-BECD0DFDE4B8}"/>
              </a:ext>
            </a:extLst>
          </p:cNvPr>
          <p:cNvSpPr txBox="1"/>
          <p:nvPr/>
        </p:nvSpPr>
        <p:spPr>
          <a:xfrm>
            <a:off x="1006856" y="3891886"/>
            <a:ext cx="9720034" cy="923330"/>
          </a:xfrm>
          <a:prstGeom prst="rect">
            <a:avLst/>
          </a:prstGeom>
          <a:solidFill>
            <a:schemeClr val="bg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tr-TR" dirty="0">
              <a:ea typeface="Calibri"/>
              <a:cs typeface="Calibri"/>
            </a:endParaRPr>
          </a:p>
          <a:p>
            <a:endParaRPr lang="tr-TR" dirty="0">
              <a:ea typeface="Calibri"/>
              <a:cs typeface="Calibri"/>
            </a:endParaRPr>
          </a:p>
          <a:p>
            <a:endParaRPr lang="tr-TR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355758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5A03C12A-E8C2-932B-8C36-B4C3FC4D08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İçerik Yer Tutucusu 3" descr="metin, ekran görüntüsü, yazı tipi, sayı, numara içeren bir resim&#10;&#10;Yapay zeka tarafından oluşturulmuş içerik yanlış olabilir.">
            <a:extLst>
              <a:ext uri="{FF2B5EF4-FFF2-40B4-BE49-F238E27FC236}">
                <a16:creationId xmlns:a16="http://schemas.microsoft.com/office/drawing/2014/main" id="{FEDED56B-A06F-434C-AF88-FA5A1410E6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94950" y="1027544"/>
            <a:ext cx="6821530" cy="4351338"/>
          </a:xfrm>
          <a:prstGeom prst="rect">
            <a:avLst/>
          </a:prstGeom>
        </p:spPr>
      </p:pic>
      <p:pic>
        <p:nvPicPr>
          <p:cNvPr id="3" name="Resim 2" descr="metin, iş kartı, yazı tipi, tasarım içeren bir resim&#10;&#10;Yapay zeka tarafından oluşturulmuş içerik yanlış olabilir.">
            <a:extLst>
              <a:ext uri="{FF2B5EF4-FFF2-40B4-BE49-F238E27FC236}">
                <a16:creationId xmlns:a16="http://schemas.microsoft.com/office/drawing/2014/main" id="{3A1EAE70-6280-55D0-7936-E9E3071A1E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5257" y="1692221"/>
            <a:ext cx="1612470" cy="787185"/>
          </a:xfrm>
          <a:prstGeom prst="rect">
            <a:avLst/>
          </a:prstGeom>
        </p:spPr>
      </p:pic>
      <p:pic>
        <p:nvPicPr>
          <p:cNvPr id="5" name="Resim 4" descr="metin, yazı tipi, marka, ambalaj ve etiketleme içeren bir resim&#10;&#10;Yapay zeka tarafından oluşturulmuş içerik yanlış olabilir.">
            <a:extLst>
              <a:ext uri="{FF2B5EF4-FFF2-40B4-BE49-F238E27FC236}">
                <a16:creationId xmlns:a16="http://schemas.microsoft.com/office/drawing/2014/main" id="{535E0630-7DFD-B32B-1B95-46A4AB3339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5571" y="833195"/>
            <a:ext cx="1880623" cy="787508"/>
          </a:xfrm>
          <a:prstGeom prst="rect">
            <a:avLst/>
          </a:prstGeom>
        </p:spPr>
      </p:pic>
      <p:pic>
        <p:nvPicPr>
          <p:cNvPr id="6" name="Resim 5" descr="metin, ambalaj ve etiketleme, kutu, karton kutu içeren bir resim&#10;&#10;Yapay zeka tarafından oluşturulmuş içerik yanlış olabilir.">
            <a:extLst>
              <a:ext uri="{FF2B5EF4-FFF2-40B4-BE49-F238E27FC236}">
                <a16:creationId xmlns:a16="http://schemas.microsoft.com/office/drawing/2014/main" id="{572DA019-E480-CCE5-AD17-85F9276D9A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46387" y="5625722"/>
            <a:ext cx="1471532" cy="1030961"/>
          </a:xfrm>
          <a:prstGeom prst="rect">
            <a:avLst/>
          </a:prstGeom>
        </p:spPr>
      </p:pic>
      <p:pic>
        <p:nvPicPr>
          <p:cNvPr id="7" name="Resim 6" descr="metin, logo, marka, tasarım içeren bir resim&#10;&#10;Yapay zeka tarafından oluşturulmuş içerik yanlış olabilir.">
            <a:extLst>
              <a:ext uri="{FF2B5EF4-FFF2-40B4-BE49-F238E27FC236}">
                <a16:creationId xmlns:a16="http://schemas.microsoft.com/office/drawing/2014/main" id="{3673A81E-D73F-A11F-3E5B-258FF28C388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27144" y="4672093"/>
            <a:ext cx="2649242" cy="1762932"/>
          </a:xfrm>
          <a:prstGeom prst="rect">
            <a:avLst/>
          </a:prstGeom>
        </p:spPr>
      </p:pic>
      <p:pic>
        <p:nvPicPr>
          <p:cNvPr id="8" name="Resim 7" descr="metin, ekran görüntüsü, baskı, basma işlemi, tasarım içeren bir resim&#10;&#10;Yapay zeka tarafından oluşturulmuş içerik yanlış olabilir.">
            <a:extLst>
              <a:ext uri="{FF2B5EF4-FFF2-40B4-BE49-F238E27FC236}">
                <a16:creationId xmlns:a16="http://schemas.microsoft.com/office/drawing/2014/main" id="{CDF6E261-EDAC-B6A6-5D36-00BFCCDD90C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5297" y="4149267"/>
            <a:ext cx="1310899" cy="1387906"/>
          </a:xfrm>
          <a:prstGeom prst="rect">
            <a:avLst/>
          </a:prstGeom>
        </p:spPr>
      </p:pic>
      <p:pic>
        <p:nvPicPr>
          <p:cNvPr id="9" name="Resim 8" descr="metin, ekran görüntüsü, yazı tipi, logo içeren bir resim&#10;&#10;Yapay zeka tarafından oluşturulmuş içerik yanlış olabilir.">
            <a:extLst>
              <a:ext uri="{FF2B5EF4-FFF2-40B4-BE49-F238E27FC236}">
                <a16:creationId xmlns:a16="http://schemas.microsoft.com/office/drawing/2014/main" id="{19DA0934-42C6-DE97-CD9D-C862556385C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31425" y="4617688"/>
            <a:ext cx="1341250" cy="941845"/>
          </a:xfrm>
          <a:prstGeom prst="rect">
            <a:avLst/>
          </a:prstGeom>
        </p:spPr>
      </p:pic>
      <p:pic>
        <p:nvPicPr>
          <p:cNvPr id="10" name="Resim 9" descr="metin, ekran görüntüsü, yazı tipi, marka içeren bir resim&#10;&#10;Yapay zeka tarafından oluşturulmuş içerik yanlış olabilir.">
            <a:extLst>
              <a:ext uri="{FF2B5EF4-FFF2-40B4-BE49-F238E27FC236}">
                <a16:creationId xmlns:a16="http://schemas.microsoft.com/office/drawing/2014/main" id="{97250777-2233-15F8-BF4E-7B7D376C8D7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2794" y="5689653"/>
            <a:ext cx="2087428" cy="967676"/>
          </a:xfrm>
          <a:prstGeom prst="rect">
            <a:avLst/>
          </a:prstGeom>
        </p:spPr>
      </p:pic>
      <p:pic>
        <p:nvPicPr>
          <p:cNvPr id="12" name="Resim 11" descr="Januvia nedir? Ne için ve nasıl kullanılır? Yan etkileri nelerdir?">
            <a:extLst>
              <a:ext uri="{FF2B5EF4-FFF2-40B4-BE49-F238E27FC236}">
                <a16:creationId xmlns:a16="http://schemas.microsoft.com/office/drawing/2014/main" id="{BD973788-43B8-0DBE-941E-834AC28A9E8F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19636" t="11531" r="23522" b="17372"/>
          <a:stretch>
            <a:fillRect/>
          </a:stretch>
        </p:blipFill>
        <p:spPr>
          <a:xfrm>
            <a:off x="9273517" y="230127"/>
            <a:ext cx="1280330" cy="997511"/>
          </a:xfrm>
          <a:prstGeom prst="rect">
            <a:avLst/>
          </a:prstGeom>
        </p:spPr>
      </p:pic>
      <p:pic>
        <p:nvPicPr>
          <p:cNvPr id="13" name="Resim 12" descr="Galvus Tablet 50Mg 28 PC | Kulud Pharmacy">
            <a:extLst>
              <a:ext uri="{FF2B5EF4-FFF2-40B4-BE49-F238E27FC236}">
                <a16:creationId xmlns:a16="http://schemas.microsoft.com/office/drawing/2014/main" id="{293B211F-FF82-E26B-5B92-CD517CE0FE0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410699" y="1264726"/>
            <a:ext cx="1545958" cy="1215972"/>
          </a:xfrm>
          <a:prstGeom prst="rect">
            <a:avLst/>
          </a:prstGeom>
        </p:spPr>
      </p:pic>
      <p:pic>
        <p:nvPicPr>
          <p:cNvPr id="14" name="Resim 13" descr="Trajenta: Dosage &amp; Side Effects | MIMS Malaysia">
            <a:extLst>
              <a:ext uri="{FF2B5EF4-FFF2-40B4-BE49-F238E27FC236}">
                <a16:creationId xmlns:a16="http://schemas.microsoft.com/office/drawing/2014/main" id="{B95DBF81-D336-9C30-2C66-55799B29414E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l="21432" t="63" r="23618" b="5938"/>
          <a:stretch>
            <a:fillRect/>
          </a:stretch>
        </p:blipFill>
        <p:spPr>
          <a:xfrm>
            <a:off x="10946371" y="213197"/>
            <a:ext cx="1184522" cy="2030146"/>
          </a:xfrm>
          <a:prstGeom prst="rect">
            <a:avLst/>
          </a:prstGeom>
        </p:spPr>
      </p:pic>
      <p:pic>
        <p:nvPicPr>
          <p:cNvPr id="15" name="Resim 14" descr="Naglid Eşdeğeri">
            <a:extLst>
              <a:ext uri="{FF2B5EF4-FFF2-40B4-BE49-F238E27FC236}">
                <a16:creationId xmlns:a16="http://schemas.microsoft.com/office/drawing/2014/main" id="{526A8708-93EA-EC4B-6643-F99D51FDC65E}"/>
              </a:ext>
            </a:extLst>
          </p:cNvPr>
          <p:cNvPicPr>
            <a:picLocks noChangeAspect="1"/>
          </p:cNvPicPr>
          <p:nvPr/>
        </p:nvPicPr>
        <p:blipFill>
          <a:blip r:embed="rId13"/>
          <a:srcRect l="16216" t="20076" r="3756" b="25735"/>
          <a:stretch>
            <a:fillRect/>
          </a:stretch>
        </p:blipFill>
        <p:spPr>
          <a:xfrm>
            <a:off x="423675" y="2523864"/>
            <a:ext cx="2073354" cy="954870"/>
          </a:xfrm>
          <a:prstGeom prst="rect">
            <a:avLst/>
          </a:prstGeom>
        </p:spPr>
      </p:pic>
      <p:pic>
        <p:nvPicPr>
          <p:cNvPr id="16" name="Resim 15" descr="Wegovy vs Ozempic vs Mounjaro vs Saxenda | Nexus Clinic Kuala Lumpur">
            <a:extLst>
              <a:ext uri="{FF2B5EF4-FFF2-40B4-BE49-F238E27FC236}">
                <a16:creationId xmlns:a16="http://schemas.microsoft.com/office/drawing/2014/main" id="{2F5EAD28-13DF-7D90-32F2-33E6A80CA9D7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9269278" y="2418785"/>
            <a:ext cx="2590800" cy="1762125"/>
          </a:xfrm>
          <a:prstGeom prst="rect">
            <a:avLst/>
          </a:prstGeom>
        </p:spPr>
      </p:pic>
      <p:pic>
        <p:nvPicPr>
          <p:cNvPr id="17" name="Resim 16" descr="Matofin XR 500 mg">
            <a:extLst>
              <a:ext uri="{FF2B5EF4-FFF2-40B4-BE49-F238E27FC236}">
                <a16:creationId xmlns:a16="http://schemas.microsoft.com/office/drawing/2014/main" id="{3A405FA1-D10D-3B1F-7B1A-84719A43CB6F}"/>
              </a:ext>
            </a:extLst>
          </p:cNvPr>
          <p:cNvPicPr>
            <a:picLocks noChangeAspect="1"/>
          </p:cNvPicPr>
          <p:nvPr/>
        </p:nvPicPr>
        <p:blipFill>
          <a:blip r:embed="rId15"/>
          <a:srcRect l="112" t="16402" r="493" b="23288"/>
          <a:stretch>
            <a:fillRect/>
          </a:stretch>
        </p:blipFill>
        <p:spPr>
          <a:xfrm>
            <a:off x="3044214" y="-165127"/>
            <a:ext cx="2603532" cy="1051262"/>
          </a:xfrm>
          <a:prstGeom prst="rect">
            <a:avLst/>
          </a:prstGeom>
        </p:spPr>
      </p:pic>
      <p:pic>
        <p:nvPicPr>
          <p:cNvPr id="18" name="Resim 17" descr="Diaformin nedir? Ne işe yarar? Kullanımı, dozu ve yan etkileri">
            <a:extLst>
              <a:ext uri="{FF2B5EF4-FFF2-40B4-BE49-F238E27FC236}">
                <a16:creationId xmlns:a16="http://schemas.microsoft.com/office/drawing/2014/main" id="{F6074110-1EBB-C9E3-539A-C16F93EA3083}"/>
              </a:ext>
            </a:extLst>
          </p:cNvPr>
          <p:cNvPicPr>
            <a:picLocks noChangeAspect="1"/>
          </p:cNvPicPr>
          <p:nvPr/>
        </p:nvPicPr>
        <p:blipFill>
          <a:blip r:embed="rId16"/>
          <a:srcRect l="8371" t="-2442" r="-448" b="-622"/>
          <a:stretch>
            <a:fillRect/>
          </a:stretch>
        </p:blipFill>
        <p:spPr>
          <a:xfrm>
            <a:off x="5636865" y="5082739"/>
            <a:ext cx="2657434" cy="1629594"/>
          </a:xfrm>
          <a:prstGeom prst="rect">
            <a:avLst/>
          </a:prstGeom>
        </p:spPr>
      </p:pic>
      <p:cxnSp>
        <p:nvCxnSpPr>
          <p:cNvPr id="19" name="Düz Ok Bağlayıcısı 18">
            <a:extLst>
              <a:ext uri="{FF2B5EF4-FFF2-40B4-BE49-F238E27FC236}">
                <a16:creationId xmlns:a16="http://schemas.microsoft.com/office/drawing/2014/main" id="{497489A1-31E4-5FDB-988B-AABC8DB1572E}"/>
              </a:ext>
            </a:extLst>
          </p:cNvPr>
          <p:cNvCxnSpPr/>
          <p:nvPr/>
        </p:nvCxnSpPr>
        <p:spPr>
          <a:xfrm>
            <a:off x="5318027" y="3614794"/>
            <a:ext cx="38725" cy="2459052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Düz Ok Bağlayıcısı 19">
            <a:extLst>
              <a:ext uri="{FF2B5EF4-FFF2-40B4-BE49-F238E27FC236}">
                <a16:creationId xmlns:a16="http://schemas.microsoft.com/office/drawing/2014/main" id="{A93F7C97-023A-8E93-02F5-AEEB68C1EE0C}"/>
              </a:ext>
            </a:extLst>
          </p:cNvPr>
          <p:cNvCxnSpPr/>
          <p:nvPr/>
        </p:nvCxnSpPr>
        <p:spPr>
          <a:xfrm>
            <a:off x="5163536" y="2820125"/>
            <a:ext cx="1710582" cy="2820802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435345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752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İçerik Yer Tutucusu 3" descr="metin, ekran görüntüsü, yazı tipi, sayı, numara içeren bir resim&#10;&#10;Yapay zeka tarafından oluşturulmuş içerik yanlış olabilir.">
            <a:extLst>
              <a:ext uri="{FF2B5EF4-FFF2-40B4-BE49-F238E27FC236}">
                <a16:creationId xmlns:a16="http://schemas.microsoft.com/office/drawing/2014/main" id="{8B9E1B1B-185F-FDE3-9349-85C50A8544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7190" y="806753"/>
            <a:ext cx="10415799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30435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E1876DCE-9A4F-A7F2-E6C4-667B1F401F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İçerik Yer Tutucusu 3">
            <a:extLst>
              <a:ext uri="{FF2B5EF4-FFF2-40B4-BE49-F238E27FC236}">
                <a16:creationId xmlns:a16="http://schemas.microsoft.com/office/drawing/2014/main" id="{F3EF3C17-1347-DB31-EADB-165203C16F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839282"/>
            <a:ext cx="10515600" cy="5179435"/>
          </a:xfrm>
          <a:prstGeom prst="rect">
            <a:avLst/>
          </a:prstGeom>
        </p:spPr>
      </p:pic>
      <p:sp>
        <p:nvSpPr>
          <p:cNvPr id="5" name="Metin kutusu 4">
            <a:extLst>
              <a:ext uri="{FF2B5EF4-FFF2-40B4-BE49-F238E27FC236}">
                <a16:creationId xmlns:a16="http://schemas.microsoft.com/office/drawing/2014/main" id="{6E35D155-4120-E7B3-8722-D4516D61F43A}"/>
              </a:ext>
            </a:extLst>
          </p:cNvPr>
          <p:cNvSpPr txBox="1"/>
          <p:nvPr/>
        </p:nvSpPr>
        <p:spPr>
          <a:xfrm>
            <a:off x="5521036" y="6354374"/>
            <a:ext cx="66709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200">
                <a:latin typeface="Times New Roman" panose="02020603050405020304" pitchFamily="18" charset="0"/>
                <a:cs typeface="Times New Roman" panose="02020603050405020304" pitchFamily="18" charset="0"/>
              </a:rPr>
              <a:t>https://khgmsaglikhizmetleridb.saglik.gov.tr/TR,42917/eriskin-diyabetli-bireyler-icin-egitim-seti-2.html</a:t>
            </a:r>
          </a:p>
        </p:txBody>
      </p:sp>
    </p:spTree>
    <p:extLst>
      <p:ext uri="{BB962C8B-B14F-4D97-AF65-F5344CB8AC3E}">
        <p14:creationId xmlns:p14="http://schemas.microsoft.com/office/powerpoint/2010/main" val="7622796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BBF0AF21-F06D-36BA-EB95-06866D2FF9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09DA58C6-3D90-C638-ABE6-A53272EE0C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13199"/>
            <a:ext cx="10515600" cy="435133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tr-TR" sz="2400" b="1">
                <a:solidFill>
                  <a:srgbClr val="C00000"/>
                </a:solidFill>
                <a:highlight>
                  <a:srgbClr val="FFFFFF"/>
                </a:highlight>
                <a:latin typeface="Arial"/>
                <a:cs typeface="Arial"/>
              </a:rPr>
              <a:t>1. Basamak</a:t>
            </a:r>
            <a:endParaRPr lang="tr-TR"/>
          </a:p>
          <a:p>
            <a:r>
              <a:rPr lang="tr-TR" sz="2000" b="1">
                <a:solidFill>
                  <a:srgbClr val="C00000"/>
                </a:solidFill>
                <a:highlight>
                  <a:srgbClr val="FFFFFF"/>
                </a:highlight>
                <a:latin typeface="Arial"/>
                <a:cs typeface="Arial"/>
              </a:rPr>
              <a:t>Metformin + yaşam tarzı değişikliği (ilk tercih)</a:t>
            </a:r>
          </a:p>
          <a:p>
            <a:r>
              <a:rPr lang="tr-TR" sz="2000" b="1">
                <a:solidFill>
                  <a:srgbClr val="C00000"/>
                </a:solidFill>
                <a:highlight>
                  <a:srgbClr val="FFFFFF"/>
                </a:highlight>
                <a:latin typeface="Arial"/>
                <a:cs typeface="Arial"/>
              </a:rPr>
              <a:t>Metformin tolere edilemiyorsa: SGLT-2 inhibitörü veya DPP-4 inhibitörü</a:t>
            </a:r>
          </a:p>
          <a:p>
            <a:endParaRPr lang="tr-TR" sz="2000">
              <a:highlight>
                <a:srgbClr val="FFFFFF"/>
              </a:highlight>
              <a:latin typeface="Arial"/>
              <a:cs typeface="Arial"/>
            </a:endParaRPr>
          </a:p>
          <a:p>
            <a:pPr marL="0" indent="0">
              <a:buNone/>
            </a:pPr>
            <a:r>
              <a:rPr lang="tr-TR" sz="2400" b="1">
                <a:solidFill>
                  <a:srgbClr val="2C3E50"/>
                </a:solidFill>
                <a:highlight>
                  <a:srgbClr val="FFFFFF"/>
                </a:highlight>
                <a:latin typeface="Arial"/>
                <a:cs typeface="Arial"/>
              </a:rPr>
              <a:t>2. Basamak: Komorbidite Rehberli Seçim</a:t>
            </a:r>
          </a:p>
          <a:p>
            <a:r>
              <a:rPr lang="tr-TR" sz="2000" b="1">
                <a:solidFill>
                  <a:srgbClr val="1A5276"/>
                </a:solidFill>
                <a:highlight>
                  <a:srgbClr val="D6EAF8"/>
                </a:highlight>
                <a:latin typeface="Arial"/>
                <a:cs typeface="Arial"/>
              </a:rPr>
              <a:t>Aterosklerotik kardiyovasküler hastalık varsa: GLP-1 RA veya SGLT-2 inhibitörü </a:t>
            </a:r>
            <a:endParaRPr lang="tr-TR" sz="2000">
              <a:solidFill>
                <a:srgbClr val="1A5276"/>
              </a:solidFill>
              <a:highlight>
                <a:srgbClr val="D6EAF8"/>
              </a:highlight>
              <a:latin typeface="Arial"/>
              <a:cs typeface="Arial"/>
            </a:endParaRPr>
          </a:p>
          <a:p>
            <a:r>
              <a:rPr lang="tr-TR" sz="2000" b="1">
                <a:solidFill>
                  <a:srgbClr val="0E6655"/>
                </a:solidFill>
                <a:highlight>
                  <a:srgbClr val="D1F2EB"/>
                </a:highlight>
                <a:latin typeface="Arial"/>
                <a:cs typeface="Arial"/>
              </a:rPr>
              <a:t>Kalp yetersizliği (KKY) varsa: SGLT-2 inhibitörü öncelikli</a:t>
            </a:r>
            <a:endParaRPr lang="tr-TR" sz="2000">
              <a:solidFill>
                <a:srgbClr val="0E6655"/>
              </a:solidFill>
              <a:highlight>
                <a:srgbClr val="D1F2EB"/>
              </a:highlight>
              <a:latin typeface="Arial"/>
              <a:cs typeface="Arial"/>
            </a:endParaRPr>
          </a:p>
          <a:p>
            <a:r>
              <a:rPr lang="tr-TR" sz="2000" b="1">
                <a:solidFill>
                  <a:srgbClr val="1E8449"/>
                </a:solidFill>
                <a:highlight>
                  <a:srgbClr val="D5F5E3"/>
                </a:highlight>
                <a:latin typeface="Arial"/>
                <a:cs typeface="Arial"/>
              </a:rPr>
              <a:t>Kronik böbrek hastalığı varsa: SGLT-2 inhibitörü veya GLP-1 RA</a:t>
            </a:r>
            <a:endParaRPr lang="tr-TR" sz="2000">
              <a:solidFill>
                <a:srgbClr val="1E8449"/>
              </a:solidFill>
              <a:highlight>
                <a:srgbClr val="D5F5E3"/>
              </a:highlight>
              <a:latin typeface="Arial"/>
              <a:cs typeface="Arial"/>
            </a:endParaRPr>
          </a:p>
          <a:p>
            <a:r>
              <a:rPr lang="tr-TR" sz="2000" b="1">
                <a:solidFill>
                  <a:srgbClr val="6C3483"/>
                </a:solidFill>
                <a:highlight>
                  <a:srgbClr val="E8DAEF"/>
                </a:highlight>
                <a:latin typeface="Arial"/>
                <a:cs typeface="Arial"/>
              </a:rPr>
              <a:t>Kilo azaltımı hedefleniyorsa: GLP-1 RA veya SGLT-2 inhibitörü</a:t>
            </a:r>
            <a:endParaRPr lang="tr-TR" sz="2000">
              <a:solidFill>
                <a:srgbClr val="6C3483"/>
              </a:solidFill>
              <a:highlight>
                <a:srgbClr val="E8DAEF"/>
              </a:highlight>
              <a:latin typeface="Arial"/>
              <a:cs typeface="Arial"/>
            </a:endParaRPr>
          </a:p>
          <a:p>
            <a:r>
              <a:rPr lang="tr-TR" sz="2000" b="1">
                <a:solidFill>
                  <a:srgbClr val="7D6608"/>
                </a:solidFill>
                <a:highlight>
                  <a:srgbClr val="FCF3CF"/>
                </a:highlight>
                <a:latin typeface="Arial"/>
                <a:cs typeface="Arial"/>
              </a:rPr>
              <a:t>Hipoglisemi riski yüksekse: DPP-4 inhibitörü veya SGLT-2 inhibitörü veya GLP-1 RA</a:t>
            </a:r>
            <a:endParaRPr lang="tr-TR" sz="2000">
              <a:solidFill>
                <a:srgbClr val="7D6608"/>
              </a:solidFill>
              <a:highlight>
                <a:srgbClr val="FCF3CF"/>
              </a:highlight>
              <a:latin typeface="Arial"/>
              <a:cs typeface="Arial"/>
            </a:endParaRPr>
          </a:p>
          <a:p>
            <a:r>
              <a:rPr lang="tr-TR" sz="2000" b="1">
                <a:solidFill>
                  <a:srgbClr val="2C3E50"/>
                </a:solidFill>
                <a:highlight>
                  <a:srgbClr val="EAECEE"/>
                </a:highlight>
                <a:latin typeface="Arial"/>
                <a:cs typeface="Arial"/>
              </a:rPr>
              <a:t>Maliyet kısıtı varsa: Sülfonilüre veya TZD</a:t>
            </a:r>
            <a:endParaRPr lang="tr-TR" sz="2000">
              <a:solidFill>
                <a:srgbClr val="2C3E50"/>
              </a:solidFill>
              <a:highlight>
                <a:srgbClr val="EAECEE"/>
              </a:highlight>
              <a:latin typeface="Arial"/>
              <a:cs typeface="Arial"/>
            </a:endParaRPr>
          </a:p>
          <a:p>
            <a:pPr marL="0" indent="0">
              <a:buNone/>
            </a:pPr>
            <a:endParaRPr lang="tr-TR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330253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4" name="Rectangle 56">
            <a:extLst>
              <a:ext uri="{FF2B5EF4-FFF2-40B4-BE49-F238E27FC236}">
                <a16:creationId xmlns:a16="http://schemas.microsoft.com/office/drawing/2014/main" id="{7301F447-EEF7-48F5-AF73-7566EE7F64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Başlık 1">
            <a:extLst>
              <a:ext uri="{FF2B5EF4-FFF2-40B4-BE49-F238E27FC236}">
                <a16:creationId xmlns:a16="http://schemas.microsoft.com/office/drawing/2014/main" id="{578E8EE6-3C50-61F1-E102-D1D8456A7E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334644"/>
            <a:ext cx="10509504" cy="1076914"/>
          </a:xfrm>
        </p:spPr>
        <p:txBody>
          <a:bodyPr anchor="ctr">
            <a:normAutofit/>
          </a:bodyPr>
          <a:lstStyle/>
          <a:p>
            <a:endParaRPr lang="tr-TR" sz="4000">
              <a:highlight>
                <a:srgbClr val="FFFFFF"/>
              </a:highlight>
              <a:latin typeface="Arial"/>
              <a:cs typeface="Arial"/>
            </a:endParaRPr>
          </a:p>
          <a:p>
            <a:endParaRPr lang="tr-TR" sz="4000">
              <a:ea typeface="Calibri Light"/>
              <a:cs typeface="Calibri Light"/>
            </a:endParaRPr>
          </a:p>
        </p:txBody>
      </p:sp>
      <p:sp>
        <p:nvSpPr>
          <p:cNvPr id="55" name="Rectangle 58">
            <a:extLst>
              <a:ext uri="{FF2B5EF4-FFF2-40B4-BE49-F238E27FC236}">
                <a16:creationId xmlns:a16="http://schemas.microsoft.com/office/drawing/2014/main" id="{F7117410-A2A4-4085-9ADC-46744551DB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42772" y="0"/>
            <a:ext cx="10506456" cy="19138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7" name="İçerik Yer Tutucusu 6">
            <a:extLst>
              <a:ext uri="{FF2B5EF4-FFF2-40B4-BE49-F238E27FC236}">
                <a16:creationId xmlns:a16="http://schemas.microsoft.com/office/drawing/2014/main" id="{3D68527F-F13F-B44D-A035-CCBE1FE133A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50894303"/>
              </p:ext>
            </p:extLst>
          </p:nvPr>
        </p:nvGraphicFramePr>
        <p:xfrm>
          <a:off x="474688" y="399737"/>
          <a:ext cx="11242344" cy="5949494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2828440">
                  <a:extLst>
                    <a:ext uri="{9D8B030D-6E8A-4147-A177-3AD203B41FA5}">
                      <a16:colId xmlns:a16="http://schemas.microsoft.com/office/drawing/2014/main" val="2606330577"/>
                    </a:ext>
                  </a:extLst>
                </a:gridCol>
                <a:gridCol w="8413904">
                  <a:extLst>
                    <a:ext uri="{9D8B030D-6E8A-4147-A177-3AD203B41FA5}">
                      <a16:colId xmlns:a16="http://schemas.microsoft.com/office/drawing/2014/main" val="798277559"/>
                    </a:ext>
                  </a:extLst>
                </a:gridCol>
              </a:tblGrid>
              <a:tr h="430746">
                <a:tc>
                  <a:txBody>
                    <a:bodyPr/>
                    <a:lstStyle/>
                    <a:p>
                      <a:pPr lvl="0">
                        <a:lnSpc>
                          <a:spcPct val="150000"/>
                        </a:lnSpc>
                        <a:buNone/>
                      </a:pPr>
                      <a:endParaRPr lang="tr-TR" sz="2000">
                        <a:effectLst/>
                      </a:endParaRPr>
                    </a:p>
                  </a:txBody>
                  <a:tcPr marL="120953" marR="120953" marT="75596" marB="75596" anchor="ctr"/>
                </a:tc>
                <a:tc>
                  <a:txBody>
                    <a:bodyPr/>
                    <a:lstStyle/>
                    <a:p>
                      <a:pPr lvl="0" fontAlgn="base">
                        <a:lnSpc>
                          <a:spcPct val="150000"/>
                        </a:lnSpc>
                        <a:buNone/>
                      </a:pPr>
                      <a:endParaRPr lang="tr-TR" sz="2000">
                        <a:effectLst/>
                      </a:endParaRPr>
                    </a:p>
                  </a:txBody>
                  <a:tcPr marL="120953" marR="120953" marT="75596" marB="75596" anchor="ctr"/>
                </a:tc>
                <a:extLst>
                  <a:ext uri="{0D108BD9-81ED-4DB2-BD59-A6C34878D82A}">
                    <a16:rowId xmlns:a16="http://schemas.microsoft.com/office/drawing/2014/main" val="3259690879"/>
                  </a:ext>
                </a:extLst>
              </a:tr>
              <a:tr h="753806">
                <a:tc>
                  <a:txBody>
                    <a:bodyPr/>
                    <a:lstStyle/>
                    <a:p>
                      <a:pPr rtl="0">
                        <a:lnSpc>
                          <a:spcPct val="150000"/>
                        </a:lnSpc>
                        <a:buNone/>
                      </a:pPr>
                      <a:r>
                        <a:rPr lang="tr-TR" sz="2000"/>
                        <a:t>Biguanid (Metformin)</a:t>
                      </a:r>
                      <a:endParaRPr lang="tr-TR" sz="2000">
                        <a:effectLst/>
                      </a:endParaRPr>
                    </a:p>
                  </a:txBody>
                  <a:tcPr marL="120954" marR="120954" marT="75596" marB="75596" anchor="ctr"/>
                </a:tc>
                <a:tc>
                  <a:txBody>
                    <a:bodyPr/>
                    <a:lstStyle/>
                    <a:p>
                      <a:pPr rtl="0">
                        <a:lnSpc>
                          <a:spcPct val="150000"/>
                        </a:lnSpc>
                        <a:buNone/>
                      </a:pPr>
                      <a:r>
                        <a:rPr lang="tr-TR" sz="2000"/>
                        <a:t>En güvenli ve en çok kullanılan ilaç. Mide şikayeti olabilir ama geçer.</a:t>
                      </a:r>
                      <a:endParaRPr lang="tr-TR">
                        <a:effectLst/>
                      </a:endParaRPr>
                    </a:p>
                  </a:txBody>
                  <a:tcPr marL="120954" marR="120954" marT="75596" marB="75596" anchor="ctr"/>
                </a:tc>
                <a:extLst>
                  <a:ext uri="{0D108BD9-81ED-4DB2-BD59-A6C34878D82A}">
                    <a16:rowId xmlns:a16="http://schemas.microsoft.com/office/drawing/2014/main" val="2129260209"/>
                  </a:ext>
                </a:extLst>
              </a:tr>
              <a:tr h="753806">
                <a:tc>
                  <a:txBody>
                    <a:bodyPr/>
                    <a:lstStyle/>
                    <a:p>
                      <a:pPr rtl="0">
                        <a:lnSpc>
                          <a:spcPct val="150000"/>
                        </a:lnSpc>
                        <a:buNone/>
                      </a:pPr>
                      <a:r>
                        <a:rPr lang="tr-TR" sz="2000"/>
                        <a:t>Sülfonilüre (Gliklazid</a:t>
                      </a:r>
                      <a:r>
                        <a:rPr lang="tr-TR" sz="2000">
                          <a:effectLst/>
                        </a:rPr>
                        <a:t>/Glimepirid </a:t>
                      </a:r>
                      <a:r>
                        <a:rPr lang="tr-TR" sz="2000"/>
                        <a:t>)</a:t>
                      </a:r>
                      <a:endParaRPr lang="tr-TR" sz="2000">
                        <a:effectLst/>
                      </a:endParaRPr>
                    </a:p>
                  </a:txBody>
                  <a:tcPr marL="120954" marR="120954" marT="75596" marB="75596" anchor="ctr"/>
                </a:tc>
                <a:tc>
                  <a:txBody>
                    <a:bodyPr/>
                    <a:lstStyle/>
                    <a:p>
                      <a:pPr rtl="0">
                        <a:lnSpc>
                          <a:spcPct val="150000"/>
                        </a:lnSpc>
                        <a:buNone/>
                      </a:pPr>
                      <a:r>
                        <a:rPr lang="tr-TR" sz="2000" dirty="0">
                          <a:effectLst/>
                        </a:rPr>
                        <a:t>Bu ilaç şekerinizi </a:t>
                      </a:r>
                      <a:r>
                        <a:rPr lang="tr-TR" sz="2000"/>
                        <a:t>düşürebilir </a:t>
                      </a:r>
                      <a:r>
                        <a:rPr lang="tr-TR" sz="2000">
                          <a:effectLst/>
                        </a:rPr>
                        <a:t>(hipoglisemi). Öğün atlamayın! </a:t>
                      </a:r>
                      <a:endParaRPr lang="tr-TR">
                        <a:effectLst/>
                      </a:endParaRPr>
                    </a:p>
                  </a:txBody>
                  <a:tcPr marL="120954" marR="120954" marT="75596" marB="75596" anchor="ctr"/>
                </a:tc>
                <a:extLst>
                  <a:ext uri="{0D108BD9-81ED-4DB2-BD59-A6C34878D82A}">
                    <a16:rowId xmlns:a16="http://schemas.microsoft.com/office/drawing/2014/main" val="2884535126"/>
                  </a:ext>
                </a:extLst>
              </a:tr>
              <a:tr h="430746">
                <a:tc>
                  <a:txBody>
                    <a:bodyPr/>
                    <a:lstStyle/>
                    <a:p>
                      <a:pPr rtl="0" fontAlgn="base">
                        <a:lnSpc>
                          <a:spcPct val="150000"/>
                        </a:lnSpc>
                        <a:buNone/>
                      </a:pPr>
                      <a:r>
                        <a:rPr lang="tr-TR" sz="2000">
                          <a:effectLst/>
                        </a:rPr>
                        <a:t>Pioglitazon </a:t>
                      </a:r>
                      <a:endParaRPr lang="tr-TR">
                        <a:effectLst/>
                      </a:endParaRPr>
                    </a:p>
                  </a:txBody>
                  <a:tcPr marL="120954" marR="120954" marT="75596" marB="75596" anchor="ctr"/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ct val="150000"/>
                        </a:lnSpc>
                        <a:buNone/>
                      </a:pPr>
                      <a:r>
                        <a:rPr lang="tr-TR" sz="2000">
                          <a:effectLst/>
                        </a:rPr>
                        <a:t>Etki 4–6 haftada başlar, sabırlı olun. Bacaklarda şişme olursa bildirin. </a:t>
                      </a:r>
                      <a:endParaRPr lang="tr-TR">
                        <a:effectLst/>
                      </a:endParaRPr>
                    </a:p>
                  </a:txBody>
                  <a:tcPr marL="120954" marR="120954" marT="75596" marB="75596" anchor="ctr"/>
                </a:tc>
                <a:extLst>
                  <a:ext uri="{0D108BD9-81ED-4DB2-BD59-A6C34878D82A}">
                    <a16:rowId xmlns:a16="http://schemas.microsoft.com/office/drawing/2014/main" val="935424334"/>
                  </a:ext>
                </a:extLst>
              </a:tr>
              <a:tr h="753806">
                <a:tc>
                  <a:txBody>
                    <a:bodyPr/>
                    <a:lstStyle/>
                    <a:p>
                      <a:pPr rtl="0">
                        <a:lnSpc>
                          <a:spcPct val="150000"/>
                        </a:lnSpc>
                        <a:buNone/>
                      </a:pPr>
                      <a:r>
                        <a:rPr lang="tr-TR" sz="2000"/>
                        <a:t>DPP4 inh. Sitagliptin</a:t>
                      </a:r>
                      <a:r>
                        <a:rPr lang="tr-TR" sz="2000" dirty="0">
                          <a:effectLst/>
                        </a:rPr>
                        <a:t> </a:t>
                      </a:r>
                      <a:r>
                        <a:rPr lang="tr-TR" sz="2000"/>
                        <a:t>vb. gliptin</a:t>
                      </a:r>
                      <a:r>
                        <a:rPr lang="tr-TR" sz="2000" dirty="0">
                          <a:effectLst/>
                        </a:rPr>
                        <a:t> </a:t>
                      </a:r>
                      <a:endParaRPr lang="tr-TR" dirty="0">
                        <a:effectLst/>
                      </a:endParaRPr>
                    </a:p>
                  </a:txBody>
                  <a:tcPr marL="120954" marR="120954" marT="75596" marB="75596" anchor="ctr"/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ct val="150000"/>
                        </a:lnSpc>
                        <a:buNone/>
                      </a:pPr>
                      <a:r>
                        <a:rPr lang="tr-TR" sz="2000">
                          <a:effectLst/>
                        </a:rPr>
                        <a:t>Güvenli ilaç, tek başına kan şekerini gereğinden fazla düşürmez. </a:t>
                      </a:r>
                      <a:endParaRPr lang="tr-TR">
                        <a:effectLst/>
                      </a:endParaRPr>
                    </a:p>
                  </a:txBody>
                  <a:tcPr marL="120954" marR="120954" marT="75596" marB="75596" anchor="ctr"/>
                </a:tc>
                <a:extLst>
                  <a:ext uri="{0D108BD9-81ED-4DB2-BD59-A6C34878D82A}">
                    <a16:rowId xmlns:a16="http://schemas.microsoft.com/office/drawing/2014/main" val="655625490"/>
                  </a:ext>
                </a:extLst>
              </a:tr>
              <a:tr h="753806">
                <a:tc>
                  <a:txBody>
                    <a:bodyPr/>
                    <a:lstStyle/>
                    <a:p>
                      <a:pPr rtl="0">
                        <a:lnSpc>
                          <a:spcPct val="150000"/>
                        </a:lnSpc>
                        <a:buNone/>
                      </a:pPr>
                      <a:r>
                        <a:rPr lang="tr-TR" sz="2000"/>
                        <a:t>SGLT2- Empagliflozin, Dapagliflozin</a:t>
                      </a:r>
                      <a:r>
                        <a:rPr lang="tr-TR" sz="2000" dirty="0">
                          <a:effectLst/>
                        </a:rPr>
                        <a:t> </a:t>
                      </a:r>
                      <a:endParaRPr lang="tr-TR" dirty="0">
                        <a:effectLst/>
                      </a:endParaRPr>
                    </a:p>
                  </a:txBody>
                  <a:tcPr marL="120954" marR="120954" marT="75596" marB="75596" anchor="ctr"/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ct val="150000"/>
                        </a:lnSpc>
                        <a:buNone/>
                      </a:pPr>
                      <a:r>
                        <a:rPr lang="tr-TR" sz="2000">
                          <a:effectLst/>
                        </a:rPr>
                        <a:t>İdrarda şeker atacaksınız — bu normal, istenen durum. Su içmeyi artırın. Genital temizliğe dikkat edin. </a:t>
                      </a:r>
                      <a:endParaRPr lang="tr-TR">
                        <a:effectLst/>
                      </a:endParaRPr>
                    </a:p>
                  </a:txBody>
                  <a:tcPr marL="120954" marR="120954" marT="75596" marB="75596" anchor="ctr"/>
                </a:tc>
                <a:extLst>
                  <a:ext uri="{0D108BD9-81ED-4DB2-BD59-A6C34878D82A}">
                    <a16:rowId xmlns:a16="http://schemas.microsoft.com/office/drawing/2014/main" val="162994911"/>
                  </a:ext>
                </a:extLst>
              </a:tr>
              <a:tr h="753806">
                <a:tc>
                  <a:txBody>
                    <a:bodyPr/>
                    <a:lstStyle/>
                    <a:p>
                      <a:pPr rtl="0" fontAlgn="base">
                        <a:lnSpc>
                          <a:spcPct val="150000"/>
                        </a:lnSpc>
                        <a:buNone/>
                      </a:pPr>
                      <a:r>
                        <a:rPr lang="tr-TR" sz="2000">
                          <a:effectLst/>
                        </a:rPr>
                        <a:t>Akarboz </a:t>
                      </a:r>
                      <a:endParaRPr lang="tr-TR">
                        <a:effectLst/>
                      </a:endParaRPr>
                    </a:p>
                  </a:txBody>
                  <a:tcPr marL="120954" marR="120954" marT="75596" marB="75596" anchor="ctr"/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ct val="150000"/>
                        </a:lnSpc>
                        <a:buNone/>
                      </a:pPr>
                      <a:r>
                        <a:rPr lang="tr-TR" sz="2000">
                          <a:effectLst/>
                        </a:rPr>
                        <a:t>Yemekle birlikte alın. Gaz ve şişkinlik normaldir, azalır. Kola veya meyve suyu ile hipoglisemi geçmez! </a:t>
                      </a:r>
                      <a:endParaRPr lang="tr-TR">
                        <a:effectLst/>
                      </a:endParaRPr>
                    </a:p>
                  </a:txBody>
                  <a:tcPr marL="120954" marR="120954" marT="75596" marB="75596" anchor="ctr"/>
                </a:tc>
                <a:extLst>
                  <a:ext uri="{0D108BD9-81ED-4DB2-BD59-A6C34878D82A}">
                    <a16:rowId xmlns:a16="http://schemas.microsoft.com/office/drawing/2014/main" val="37115930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890325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725C4991-5C69-91A4-5557-58160E811C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6980" y="495354"/>
            <a:ext cx="10515600" cy="5772015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>
              <a:buNone/>
            </a:pPr>
            <a:r>
              <a:rPr lang="tr-TR">
                <a:ea typeface="+mn-lt"/>
                <a:cs typeface="+mn-lt"/>
              </a:rPr>
              <a:t>Metformin mide şikayeti:</a:t>
            </a:r>
            <a:endParaRPr lang="tr-TR"/>
          </a:p>
          <a:p>
            <a:r>
              <a:rPr lang="tr-TR">
                <a:ea typeface="+mn-lt"/>
                <a:cs typeface="+mn-lt"/>
              </a:rPr>
              <a:t>İlk haftalarda olabilir, genellikle geçer</a:t>
            </a:r>
          </a:p>
          <a:p>
            <a:r>
              <a:rPr lang="tr-TR">
                <a:ea typeface="+mn-lt"/>
                <a:cs typeface="+mn-lt"/>
              </a:rPr>
              <a:t>Yemekle alın, dozu yavaş artırın</a:t>
            </a:r>
          </a:p>
          <a:p>
            <a:r>
              <a:rPr lang="tr-TR">
                <a:ea typeface="+mn-lt"/>
                <a:cs typeface="+mn-lt"/>
              </a:rPr>
              <a:t>Geçmezse doktorunuza bildirin — XR forma geçilebilir</a:t>
            </a:r>
          </a:p>
          <a:p>
            <a:endParaRPr lang="tr-TR">
              <a:latin typeface="Calibri"/>
              <a:ea typeface="Calibri"/>
              <a:cs typeface="Calibri"/>
            </a:endParaRPr>
          </a:p>
          <a:p>
            <a:pPr marL="0" indent="0">
              <a:buNone/>
            </a:pPr>
            <a:r>
              <a:rPr lang="tr-TR">
                <a:ea typeface="+mn-lt"/>
                <a:cs typeface="+mn-lt"/>
              </a:rPr>
              <a:t>Sülfonilüre(Diamicron, Betanorm, amaryl vs) ile titreme/terleme:</a:t>
            </a:r>
          </a:p>
          <a:p>
            <a:r>
              <a:rPr lang="tr-TR">
                <a:ea typeface="+mn-lt"/>
                <a:cs typeface="+mn-lt"/>
              </a:rPr>
              <a:t>Bu hipoglisemi belirtisi olabilir — hemen kan şekeri ölçümü yapın. Hipoglisemi varsa bir şey (şeker, meyve suyu) yiyin</a:t>
            </a:r>
          </a:p>
          <a:p>
            <a:pPr marL="0" indent="0">
              <a:buNone/>
            </a:pPr>
            <a:endParaRPr lang="tr-TR" dirty="0">
              <a:latin typeface="Calibri"/>
              <a:ea typeface="Calibri"/>
              <a:cs typeface="Calibri"/>
            </a:endParaRPr>
          </a:p>
          <a:p>
            <a:pPr marL="0" indent="0">
              <a:buNone/>
            </a:pPr>
            <a:r>
              <a:rPr lang="tr-TR">
                <a:latin typeface="Calibri"/>
                <a:ea typeface="Calibri"/>
                <a:cs typeface="Calibri"/>
              </a:rPr>
              <a:t>Gliflozinler (Forziga, Jardiance vs. ) ve enfeksiyon riski:</a:t>
            </a:r>
            <a:endParaRPr lang="tr-TR"/>
          </a:p>
          <a:p>
            <a:pPr marL="285750" indent="-285750">
              <a:buFont typeface="Arial,Sans-Serif" panose="020B0604020202020204" pitchFamily="34" charset="0"/>
            </a:pPr>
            <a:r>
              <a:rPr lang="tr-TR">
                <a:latin typeface="Calibri"/>
                <a:ea typeface="Calibri"/>
                <a:cs typeface="Calibri"/>
              </a:rPr>
              <a:t>Genital bölgeyi her gün sabun-suyla yıkayın</a:t>
            </a:r>
            <a:endParaRPr lang="en-US">
              <a:latin typeface="Calibri"/>
              <a:ea typeface="Calibri"/>
              <a:cs typeface="Calibri"/>
            </a:endParaRPr>
          </a:p>
          <a:p>
            <a:pPr marL="285750" indent="-285750">
              <a:buFont typeface="Arial,Sans-Serif" panose="020B0604020202020204" pitchFamily="34" charset="0"/>
            </a:pPr>
            <a:r>
              <a:rPr lang="tr-TR">
                <a:latin typeface="Calibri"/>
                <a:ea typeface="Calibri"/>
                <a:cs typeface="Calibri"/>
              </a:rPr>
              <a:t>Yanma, akıntı, kızarıklık olursa bildirin</a:t>
            </a:r>
            <a:endParaRPr lang="en-US">
              <a:latin typeface="Calibri"/>
              <a:ea typeface="Calibri"/>
              <a:cs typeface="Calibri"/>
            </a:endParaRPr>
          </a:p>
          <a:p>
            <a:pPr marL="285750" indent="-285750">
              <a:buFont typeface="Arial,Sans-Serif" panose="020B0604020202020204" pitchFamily="34" charset="0"/>
            </a:pPr>
            <a:r>
              <a:rPr lang="tr-TR">
                <a:latin typeface="Calibri"/>
                <a:ea typeface="Calibri"/>
                <a:cs typeface="Calibri"/>
              </a:rPr>
              <a:t>Bol su için — günde en az 8-10 bardak</a:t>
            </a:r>
            <a:endParaRPr lang="tr-TR"/>
          </a:p>
          <a:p>
            <a:endParaRPr lang="tr-TR">
              <a:latin typeface="Calibri"/>
              <a:ea typeface="Calibri"/>
              <a:cs typeface="Calibri"/>
            </a:endParaRPr>
          </a:p>
          <a:p>
            <a:endParaRPr lang="tr-TR">
              <a:latin typeface="Calibri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410961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6F320992-32F3-F6E7-5A78-ED2E5D28ED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48134"/>
            <a:ext cx="3334719" cy="442882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tr-TR" dirty="0">
              <a:ea typeface="+mn-lt"/>
              <a:cs typeface="+mn-lt"/>
            </a:endParaRPr>
          </a:p>
          <a:p>
            <a:endParaRPr lang="tr-TR">
              <a:ea typeface="Calibri"/>
              <a:cs typeface="Calibri"/>
            </a:endParaRPr>
          </a:p>
        </p:txBody>
      </p:sp>
      <p:graphicFrame>
        <p:nvGraphicFramePr>
          <p:cNvPr id="5" name="Tablo 4">
            <a:extLst>
              <a:ext uri="{FF2B5EF4-FFF2-40B4-BE49-F238E27FC236}">
                <a16:creationId xmlns:a16="http://schemas.microsoft.com/office/drawing/2014/main" id="{BF228B45-F77F-E266-9913-9842923EF31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5422571"/>
              </p:ext>
            </p:extLst>
          </p:nvPr>
        </p:nvGraphicFramePr>
        <p:xfrm>
          <a:off x="77491" y="297051"/>
          <a:ext cx="12044225" cy="6415283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2408845">
                  <a:extLst>
                    <a:ext uri="{9D8B030D-6E8A-4147-A177-3AD203B41FA5}">
                      <a16:colId xmlns:a16="http://schemas.microsoft.com/office/drawing/2014/main" val="4099995950"/>
                    </a:ext>
                  </a:extLst>
                </a:gridCol>
                <a:gridCol w="2408845">
                  <a:extLst>
                    <a:ext uri="{9D8B030D-6E8A-4147-A177-3AD203B41FA5}">
                      <a16:colId xmlns:a16="http://schemas.microsoft.com/office/drawing/2014/main" val="4131817581"/>
                    </a:ext>
                  </a:extLst>
                </a:gridCol>
                <a:gridCol w="2408845">
                  <a:extLst>
                    <a:ext uri="{9D8B030D-6E8A-4147-A177-3AD203B41FA5}">
                      <a16:colId xmlns:a16="http://schemas.microsoft.com/office/drawing/2014/main" val="978961808"/>
                    </a:ext>
                  </a:extLst>
                </a:gridCol>
                <a:gridCol w="2408845">
                  <a:extLst>
                    <a:ext uri="{9D8B030D-6E8A-4147-A177-3AD203B41FA5}">
                      <a16:colId xmlns:a16="http://schemas.microsoft.com/office/drawing/2014/main" val="2655741950"/>
                    </a:ext>
                  </a:extLst>
                </a:gridCol>
                <a:gridCol w="2408845">
                  <a:extLst>
                    <a:ext uri="{9D8B030D-6E8A-4147-A177-3AD203B41FA5}">
                      <a16:colId xmlns:a16="http://schemas.microsoft.com/office/drawing/2014/main" val="13503038"/>
                    </a:ext>
                  </a:extLst>
                </a:gridCol>
              </a:tblGrid>
              <a:tr h="564033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tr-TR" sz="2800" b="0">
                          <a:solidFill>
                            <a:srgbClr val="3D3D3A"/>
                          </a:solidFill>
                          <a:effectLst/>
                        </a:rPr>
                        <a:t>İlaç grubu</a:t>
                      </a:r>
                    </a:p>
                  </a:txBody>
                  <a:tcPr marL="76200" marR="76200" marT="57150" marB="571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tr-TR" sz="2800" b="0">
                          <a:solidFill>
                            <a:srgbClr val="3D3D3A"/>
                          </a:solidFill>
                          <a:effectLst/>
                        </a:rPr>
                        <a:t>Hipoglisemi</a:t>
                      </a:r>
                    </a:p>
                  </a:txBody>
                  <a:tcPr marL="76200" marR="76200" marT="57150" marB="571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tr-TR" sz="2800" b="0">
                          <a:solidFill>
                            <a:srgbClr val="3D3D3A"/>
                          </a:solidFill>
                          <a:effectLst/>
                        </a:rPr>
                        <a:t>Kilo</a:t>
                      </a:r>
                    </a:p>
                  </a:txBody>
                  <a:tcPr marL="76200" marR="76200" marT="57150" marB="571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tr-TR" sz="2800" b="0">
                          <a:solidFill>
                            <a:srgbClr val="3D3D3A"/>
                          </a:solidFill>
                        </a:rPr>
                        <a:t>GI</a:t>
                      </a:r>
                      <a:endParaRPr lang="tr-TR" sz="2800" b="0" dirty="0">
                        <a:solidFill>
                          <a:srgbClr val="3D3D3A"/>
                        </a:solidFill>
                        <a:effectLst/>
                      </a:endParaRPr>
                    </a:p>
                  </a:txBody>
                  <a:tcPr marL="76200" marR="76200" marT="57150" marB="571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tr-TR" sz="2800" b="0">
                          <a:solidFill>
                            <a:srgbClr val="3D3D3A"/>
                          </a:solidFill>
                        </a:rPr>
                        <a:t>Nadir yan etki</a:t>
                      </a:r>
                      <a:endParaRPr lang="tr-TR" sz="2800" b="0" dirty="0">
                        <a:solidFill>
                          <a:srgbClr val="3D3D3A"/>
                        </a:solidFill>
                        <a:effectLst/>
                      </a:endParaRPr>
                    </a:p>
                  </a:txBody>
                  <a:tcPr marL="76200" marR="76200" marT="57150" marB="571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65690321"/>
                  </a:ext>
                </a:extLst>
              </a:tr>
              <a:tr h="125967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tr-TR" sz="2800">
                          <a:solidFill>
                            <a:srgbClr val="141413"/>
                          </a:solidFill>
                          <a:effectLst/>
                        </a:rPr>
                        <a:t>Metformin</a:t>
                      </a:r>
                    </a:p>
                  </a:txBody>
                  <a:tcPr marL="76200" marR="76200" marT="57150" marB="571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tr-TR" sz="2800">
                          <a:solidFill>
                            <a:srgbClr val="1D9E75"/>
                          </a:solidFill>
                          <a:effectLst/>
                        </a:rPr>
                        <a:t>Yok</a:t>
                      </a:r>
                    </a:p>
                  </a:txBody>
                  <a:tcPr marL="76200" marR="76200" marT="57150" marB="571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tr-TR" sz="2800">
                          <a:solidFill>
                            <a:srgbClr val="1D9E75"/>
                          </a:solidFill>
                          <a:effectLst/>
                        </a:rPr>
                        <a:t>Nötr/↓</a:t>
                      </a:r>
                    </a:p>
                  </a:txBody>
                  <a:tcPr marL="76200" marR="76200" marT="57150" marB="571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tr-TR" sz="2800">
                          <a:solidFill>
                            <a:srgbClr val="E24B4A"/>
                          </a:solidFill>
                          <a:effectLst/>
                        </a:rPr>
                        <a:t>Sık</a:t>
                      </a:r>
                    </a:p>
                  </a:txBody>
                  <a:tcPr marL="76200" marR="76200" marT="57150" marB="571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tr-TR" sz="2000">
                          <a:solidFill>
                            <a:srgbClr val="141413"/>
                          </a:solidFill>
                          <a:effectLst/>
                        </a:rPr>
                        <a:t>B12 eksikliği, laktik asidoz (nadir)</a:t>
                      </a:r>
                    </a:p>
                  </a:txBody>
                  <a:tcPr marL="76200" marR="76200" marT="57150" marB="571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2658455"/>
                  </a:ext>
                </a:extLst>
              </a:tr>
              <a:tr h="78964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tr-TR" sz="2800">
                          <a:solidFill>
                            <a:srgbClr val="141413"/>
                          </a:solidFill>
                          <a:effectLst/>
                        </a:rPr>
                        <a:t>SGLT-2 inh.</a:t>
                      </a:r>
                    </a:p>
                  </a:txBody>
                  <a:tcPr marL="76200" marR="76200" marT="57150" marB="571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tr-TR" sz="2800">
                          <a:solidFill>
                            <a:srgbClr val="1D9E75"/>
                          </a:solidFill>
                          <a:effectLst/>
                        </a:rPr>
                        <a:t>Düşük</a:t>
                      </a:r>
                    </a:p>
                  </a:txBody>
                  <a:tcPr marL="76200" marR="76200" marT="57150" marB="571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tr-TR" sz="2800">
                          <a:solidFill>
                            <a:srgbClr val="1D9E75"/>
                          </a:solidFill>
                          <a:effectLst/>
                        </a:rPr>
                        <a:t>↓↓</a:t>
                      </a:r>
                    </a:p>
                  </a:txBody>
                  <a:tcPr marL="76200" marR="76200" marT="57150" marB="571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tr-TR" sz="2800">
                          <a:solidFill>
                            <a:srgbClr val="1D9E75"/>
                          </a:solidFill>
                          <a:effectLst/>
                        </a:rPr>
                        <a:t>Nadir</a:t>
                      </a:r>
                    </a:p>
                  </a:txBody>
                  <a:tcPr marL="76200" marR="76200" marT="57150" marB="571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tr-TR" sz="2000">
                          <a:solidFill>
                            <a:srgbClr val="141413"/>
                          </a:solidFill>
                          <a:effectLst/>
                        </a:rPr>
                        <a:t>Genital enfeksiyon, DKA (nadir)</a:t>
                      </a:r>
                    </a:p>
                  </a:txBody>
                  <a:tcPr marL="76200" marR="76200" marT="57150" marB="571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89085959"/>
                  </a:ext>
                </a:extLst>
              </a:tr>
              <a:tr h="78964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tr-TR" sz="2800">
                          <a:solidFill>
                            <a:srgbClr val="141413"/>
                          </a:solidFill>
                          <a:effectLst/>
                        </a:rPr>
                        <a:t>GLP-1 RA</a:t>
                      </a:r>
                    </a:p>
                  </a:txBody>
                  <a:tcPr marL="76200" marR="76200" marT="57150" marB="571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tr-TR" sz="2800">
                          <a:solidFill>
                            <a:srgbClr val="1D9E75"/>
                          </a:solidFill>
                          <a:effectLst/>
                        </a:rPr>
                        <a:t>Düşük</a:t>
                      </a:r>
                    </a:p>
                  </a:txBody>
                  <a:tcPr marL="76200" marR="76200" marT="57150" marB="571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tr-TR" sz="2800">
                          <a:solidFill>
                            <a:srgbClr val="1D9E75"/>
                          </a:solidFill>
                          <a:effectLst/>
                        </a:rPr>
                        <a:t>↓↓↓</a:t>
                      </a:r>
                    </a:p>
                  </a:txBody>
                  <a:tcPr marL="76200" marR="76200" marT="57150" marB="571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tr-TR" sz="2800">
                          <a:solidFill>
                            <a:srgbClr val="E24B4A"/>
                          </a:solidFill>
                          <a:effectLst/>
                        </a:rPr>
                        <a:t>Sık (bulantı)</a:t>
                      </a:r>
                    </a:p>
                  </a:txBody>
                  <a:tcPr marL="76200" marR="76200" marT="57150" marB="571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tr-TR" sz="2000">
                          <a:solidFill>
                            <a:srgbClr val="141413"/>
                          </a:solidFill>
                          <a:effectLst/>
                        </a:rPr>
                        <a:t>Pankreatit riski, </a:t>
                      </a:r>
                    </a:p>
                  </a:txBody>
                  <a:tcPr marL="76200" marR="76200" marT="57150" marB="571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54083000"/>
                  </a:ext>
                </a:extLst>
              </a:tr>
              <a:tr h="125967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tr-TR" sz="2800">
                          <a:solidFill>
                            <a:srgbClr val="141413"/>
                          </a:solidFill>
                          <a:effectLst/>
                        </a:rPr>
                        <a:t>DPP-4 inh.</a:t>
                      </a:r>
                    </a:p>
                  </a:txBody>
                  <a:tcPr marL="76200" marR="76200" marT="57150" marB="571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tr-TR" sz="2800">
                          <a:solidFill>
                            <a:srgbClr val="1D9E75"/>
                          </a:solidFill>
                          <a:effectLst/>
                        </a:rPr>
                        <a:t>Çok düşük</a:t>
                      </a:r>
                    </a:p>
                  </a:txBody>
                  <a:tcPr marL="76200" marR="76200" marT="57150" marB="571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tr-TR" sz="2800">
                          <a:solidFill>
                            <a:srgbClr val="1D9E75"/>
                          </a:solidFill>
                          <a:effectLst/>
                        </a:rPr>
                        <a:t>Nötr</a:t>
                      </a:r>
                    </a:p>
                  </a:txBody>
                  <a:tcPr marL="76200" marR="76200" marT="57150" marB="571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tr-TR" sz="2800">
                          <a:solidFill>
                            <a:srgbClr val="1D9E75"/>
                          </a:solidFill>
                          <a:effectLst/>
                        </a:rPr>
                        <a:t>Nadir</a:t>
                      </a:r>
                    </a:p>
                  </a:txBody>
                  <a:tcPr marL="76200" marR="76200" marT="57150" marB="571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tr-TR" sz="2000">
                          <a:solidFill>
                            <a:srgbClr val="141413"/>
                          </a:solidFill>
                          <a:effectLst/>
                        </a:rPr>
                        <a:t>Üst solunum yolu enf., nadir pankreatit</a:t>
                      </a:r>
                    </a:p>
                  </a:txBody>
                  <a:tcPr marL="76200" marR="76200" marT="57150" marB="571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5381669"/>
                  </a:ext>
                </a:extLst>
              </a:tr>
              <a:tr h="71444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tr-TR" sz="2800">
                          <a:solidFill>
                            <a:srgbClr val="141413"/>
                          </a:solidFill>
                          <a:effectLst/>
                        </a:rPr>
                        <a:t>Sülfonilüre</a:t>
                      </a:r>
                    </a:p>
                  </a:txBody>
                  <a:tcPr marL="76200" marR="76200" marT="57150" marB="571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tr-TR" sz="2800">
                          <a:solidFill>
                            <a:srgbClr val="E24B4A"/>
                          </a:solidFill>
                          <a:effectLst/>
                        </a:rPr>
                        <a:t>Yüksek</a:t>
                      </a:r>
                    </a:p>
                  </a:txBody>
                  <a:tcPr marL="76200" marR="76200" marT="57150" marB="571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tr-TR" sz="2800">
                          <a:solidFill>
                            <a:srgbClr val="E24B4A"/>
                          </a:solidFill>
                          <a:effectLst/>
                        </a:rPr>
                        <a:t>↑</a:t>
                      </a:r>
                    </a:p>
                  </a:txBody>
                  <a:tcPr marL="76200" marR="76200" marT="57150" marB="571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tr-TR" sz="2800">
                          <a:solidFill>
                            <a:srgbClr val="1D9E75"/>
                          </a:solidFill>
                          <a:effectLst/>
                        </a:rPr>
                        <a:t>Nadir</a:t>
                      </a:r>
                    </a:p>
                  </a:txBody>
                  <a:tcPr marL="76200" marR="76200" marT="57150" marB="571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tr-TR" sz="2000">
                          <a:solidFill>
                            <a:srgbClr val="141413"/>
                          </a:solidFill>
                          <a:effectLst/>
                        </a:rPr>
                        <a:t>Beta hücre yorgunluğu</a:t>
                      </a:r>
                    </a:p>
                  </a:txBody>
                  <a:tcPr marL="76200" marR="76200" marT="57150" marB="571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19650891"/>
                  </a:ext>
                </a:extLst>
              </a:tr>
              <a:tr h="101526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tr-TR" sz="2800">
                          <a:solidFill>
                            <a:srgbClr val="141413"/>
                          </a:solidFill>
                          <a:effectLst/>
                        </a:rPr>
                        <a:t>TZD</a:t>
                      </a:r>
                    </a:p>
                  </a:txBody>
                  <a:tcPr marL="76200" marR="76200" marT="57150" marB="571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tr-TR" sz="2800">
                          <a:solidFill>
                            <a:srgbClr val="1D9E75"/>
                          </a:solidFill>
                          <a:effectLst/>
                        </a:rPr>
                        <a:t>Düşük</a:t>
                      </a:r>
                    </a:p>
                  </a:txBody>
                  <a:tcPr marL="76200" marR="76200" marT="57150" marB="571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tr-TR" sz="2800">
                          <a:solidFill>
                            <a:srgbClr val="E24B4A"/>
                          </a:solidFill>
                          <a:effectLst/>
                        </a:rPr>
                        <a:t>↑↑</a:t>
                      </a:r>
                    </a:p>
                  </a:txBody>
                  <a:tcPr marL="76200" marR="76200" marT="57150" marB="571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tr-TR" sz="2800">
                          <a:solidFill>
                            <a:srgbClr val="1D9E75"/>
                          </a:solidFill>
                          <a:effectLst/>
                        </a:rPr>
                        <a:t>Nadir</a:t>
                      </a:r>
                    </a:p>
                  </a:txBody>
                  <a:tcPr marL="76200" marR="76200" marT="57150" marB="571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tr-TR" sz="2000">
                          <a:solidFill>
                            <a:srgbClr val="141413"/>
                          </a:solidFill>
                          <a:effectLst/>
                        </a:rPr>
                        <a:t>Ödem, kalp yetmezliği, kemik kırığı</a:t>
                      </a:r>
                    </a:p>
                  </a:txBody>
                  <a:tcPr marL="76200" marR="76200" marT="57150" marB="571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96970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34787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İçerik Yer Tutucusu 4">
            <a:extLst>
              <a:ext uri="{FF2B5EF4-FFF2-40B4-BE49-F238E27FC236}">
                <a16:creationId xmlns:a16="http://schemas.microsoft.com/office/drawing/2014/main" id="{EC4FEEB2-74BF-D6E3-3FF3-38A5F5E9EDC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35475549"/>
              </p:ext>
            </p:extLst>
          </p:nvPr>
        </p:nvGraphicFramePr>
        <p:xfrm>
          <a:off x="643467" y="839309"/>
          <a:ext cx="10905062" cy="5179382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2092271">
                  <a:extLst>
                    <a:ext uri="{9D8B030D-6E8A-4147-A177-3AD203B41FA5}">
                      <a16:colId xmlns:a16="http://schemas.microsoft.com/office/drawing/2014/main" val="1574069228"/>
                    </a:ext>
                  </a:extLst>
                </a:gridCol>
                <a:gridCol w="2440499">
                  <a:extLst>
                    <a:ext uri="{9D8B030D-6E8A-4147-A177-3AD203B41FA5}">
                      <a16:colId xmlns:a16="http://schemas.microsoft.com/office/drawing/2014/main" val="2911045827"/>
                    </a:ext>
                  </a:extLst>
                </a:gridCol>
                <a:gridCol w="3446677">
                  <a:extLst>
                    <a:ext uri="{9D8B030D-6E8A-4147-A177-3AD203B41FA5}">
                      <a16:colId xmlns:a16="http://schemas.microsoft.com/office/drawing/2014/main" val="258092707"/>
                    </a:ext>
                  </a:extLst>
                </a:gridCol>
                <a:gridCol w="2925615">
                  <a:extLst>
                    <a:ext uri="{9D8B030D-6E8A-4147-A177-3AD203B41FA5}">
                      <a16:colId xmlns:a16="http://schemas.microsoft.com/office/drawing/2014/main" val="3655316230"/>
                    </a:ext>
                  </a:extLst>
                </a:gridCol>
              </a:tblGrid>
              <a:tr h="52771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tr-TR" sz="2600"/>
                        <a:t>Kategori</a:t>
                      </a:r>
                    </a:p>
                  </a:txBody>
                  <a:tcPr marL="97724" marR="97724" marT="48862" marB="48862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tr-TR" sz="2600"/>
                        <a:t>İlaçlar</a:t>
                      </a:r>
                    </a:p>
                  </a:txBody>
                  <a:tcPr marL="97724" marR="97724" marT="48862" marB="48862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tr-TR" sz="2600"/>
                        <a:t>Ne Zaman?</a:t>
                      </a:r>
                    </a:p>
                  </a:txBody>
                  <a:tcPr marL="97724" marR="97724" marT="48862" marB="48862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tr-TR" sz="2600"/>
                        <a:t>⚠️ Kritik Mesaj</a:t>
                      </a:r>
                    </a:p>
                  </a:txBody>
                  <a:tcPr marL="97724" marR="97724" marT="48862" marB="48862" anchor="ctr"/>
                </a:tc>
                <a:extLst>
                  <a:ext uri="{0D108BD9-81ED-4DB2-BD59-A6C34878D82A}">
                    <a16:rowId xmlns:a16="http://schemas.microsoft.com/office/drawing/2014/main" val="2130512342"/>
                  </a:ext>
                </a:extLst>
              </a:tr>
              <a:tr h="189584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tr-TR" sz="1900"/>
                        <a:t>🍽️ </a:t>
                      </a:r>
                      <a:r>
                        <a:rPr lang="tr-TR" sz="1900" b="1"/>
                        <a:t>Öğünle ilişkili</a:t>
                      </a:r>
                      <a:endParaRPr lang="tr-TR" sz="1900"/>
                    </a:p>
                  </a:txBody>
                  <a:tcPr marL="97724" marR="97724" marT="48862" marB="48862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tr-TR" sz="1900"/>
                        <a:t>💉 Hızlı etkili insülin</a:t>
                      </a:r>
                    </a:p>
                    <a:p>
                      <a:pPr lvl="0">
                        <a:buNone/>
                      </a:pPr>
                      <a:r>
                        <a:rPr lang="tr-TR" sz="1900"/>
                        <a:t> 💉 Kısa etkili insülin </a:t>
                      </a:r>
                    </a:p>
                    <a:p>
                      <a:pPr lvl="0">
                        <a:buNone/>
                      </a:pPr>
                      <a:r>
                        <a:rPr lang="tr-TR" sz="1900"/>
                        <a:t>💊 Sülfonilüre</a:t>
                      </a:r>
                    </a:p>
                    <a:p>
                      <a:pPr lvl="0">
                        <a:buNone/>
                      </a:pPr>
                      <a:r>
                        <a:rPr lang="tr-TR" sz="1900"/>
                        <a:t> 💊 Akarboz</a:t>
                      </a:r>
                    </a:p>
                  </a:txBody>
                  <a:tcPr marL="97724" marR="97724" marT="48862" marB="48862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tr-TR" sz="1900"/>
                        <a:t>Hızlı → Yemekten hemen önce</a:t>
                      </a:r>
                    </a:p>
                    <a:p>
                      <a:pPr lvl="0">
                        <a:buNone/>
                      </a:pPr>
                      <a:r>
                        <a:rPr lang="tr-TR" sz="1900"/>
                        <a:t>Kısa → 30 dk önce</a:t>
                      </a:r>
                    </a:p>
                    <a:p>
                      <a:pPr lvl="0">
                        <a:buNone/>
                      </a:pPr>
                      <a:r>
                        <a:rPr lang="tr-TR" sz="1900"/>
                        <a:t>Sülfonilüre → Yemek öncesi </a:t>
                      </a:r>
                    </a:p>
                    <a:p>
                      <a:pPr lvl="0">
                        <a:buNone/>
                      </a:pPr>
                      <a:r>
                        <a:rPr lang="tr-TR" sz="1900"/>
                        <a:t>Akarboz → İlk lokma</a:t>
                      </a:r>
                    </a:p>
                  </a:txBody>
                  <a:tcPr marL="97724" marR="97724" marT="48862" marB="48862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tr-TR" sz="1900"/>
                        <a:t>🚨 </a:t>
                      </a:r>
                      <a:r>
                        <a:rPr lang="tr-TR" sz="1900" b="1"/>
                        <a:t>Yemek yoksa → hipoglisemi riski</a:t>
                      </a:r>
                      <a:endParaRPr lang="tr-TR" sz="1900"/>
                    </a:p>
                  </a:txBody>
                  <a:tcPr marL="97724" marR="97724" marT="48862" marB="48862" anchor="ctr"/>
                </a:tc>
                <a:extLst>
                  <a:ext uri="{0D108BD9-81ED-4DB2-BD59-A6C34878D82A}">
                    <a16:rowId xmlns:a16="http://schemas.microsoft.com/office/drawing/2014/main" val="2385754329"/>
                  </a:ext>
                </a:extLst>
              </a:tr>
              <a:tr h="130950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tr-TR" sz="1900"/>
                        <a:t>⏰ </a:t>
                      </a:r>
                      <a:r>
                        <a:rPr lang="tr-TR" sz="1900" b="1"/>
                        <a:t>Saat bağımlı</a:t>
                      </a:r>
                      <a:endParaRPr lang="tr-TR" sz="1900"/>
                    </a:p>
                  </a:txBody>
                  <a:tcPr marL="97724" marR="97724" marT="48862" marB="48862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tr-TR" sz="1900"/>
                        <a:t>💉 Bazal insülin</a:t>
                      </a:r>
                    </a:p>
                    <a:p>
                      <a:pPr lvl="0">
                        <a:buNone/>
                      </a:pPr>
                      <a:r>
                        <a:rPr lang="tr-TR" sz="1900" dirty="0"/>
                        <a:t> </a:t>
                      </a:r>
                      <a:r>
                        <a:rPr lang="tr-TR" sz="1900" b="0" i="0" u="none" strike="noStrike" noProof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</a:rPr>
                        <a:t>💉 </a:t>
                      </a:r>
                      <a:r>
                        <a:rPr lang="tr-TR" sz="1900" dirty="0"/>
                        <a:t>GLP-1 analogları</a:t>
                      </a:r>
                    </a:p>
                  </a:txBody>
                  <a:tcPr marL="97724" marR="97724" marT="48862" marB="48862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tr-TR" sz="1900"/>
                        <a:t>Her gün aynı saat</a:t>
                      </a:r>
                    </a:p>
                    <a:p>
                      <a:pPr lvl="0">
                        <a:buNone/>
                      </a:pPr>
                      <a:r>
                        <a:rPr lang="tr-TR" sz="1900"/>
                        <a:t>*Haftalık enj. her hafta aynı gün</a:t>
                      </a:r>
                    </a:p>
                    <a:p>
                      <a:pPr lvl="0">
                        <a:buNone/>
                      </a:pPr>
                      <a:endParaRPr lang="tr-TR" sz="1900"/>
                    </a:p>
                  </a:txBody>
                  <a:tcPr marL="97724" marR="97724" marT="48862" marB="48862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tr-TR" sz="1900"/>
                        <a:t>⚠️ </a:t>
                      </a:r>
                      <a:r>
                        <a:rPr lang="tr-TR" sz="1900" b="1"/>
                        <a:t>Saat kayarsa → glisemik denge bozulur</a:t>
                      </a:r>
                      <a:endParaRPr lang="tr-TR" sz="1900"/>
                    </a:p>
                  </a:txBody>
                  <a:tcPr marL="97724" marR="97724" marT="48862" marB="48862" anchor="ctr"/>
                </a:tc>
                <a:extLst>
                  <a:ext uri="{0D108BD9-81ED-4DB2-BD59-A6C34878D82A}">
                    <a16:rowId xmlns:a16="http://schemas.microsoft.com/office/drawing/2014/main" val="3580545927"/>
                  </a:ext>
                </a:extLst>
              </a:tr>
              <a:tr h="72315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tr-TR" sz="1900"/>
                        <a:t>☀️ </a:t>
                      </a:r>
                      <a:r>
                        <a:rPr lang="tr-TR" sz="1900" b="1"/>
                        <a:t>Esnek zamanlı</a:t>
                      </a:r>
                      <a:endParaRPr lang="tr-TR" sz="1900"/>
                    </a:p>
                  </a:txBody>
                  <a:tcPr marL="97724" marR="97724" marT="48862" marB="48862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tr-TR" sz="1900"/>
                        <a:t>💊 DPP-4 inhibitörleri</a:t>
                      </a:r>
                    </a:p>
                  </a:txBody>
                  <a:tcPr marL="97724" marR="97724" marT="48862" marB="48862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tr-TR" sz="1900"/>
                        <a:t>Gün içinde herhangi saat (mümkünse hergün aynı saat)</a:t>
                      </a:r>
                    </a:p>
                  </a:txBody>
                  <a:tcPr marL="97724" marR="97724" marT="48862" marB="48862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tr-TR" sz="1900"/>
                        <a:t>✅ </a:t>
                      </a:r>
                      <a:r>
                        <a:rPr lang="tr-TR" sz="1900" b="1"/>
                        <a:t>Esnek ama düzenli kullanım şart</a:t>
                      </a:r>
                      <a:endParaRPr lang="tr-TR" sz="1900"/>
                    </a:p>
                  </a:txBody>
                  <a:tcPr marL="97724" marR="97724" marT="48862" marB="48862" anchor="ctr"/>
                </a:tc>
                <a:extLst>
                  <a:ext uri="{0D108BD9-81ED-4DB2-BD59-A6C34878D82A}">
                    <a16:rowId xmlns:a16="http://schemas.microsoft.com/office/drawing/2014/main" val="963325627"/>
                  </a:ext>
                </a:extLst>
              </a:tr>
              <a:tr h="72315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tr-TR" sz="1900"/>
                        <a:t>🌅 </a:t>
                      </a:r>
                      <a:r>
                        <a:rPr lang="tr-TR" sz="1900" b="1"/>
                        <a:t>Sabah tercih edilen</a:t>
                      </a:r>
                      <a:endParaRPr lang="tr-TR" sz="1900"/>
                    </a:p>
                  </a:txBody>
                  <a:tcPr marL="97724" marR="97724" marT="48862" marB="48862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tr-TR" sz="1900"/>
                        <a:t>💊 SGLT2 inhibitörleri</a:t>
                      </a:r>
                    </a:p>
                  </a:txBody>
                  <a:tcPr marL="97724" marR="97724" marT="48862" marB="48862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tr-TR" sz="1900"/>
                        <a:t>Sabah (öğlen de alınabilir)</a:t>
                      </a:r>
                    </a:p>
                  </a:txBody>
                  <a:tcPr marL="97724" marR="97724" marT="48862" marB="48862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tr-TR" sz="1900"/>
                        <a:t>💧 </a:t>
                      </a:r>
                      <a:r>
                        <a:rPr lang="tr-TR" sz="1900" b="1"/>
                        <a:t>Gece alınırsa → sık idrara çıkma</a:t>
                      </a:r>
                      <a:endParaRPr lang="tr-TR" sz="1900"/>
                    </a:p>
                  </a:txBody>
                  <a:tcPr marL="97724" marR="97724" marT="48862" marB="48862" anchor="ctr"/>
                </a:tc>
                <a:extLst>
                  <a:ext uri="{0D108BD9-81ED-4DB2-BD59-A6C34878D82A}">
                    <a16:rowId xmlns:a16="http://schemas.microsoft.com/office/drawing/2014/main" val="33757401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711579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9D557850-B9F3-6B3B-B15C-82276EDD92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03505" cy="382135"/>
          </a:xfrm>
        </p:spPr>
        <p:txBody>
          <a:bodyPr>
            <a:normAutofit/>
          </a:bodyPr>
          <a:lstStyle/>
          <a:p>
            <a:r>
              <a:rPr lang="tr-TR" sz="1800" b="1">
                <a:solidFill>
                  <a:srgbClr val="1A5276"/>
                </a:solidFill>
                <a:latin typeface="Arial"/>
                <a:cs typeface="Arial"/>
              </a:rPr>
              <a:t>Hedef kan şekeri değerleri:</a:t>
            </a:r>
            <a:r>
              <a:rPr lang="en-US" sz="1800" b="1">
                <a:solidFill>
                  <a:srgbClr val="1A5276"/>
                </a:solidFill>
                <a:latin typeface="Arial"/>
                <a:cs typeface="Arial"/>
              </a:rPr>
              <a:t> </a:t>
            </a:r>
            <a:r>
              <a:rPr lang="tr-TR" sz="1600" b="1">
                <a:solidFill>
                  <a:srgbClr val="7D4C00"/>
                </a:solidFill>
                <a:latin typeface="Arial"/>
                <a:cs typeface="Arial"/>
              </a:rPr>
              <a:t>⚠  Hedefler kişiye göre değişir. Doktorunuzun belirlediği hedefleri kullanın.</a:t>
            </a:r>
            <a:endParaRPr lang="en-US" sz="1600">
              <a:solidFill>
                <a:srgbClr val="7D4C00"/>
              </a:solidFill>
              <a:latin typeface="Arial"/>
              <a:cs typeface="Arial"/>
            </a:endParaRPr>
          </a:p>
        </p:txBody>
      </p:sp>
      <p:graphicFrame>
        <p:nvGraphicFramePr>
          <p:cNvPr id="5" name="İçerik Yer Tutucusu 4">
            <a:extLst>
              <a:ext uri="{FF2B5EF4-FFF2-40B4-BE49-F238E27FC236}">
                <a16:creationId xmlns:a16="http://schemas.microsoft.com/office/drawing/2014/main" id="{6107A0D5-4C3F-4F9A-C869-E3EE7C24BCD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03006172"/>
              </p:ext>
            </p:extLst>
          </p:nvPr>
        </p:nvGraphicFramePr>
        <p:xfrm>
          <a:off x="839491" y="1084881"/>
          <a:ext cx="10515599" cy="471249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493496">
                  <a:extLst>
                    <a:ext uri="{9D8B030D-6E8A-4147-A177-3AD203B41FA5}">
                      <a16:colId xmlns:a16="http://schemas.microsoft.com/office/drawing/2014/main" val="788148277"/>
                    </a:ext>
                  </a:extLst>
                </a:gridCol>
                <a:gridCol w="3493496">
                  <a:extLst>
                    <a:ext uri="{9D8B030D-6E8A-4147-A177-3AD203B41FA5}">
                      <a16:colId xmlns:a16="http://schemas.microsoft.com/office/drawing/2014/main" val="1998675116"/>
                    </a:ext>
                  </a:extLst>
                </a:gridCol>
                <a:gridCol w="3528607">
                  <a:extLst>
                    <a:ext uri="{9D8B030D-6E8A-4147-A177-3AD203B41FA5}">
                      <a16:colId xmlns:a16="http://schemas.microsoft.com/office/drawing/2014/main" val="1153825088"/>
                    </a:ext>
                  </a:extLst>
                </a:gridCol>
              </a:tblGrid>
              <a:tr h="342001">
                <a:tc>
                  <a:txBody>
                    <a:bodyPr/>
                    <a:lstStyle/>
                    <a:p>
                      <a:pPr algn="ctr" rtl="0" fontAlgn="base">
                        <a:lnSpc>
                          <a:spcPct val="150000"/>
                        </a:lnSpc>
                        <a:buNone/>
                      </a:pPr>
                      <a:r>
                        <a:rPr lang="tr-TR" sz="2000" b="1" i="0">
                          <a:solidFill>
                            <a:srgbClr val="FFFFFF"/>
                          </a:solidFill>
                          <a:effectLst/>
                          <a:latin typeface="Arial"/>
                        </a:rPr>
                        <a:t>Ölçüm Zamanı</a:t>
                      </a:r>
                      <a:r>
                        <a:rPr lang="tr-TR" sz="2000" b="0" i="0" dirty="0">
                          <a:solidFill>
                            <a:srgbClr val="FFFFFF"/>
                          </a:solidFill>
                          <a:effectLst/>
                          <a:latin typeface="Arial"/>
                        </a:rPr>
                        <a:t> </a:t>
                      </a:r>
                      <a:endParaRPr lang="tr-TR" sz="2000" b="0" i="0" dirty="0">
                        <a:solidFill>
                          <a:srgbClr val="F5F5F5"/>
                        </a:solidFill>
                        <a:effectLst/>
                      </a:endParaRPr>
                    </a:p>
                  </a:txBody>
                  <a:tcPr marL="76200" marR="76200" marT="47625" marB="47625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A527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ct val="150000"/>
                        </a:lnSpc>
                        <a:buNone/>
                      </a:pPr>
                      <a:r>
                        <a:rPr lang="tr-TR" sz="2000" b="1" i="0">
                          <a:solidFill>
                            <a:srgbClr val="FFFFFF"/>
                          </a:solidFill>
                          <a:effectLst/>
                          <a:latin typeface="Arial"/>
                        </a:rPr>
                        <a:t>Hedef (genel)</a:t>
                      </a:r>
                      <a:r>
                        <a:rPr lang="tr-TR" sz="2000" b="0" i="0" dirty="0">
                          <a:solidFill>
                            <a:srgbClr val="FFFFFF"/>
                          </a:solidFill>
                          <a:effectLst/>
                          <a:latin typeface="Arial"/>
                        </a:rPr>
                        <a:t> </a:t>
                      </a:r>
                      <a:endParaRPr lang="tr-TR" sz="2000" b="0" i="0" dirty="0">
                        <a:solidFill>
                          <a:srgbClr val="F5F5F5"/>
                        </a:solidFill>
                        <a:effectLst/>
                      </a:endParaRPr>
                    </a:p>
                  </a:txBody>
                  <a:tcPr marL="76200" marR="76200" marT="47625" marB="47625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A527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ct val="150000"/>
                        </a:lnSpc>
                        <a:buNone/>
                      </a:pPr>
                      <a:r>
                        <a:rPr lang="tr-TR" sz="2000" b="1" i="0">
                          <a:solidFill>
                            <a:srgbClr val="FFFFFF"/>
                          </a:solidFill>
                          <a:effectLst/>
                          <a:latin typeface="Arial"/>
                        </a:rPr>
                        <a:t>Yaşlı/risk grubu</a:t>
                      </a:r>
                      <a:r>
                        <a:rPr lang="tr-TR" sz="2000" b="0" i="0" dirty="0">
                          <a:solidFill>
                            <a:srgbClr val="FFFFFF"/>
                          </a:solidFill>
                          <a:effectLst/>
                          <a:latin typeface="Arial"/>
                        </a:rPr>
                        <a:t> </a:t>
                      </a:r>
                      <a:endParaRPr lang="tr-TR" sz="2000" b="0" i="0" dirty="0">
                        <a:solidFill>
                          <a:srgbClr val="F5F5F5"/>
                        </a:solidFill>
                        <a:effectLst/>
                      </a:endParaRPr>
                    </a:p>
                  </a:txBody>
                  <a:tcPr marL="76200" marR="76200" marT="47625" marB="47625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A527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5056358"/>
                  </a:ext>
                </a:extLst>
              </a:tr>
              <a:tr h="1052313">
                <a:tc>
                  <a:txBody>
                    <a:bodyPr/>
                    <a:lstStyle/>
                    <a:p>
                      <a:pPr algn="l" rtl="0" fontAlgn="base">
                        <a:lnSpc>
                          <a:spcPct val="150000"/>
                        </a:lnSpc>
                        <a:buNone/>
                      </a:pPr>
                      <a:r>
                        <a:rPr lang="tr-TR" sz="2000" b="0" i="0">
                          <a:effectLst/>
                          <a:latin typeface="Arial"/>
                        </a:rPr>
                        <a:t>Açlık (sabah) </a:t>
                      </a:r>
                    </a:p>
                  </a:txBody>
                  <a:tcPr marL="76200" marR="76200" marT="47625" marB="47625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ct val="150000"/>
                        </a:lnSpc>
                        <a:buNone/>
                      </a:pPr>
                      <a:r>
                        <a:rPr lang="tr-TR" sz="2000" b="0" i="0">
                          <a:effectLst/>
                          <a:latin typeface="Arial"/>
                        </a:rPr>
                        <a:t>80–130 mg/dL </a:t>
                      </a:r>
                    </a:p>
                  </a:txBody>
                  <a:tcPr marL="76200" marR="76200" marT="47625" marB="47625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ct val="150000"/>
                        </a:lnSpc>
                        <a:buNone/>
                      </a:pPr>
                      <a:r>
                        <a:rPr lang="tr-TR" sz="2000" b="0" i="0">
                          <a:effectLst/>
                          <a:latin typeface="Arial"/>
                        </a:rPr>
                        <a:t>&lt; 150 mg/dL </a:t>
                      </a:r>
                    </a:p>
                  </a:txBody>
                  <a:tcPr marL="76200" marR="76200" marT="47625" marB="47625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6915637"/>
                  </a:ext>
                </a:extLst>
              </a:tr>
              <a:tr h="1052313">
                <a:tc>
                  <a:txBody>
                    <a:bodyPr/>
                    <a:lstStyle/>
                    <a:p>
                      <a:pPr algn="l" rtl="0" fontAlgn="base">
                        <a:lnSpc>
                          <a:spcPct val="150000"/>
                        </a:lnSpc>
                        <a:buNone/>
                      </a:pPr>
                      <a:r>
                        <a:rPr lang="tr-TR" sz="2000" b="0" i="0">
                          <a:effectLst/>
                          <a:latin typeface="Arial"/>
                        </a:rPr>
                        <a:t>Yemekten 2 saat sonra </a:t>
                      </a:r>
                    </a:p>
                  </a:txBody>
                  <a:tcPr marL="76200" marR="76200" marT="47625" marB="47625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ct val="150000"/>
                        </a:lnSpc>
                        <a:buNone/>
                      </a:pPr>
                      <a:r>
                        <a:rPr lang="tr-TR" sz="2000" b="0" i="0">
                          <a:effectLst/>
                          <a:latin typeface="Arial"/>
                        </a:rPr>
                        <a:t>&lt; </a:t>
                      </a:r>
                      <a:r>
                        <a:rPr lang="tr-TR" sz="2000" b="0" i="0">
                          <a:latin typeface="Arial"/>
                        </a:rPr>
                        <a:t>160-180</a:t>
                      </a:r>
                      <a:r>
                        <a:rPr lang="tr-TR" sz="2000" b="0" i="0">
                          <a:effectLst/>
                          <a:latin typeface="Arial"/>
                        </a:rPr>
                        <a:t> mg/dL </a:t>
                      </a:r>
                    </a:p>
                  </a:txBody>
                  <a:tcPr marL="76200" marR="76200" marT="47625" marB="47625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ct val="150000"/>
                        </a:lnSpc>
                        <a:buNone/>
                      </a:pPr>
                      <a:r>
                        <a:rPr lang="tr-TR" sz="2000" b="0" i="0">
                          <a:effectLst/>
                          <a:latin typeface="Arial"/>
                        </a:rPr>
                        <a:t>&lt; 200 mg/dL </a:t>
                      </a:r>
                    </a:p>
                  </a:txBody>
                  <a:tcPr marL="76200" marR="76200" marT="47625" marB="47625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9174801"/>
                  </a:ext>
                </a:extLst>
              </a:tr>
              <a:tr h="1052313">
                <a:tc>
                  <a:txBody>
                    <a:bodyPr/>
                    <a:lstStyle/>
                    <a:p>
                      <a:pPr algn="l" rtl="0" fontAlgn="base">
                        <a:lnSpc>
                          <a:spcPct val="150000"/>
                        </a:lnSpc>
                        <a:buNone/>
                      </a:pPr>
                      <a:r>
                        <a:rPr lang="tr-TR" sz="2000" b="0" i="0">
                          <a:effectLst/>
                          <a:latin typeface="Arial"/>
                        </a:rPr>
                        <a:t>Yatmadan önce </a:t>
                      </a:r>
                    </a:p>
                  </a:txBody>
                  <a:tcPr marL="76200" marR="76200" marT="47625" marB="47625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ct val="150000"/>
                        </a:lnSpc>
                        <a:buNone/>
                      </a:pPr>
                      <a:r>
                        <a:rPr lang="tr-TR" sz="2000" b="0" i="0">
                          <a:effectLst/>
                          <a:latin typeface="Arial"/>
                        </a:rPr>
                        <a:t>100–140 mg/dL </a:t>
                      </a:r>
                    </a:p>
                  </a:txBody>
                  <a:tcPr marL="76200" marR="76200" marT="47625" marB="47625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ct val="150000"/>
                        </a:lnSpc>
                        <a:buNone/>
                      </a:pPr>
                      <a:r>
                        <a:rPr lang="tr-TR" sz="2000" b="0" i="0">
                          <a:effectLst/>
                          <a:latin typeface="Arial"/>
                        </a:rPr>
                        <a:t>120–160 mg/dL </a:t>
                      </a:r>
                    </a:p>
                  </a:txBody>
                  <a:tcPr marL="76200" marR="76200" marT="47625" marB="47625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7047142"/>
                  </a:ext>
                </a:extLst>
              </a:tr>
              <a:tr h="1052313">
                <a:tc>
                  <a:txBody>
                    <a:bodyPr/>
                    <a:lstStyle/>
                    <a:p>
                      <a:pPr algn="l" rtl="0" fontAlgn="base">
                        <a:lnSpc>
                          <a:spcPct val="150000"/>
                        </a:lnSpc>
                        <a:buNone/>
                      </a:pPr>
                      <a:r>
                        <a:rPr lang="tr-TR" sz="2000" b="0" i="0">
                          <a:effectLst/>
                          <a:latin typeface="Arial"/>
                        </a:rPr>
                        <a:t>HbA1c (3 aylık ortalama) </a:t>
                      </a:r>
                    </a:p>
                  </a:txBody>
                  <a:tcPr marL="76200" marR="76200" marT="47625" marB="47625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ct val="150000"/>
                        </a:lnSpc>
                        <a:buNone/>
                      </a:pPr>
                      <a:r>
                        <a:rPr lang="tr-TR" sz="2000" b="0" i="0">
                          <a:effectLst/>
                          <a:latin typeface="Arial"/>
                        </a:rPr>
                        <a:t>&lt; %7,0 </a:t>
                      </a:r>
                    </a:p>
                  </a:txBody>
                  <a:tcPr marL="76200" marR="76200" marT="47625" marB="47625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ct val="150000"/>
                        </a:lnSpc>
                        <a:buNone/>
                      </a:pPr>
                      <a:r>
                        <a:rPr lang="tr-TR" sz="2000" b="0" i="0">
                          <a:effectLst/>
                          <a:latin typeface="Arial"/>
                        </a:rPr>
                        <a:t>&lt; %7,5–8,0 </a:t>
                      </a:r>
                    </a:p>
                  </a:txBody>
                  <a:tcPr marL="76200" marR="76200" marT="47625" marB="47625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66639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245779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r-TR" b="1">
                <a:latin typeface="Times New Roman" panose="02020603050405020304" pitchFamily="18" charset="0"/>
                <a:cs typeface="Times New Roman" panose="02020603050405020304" pitchFamily="18" charset="0"/>
              </a:rPr>
              <a:t>İnsülin Tedavisi</a:t>
            </a:r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9692A0B3-7D9C-D118-1819-64367305BE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6753" y="1983765"/>
            <a:ext cx="7772400" cy="3990638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E1434E2F-6990-D10E-2341-4F78411D1E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49153" y="1983765"/>
            <a:ext cx="850900" cy="3990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3436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7CDB405D-449D-C39D-0091-E26D603CC9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r-TR">
                <a:latin typeface="Calibri"/>
                <a:ea typeface="Calibri"/>
                <a:cs typeface="Calibri"/>
              </a:rPr>
              <a:t>Kimler insülin kullanmalı?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B4A13B97-52B2-7893-5012-0E0007E330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tr-TR">
                <a:latin typeface="Calibri"/>
                <a:ea typeface="Calibri"/>
                <a:cs typeface="Calibri"/>
              </a:rPr>
              <a:t>Tip 1 diyabetliler</a:t>
            </a:r>
          </a:p>
          <a:p>
            <a:pPr algn="just">
              <a:lnSpc>
                <a:spcPct val="150000"/>
              </a:lnSpc>
            </a:pPr>
            <a:r>
              <a:rPr lang="tr-TR">
                <a:latin typeface="Calibri"/>
                <a:ea typeface="Calibri"/>
                <a:cs typeface="Calibri"/>
              </a:rPr>
              <a:t>Şeker komasına giren diyabetliler</a:t>
            </a:r>
          </a:p>
          <a:p>
            <a:pPr algn="just">
              <a:lnSpc>
                <a:spcPct val="150000"/>
              </a:lnSpc>
            </a:pPr>
            <a:r>
              <a:rPr lang="tr-TR">
                <a:latin typeface="Calibri"/>
                <a:ea typeface="Calibri"/>
                <a:cs typeface="Calibri"/>
              </a:rPr>
              <a:t>Tıbbi beslenme tedavisi ile kan şekeri kontrol altına alınamayan, gebelik diyabeti olanlar</a:t>
            </a:r>
          </a:p>
          <a:p>
            <a:pPr algn="just">
              <a:lnSpc>
                <a:spcPct val="150000"/>
              </a:lnSpc>
            </a:pPr>
            <a:r>
              <a:rPr lang="tr-TR">
                <a:latin typeface="Calibri"/>
                <a:ea typeface="Calibri"/>
                <a:cs typeface="Calibri"/>
              </a:rPr>
              <a:t>Oral antidiyabetik tedaviye rağmen kan şekeri kontrol altına alınamayan tip 2 diyabetliler</a:t>
            </a:r>
          </a:p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256109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B3F33FFB-879E-5779-3AB7-7439D0086D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1FBF3B33-1163-7CF1-5794-5E23DADBC0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54238"/>
            <a:ext cx="10515600" cy="4822725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50000"/>
              </a:lnSpc>
            </a:pPr>
            <a:r>
              <a:rPr lang="tr-TR" sz="3200">
                <a:solidFill>
                  <a:srgbClr val="141413"/>
                </a:solidFill>
                <a:effectLst/>
                <a:latin typeface="Calibri"/>
                <a:ea typeface="Calibri"/>
                <a:cs typeface="Calibri"/>
              </a:rPr>
              <a:t>İnsülin vücut tarafından </a:t>
            </a:r>
            <a:r>
              <a:rPr lang="tr-TR" sz="3200">
                <a:solidFill>
                  <a:srgbClr val="141413"/>
                </a:solidFill>
                <a:latin typeface="Calibri"/>
                <a:ea typeface="Calibri"/>
                <a:cs typeface="Calibri"/>
              </a:rPr>
              <a:t>yeterli üretilmediğinde </a:t>
            </a:r>
            <a:r>
              <a:rPr lang="tr-TR" sz="3200">
                <a:solidFill>
                  <a:srgbClr val="141413"/>
                </a:solidFill>
                <a:effectLst/>
                <a:latin typeface="Calibri"/>
                <a:ea typeface="Calibri"/>
                <a:cs typeface="Calibri"/>
              </a:rPr>
              <a:t>dışarıdan verilmesi gerekir.</a:t>
            </a:r>
            <a:endParaRPr lang="tr-TR"/>
          </a:p>
          <a:p>
            <a:pPr>
              <a:lnSpc>
                <a:spcPct val="150000"/>
              </a:lnSpc>
            </a:pPr>
            <a:r>
              <a:rPr lang="tr-TR" sz="3200">
                <a:solidFill>
                  <a:srgbClr val="141413"/>
                </a:solidFill>
                <a:effectLst/>
                <a:latin typeface="Calibri"/>
                <a:ea typeface="Calibri"/>
                <a:cs typeface="Calibri"/>
              </a:rPr>
              <a:t>Yerine koyma tedavisidir.</a:t>
            </a:r>
            <a:endParaRPr lang="tr-TR" sz="3200">
              <a:solidFill>
                <a:srgbClr val="141413"/>
              </a:solidFill>
              <a:latin typeface="Calibri"/>
              <a:ea typeface="Calibri"/>
              <a:cs typeface="Calibri"/>
            </a:endParaRPr>
          </a:p>
          <a:p>
            <a:pPr>
              <a:lnSpc>
                <a:spcPct val="150000"/>
              </a:lnSpc>
            </a:pPr>
            <a:r>
              <a:rPr lang="tr-TR" sz="3200">
                <a:solidFill>
                  <a:srgbClr val="141413"/>
                </a:solidFill>
                <a:effectLst/>
                <a:latin typeface="Calibri"/>
                <a:ea typeface="Calibri"/>
                <a:cs typeface="Calibri"/>
              </a:rPr>
              <a:t>Bağımlılık yapmaz</a:t>
            </a:r>
            <a:endParaRPr lang="tr-TR" sz="3200">
              <a:solidFill>
                <a:srgbClr val="141413"/>
              </a:solidFill>
              <a:latin typeface="Calibri"/>
              <a:ea typeface="Calibri"/>
              <a:cs typeface="Calibri"/>
            </a:endParaRPr>
          </a:p>
          <a:p>
            <a:endParaRPr lang="tr-TR"/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2E25CC86-5936-F4C1-FEF2-66A438B515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21415" y="2997200"/>
            <a:ext cx="4970585" cy="386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5371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653ECAF7-59A4-5DE0-1697-5BC0F4D165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64871"/>
            <a:ext cx="10515600" cy="4996345"/>
          </a:xfrm>
        </p:spPr>
        <p:txBody>
          <a:bodyPr vert="horz" lIns="91440" tIns="45720" rIns="91440" bIns="45720" rtlCol="0" anchor="t">
            <a:normAutofit fontScale="92500"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tr-TR" sz="3600">
                <a:latin typeface="Calibri"/>
                <a:ea typeface="Calibri"/>
                <a:cs typeface="Calibri"/>
              </a:rPr>
              <a:t>İnsülin Tedavisinin Önlenebilir Yan Etkileri</a:t>
            </a:r>
          </a:p>
          <a:p>
            <a:pPr lvl="1">
              <a:lnSpc>
                <a:spcPct val="150000"/>
              </a:lnSpc>
            </a:pPr>
            <a:r>
              <a:rPr lang="tr-TR" sz="3600">
                <a:latin typeface="Calibri"/>
                <a:ea typeface="Calibri"/>
                <a:cs typeface="Calibri"/>
              </a:rPr>
              <a:t>Hipoglisemi</a:t>
            </a:r>
          </a:p>
          <a:p>
            <a:pPr lvl="1">
              <a:lnSpc>
                <a:spcPct val="150000"/>
              </a:lnSpc>
            </a:pPr>
            <a:r>
              <a:rPr lang="tr-TR" sz="3600">
                <a:latin typeface="Calibri"/>
                <a:ea typeface="Calibri"/>
                <a:cs typeface="Calibri"/>
              </a:rPr>
              <a:t>Kilo artışı</a:t>
            </a:r>
          </a:p>
          <a:p>
            <a:pPr lvl="1">
              <a:lnSpc>
                <a:spcPct val="150000"/>
              </a:lnSpc>
            </a:pPr>
            <a:r>
              <a:rPr lang="tr-TR" sz="3600">
                <a:latin typeface="Calibri"/>
                <a:ea typeface="Calibri"/>
                <a:cs typeface="Calibri"/>
              </a:rPr>
              <a:t>Ödem</a:t>
            </a:r>
          </a:p>
          <a:p>
            <a:pPr lvl="1">
              <a:lnSpc>
                <a:spcPct val="150000"/>
              </a:lnSpc>
            </a:pPr>
            <a:r>
              <a:rPr lang="tr-TR" sz="3600">
                <a:latin typeface="Calibri"/>
                <a:ea typeface="Calibri"/>
                <a:cs typeface="Calibri"/>
              </a:rPr>
              <a:t>Lipohipertrofi</a:t>
            </a:r>
          </a:p>
          <a:p>
            <a:pPr lvl="1">
              <a:lnSpc>
                <a:spcPct val="150000"/>
              </a:lnSpc>
            </a:pPr>
            <a:r>
              <a:rPr lang="tr-TR" sz="3600">
                <a:latin typeface="Calibri"/>
                <a:ea typeface="Calibri"/>
                <a:cs typeface="Calibri"/>
              </a:rPr>
              <a:t>Kanama, sızma ve ağrı</a:t>
            </a:r>
          </a:p>
          <a:p>
            <a:pPr marL="0" indent="0">
              <a:buNone/>
            </a:pP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4235729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E925675E-000B-427E-B616-FFB6F971D3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2650" y="365127"/>
            <a:ext cx="7886700" cy="447674"/>
          </a:xfrm>
        </p:spPr>
        <p:txBody>
          <a:bodyPr>
            <a:normAutofit fontScale="90000"/>
          </a:bodyPr>
          <a:lstStyle/>
          <a:p>
            <a:endParaRPr lang="tr-TR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54150E28-EC5F-45EB-80E6-AE24F872E2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7317" y="827315"/>
            <a:ext cx="9241366" cy="5168219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spcAft>
                <a:spcPts val="2000"/>
              </a:spcAft>
              <a:buNone/>
            </a:pPr>
            <a:r>
              <a:rPr lang="tr-TR" sz="2000" b="1">
                <a:solidFill>
                  <a:srgbClr val="003661"/>
                </a:solidFill>
                <a:effectLst/>
                <a:latin typeface="Calibri"/>
                <a:ea typeface="Calibri"/>
                <a:cs typeface="Calibri"/>
              </a:rPr>
              <a:t>Seçilen tedavi protokolü, diyabet hastasının ihtiyaçlarına uygun şekilde düzenlenir</a:t>
            </a:r>
            <a:r>
              <a:rPr lang="tr-TR" sz="2000">
                <a:solidFill>
                  <a:srgbClr val="003661"/>
                </a:solidFill>
                <a:effectLst/>
                <a:latin typeface="Calibri"/>
                <a:ea typeface="Calibri"/>
                <a:cs typeface="Calibri"/>
              </a:rPr>
              <a:t>.</a:t>
            </a:r>
            <a:endParaRPr lang="tr-TR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pPr marL="0" indent="0" algn="l">
              <a:lnSpc>
                <a:spcPct val="90000"/>
              </a:lnSpc>
              <a:spcAft>
                <a:spcPts val="2000"/>
              </a:spcAft>
              <a:buNone/>
            </a:pPr>
            <a:br>
              <a:rPr lang="tr-TR" sz="2000" dirty="0">
                <a:latin typeface="Calibri" panose="020F0502020204030204" pitchFamily="34" charset="0"/>
              </a:rPr>
            </a:br>
            <a:r>
              <a:rPr lang="tr-TR" sz="2000">
                <a:solidFill>
                  <a:srgbClr val="003661"/>
                </a:solidFill>
                <a:effectLst/>
                <a:latin typeface="Calibri"/>
                <a:ea typeface="Calibri"/>
                <a:cs typeface="Calibri"/>
              </a:rPr>
              <a:t>• Diyabetin türü,</a:t>
            </a:r>
            <a:br>
              <a:rPr lang="tr-TR" sz="2000" dirty="0">
                <a:latin typeface="Calibri" panose="020F0502020204030204" pitchFamily="34" charset="0"/>
              </a:rPr>
            </a:br>
            <a:r>
              <a:rPr lang="tr-TR" sz="2000" dirty="0">
                <a:solidFill>
                  <a:srgbClr val="003661"/>
                </a:solidFill>
                <a:effectLst/>
                <a:latin typeface="Calibri"/>
                <a:ea typeface="Calibri"/>
                <a:cs typeface="Calibri"/>
              </a:rPr>
              <a:t>• Hastanın entelektüel seviyesi ve önerilen tedaviye uyum yeteneği,</a:t>
            </a:r>
            <a:br>
              <a:rPr lang="tr-TR" sz="2000" dirty="0">
                <a:latin typeface="Calibri" panose="020F0502020204030204" pitchFamily="34" charset="0"/>
              </a:rPr>
            </a:br>
            <a:r>
              <a:rPr lang="tr-TR" sz="2000" dirty="0">
                <a:solidFill>
                  <a:srgbClr val="003661"/>
                </a:solidFill>
                <a:effectLst/>
                <a:latin typeface="Calibri"/>
                <a:ea typeface="Calibri"/>
                <a:cs typeface="Calibri"/>
              </a:rPr>
              <a:t>• Beslenme ve egzersiz alışkanlıkları,</a:t>
            </a:r>
            <a:br>
              <a:rPr lang="tr-TR" sz="2000" dirty="0">
                <a:latin typeface="Calibri" panose="020F0502020204030204" pitchFamily="34" charset="0"/>
              </a:rPr>
            </a:br>
            <a:r>
              <a:rPr lang="tr-TR" sz="2000" dirty="0">
                <a:solidFill>
                  <a:srgbClr val="003661"/>
                </a:solidFill>
                <a:effectLst/>
                <a:latin typeface="Calibri"/>
                <a:ea typeface="Calibri"/>
                <a:cs typeface="Calibri"/>
              </a:rPr>
              <a:t>• Kendi kendine kan şekeri takibi yapabilme becerisi ve uygulaması,</a:t>
            </a:r>
            <a:br>
              <a:rPr lang="tr-TR" sz="2000" dirty="0">
                <a:latin typeface="Calibri" panose="020F0502020204030204" pitchFamily="34" charset="0"/>
              </a:rPr>
            </a:br>
            <a:r>
              <a:rPr lang="tr-TR" sz="2000" dirty="0">
                <a:solidFill>
                  <a:srgbClr val="003661"/>
                </a:solidFill>
                <a:effectLst/>
                <a:latin typeface="Calibri"/>
                <a:ea typeface="Calibri"/>
                <a:cs typeface="Calibri"/>
              </a:rPr>
              <a:t>• Kontrol sıklığı,</a:t>
            </a:r>
            <a:br>
              <a:rPr lang="tr-TR" sz="2000" dirty="0">
                <a:latin typeface="Calibri" panose="020F0502020204030204" pitchFamily="34" charset="0"/>
              </a:rPr>
            </a:br>
            <a:r>
              <a:rPr lang="tr-TR" sz="2000" dirty="0">
                <a:solidFill>
                  <a:srgbClr val="003661"/>
                </a:solidFill>
                <a:effectLst/>
                <a:latin typeface="Calibri"/>
                <a:ea typeface="Calibri"/>
                <a:cs typeface="Calibri"/>
              </a:rPr>
              <a:t>• Kan şekeri değerleri,</a:t>
            </a:r>
            <a:br>
              <a:rPr lang="tr-TR" sz="2000" dirty="0">
                <a:latin typeface="Calibri" panose="020F0502020204030204" pitchFamily="34" charset="0"/>
              </a:rPr>
            </a:br>
            <a:r>
              <a:rPr lang="tr-TR" sz="2000" dirty="0">
                <a:solidFill>
                  <a:srgbClr val="003661"/>
                </a:solidFill>
                <a:effectLst/>
                <a:latin typeface="Calibri"/>
                <a:ea typeface="Calibri"/>
                <a:cs typeface="Calibri"/>
              </a:rPr>
              <a:t>• Hastanın yaşı,</a:t>
            </a:r>
            <a:br>
              <a:rPr lang="tr-TR" sz="2000" dirty="0">
                <a:latin typeface="Calibri" panose="020F0502020204030204" pitchFamily="34" charset="0"/>
              </a:rPr>
            </a:br>
            <a:r>
              <a:rPr lang="tr-TR" sz="2000" dirty="0">
                <a:solidFill>
                  <a:srgbClr val="003661"/>
                </a:solidFill>
                <a:effectLst/>
                <a:latin typeface="Calibri"/>
                <a:ea typeface="Calibri"/>
                <a:cs typeface="Calibri"/>
              </a:rPr>
              <a:t>• Kendi bakımını üstlenme kapasitesi,</a:t>
            </a:r>
            <a:endParaRPr lang="tr-TR">
              <a:ea typeface="Calibri" panose="020F0502020204030204"/>
              <a:cs typeface="Calibri" panose="020F0502020204030204"/>
            </a:endParaRPr>
          </a:p>
          <a:p>
            <a:pPr marL="0" indent="0" algn="l">
              <a:lnSpc>
                <a:spcPct val="90000"/>
              </a:lnSpc>
              <a:buNone/>
            </a:pPr>
            <a:br>
              <a:rPr lang="tr-TR" sz="2000" dirty="0">
                <a:latin typeface="Calibri" panose="020F0502020204030204" pitchFamily="34" charset="0"/>
              </a:rPr>
            </a:br>
            <a:r>
              <a:rPr lang="tr-TR" sz="2000" b="1">
                <a:solidFill>
                  <a:srgbClr val="003661"/>
                </a:solidFill>
                <a:effectLst/>
                <a:latin typeface="Calibri"/>
                <a:ea typeface="Calibri"/>
                <a:cs typeface="Calibri"/>
              </a:rPr>
              <a:t>Bireyselleştirilmiş kan şekeri hedefleri dikkate alınarak kişiye özel insülin tedavi yöntemi belirlenir.</a:t>
            </a:r>
            <a:endParaRPr lang="tr-TR"/>
          </a:p>
          <a:p>
            <a:pPr marL="0" indent="0" algn="l" rtl="0">
              <a:lnSpc>
                <a:spcPct val="90000"/>
              </a:lnSpc>
              <a:buNone/>
            </a:pPr>
            <a:r>
              <a:rPr lang="tr-TR" sz="2000" b="1">
                <a:solidFill>
                  <a:srgbClr val="003661"/>
                </a:solidFill>
                <a:effectLst/>
                <a:latin typeface="Calibri"/>
                <a:ea typeface="Calibri"/>
                <a:cs typeface="Calibri"/>
              </a:rPr>
              <a:t>Hekim, bu kriterleri değerlendirerek hangi insülinin, hangi doz ve sıklıkta uygulanacağına yönelik tedavi planını oluşturur.</a:t>
            </a:r>
            <a:endParaRPr lang="tr-TR" sz="2000" b="1">
              <a:latin typeface="Calibri"/>
              <a:ea typeface="Calibri"/>
              <a:cs typeface="Calibri"/>
            </a:endParaRPr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E36905BE-4E59-4B0D-8E9B-0758A8F4F8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89950" y="1715290"/>
            <a:ext cx="2903400" cy="1894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4403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E8A007E2-2751-4458-A46F-2F0D8DAE9C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8800" y="365127"/>
            <a:ext cx="8331200" cy="1325563"/>
          </a:xfrm>
        </p:spPr>
        <p:txBody>
          <a:bodyPr/>
          <a:lstStyle/>
          <a:p>
            <a:r>
              <a:rPr lang="tr-TR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İnsülini yapabiliyor olmak yeterli mi?  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73C7EA37-670B-4459-9E70-65E7CEDA1C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52650" y="2234936"/>
            <a:ext cx="3943350" cy="3818196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tr-TR">
                <a:solidFill>
                  <a:schemeClr val="accent1">
                    <a:lumMod val="50000"/>
                  </a:schemeClr>
                </a:solidFill>
              </a:rPr>
              <a:t> «Diyabetik hastanın eğitimi tedavinin bir parçası değil, aslında ta kendisidir.» Dr. </a:t>
            </a:r>
            <a:r>
              <a:rPr lang="tr-TR" err="1">
                <a:solidFill>
                  <a:schemeClr val="accent1">
                    <a:lumMod val="50000"/>
                  </a:schemeClr>
                </a:solidFill>
              </a:rPr>
              <a:t>Elliott</a:t>
            </a:r>
            <a:r>
              <a:rPr lang="tr-TR">
                <a:solidFill>
                  <a:schemeClr val="accent1">
                    <a:lumMod val="50000"/>
                  </a:schemeClr>
                </a:solidFill>
              </a:rPr>
              <a:t> P. Joslin,1920. </a:t>
            </a:r>
          </a:p>
          <a:p>
            <a:pPr algn="just"/>
            <a:endParaRPr lang="tr-TR">
              <a:solidFill>
                <a:schemeClr val="accent1">
                  <a:lumMod val="50000"/>
                </a:schemeClr>
              </a:solidFill>
            </a:endParaRPr>
          </a:p>
          <a:p>
            <a:pPr marL="0" indent="0" algn="just">
              <a:buNone/>
            </a:pPr>
            <a:r>
              <a:rPr lang="tr-TR">
                <a:solidFill>
                  <a:schemeClr val="accent1">
                    <a:lumMod val="50000"/>
                  </a:schemeClr>
                </a:solidFill>
              </a:rPr>
              <a:t>Dünyada ve ülkemizde diyabet görülme sıklıklarının artmasıyla birlikte diyabet tedavisindeki gelişmelere karşın diyabet yönetiminde eğitimin yerini hiçbir tedavi alamamıştır.</a:t>
            </a:r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DC60799F-28EA-4645-B2C3-B2266D6280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658"/>
          <a:stretch/>
        </p:blipFill>
        <p:spPr>
          <a:xfrm>
            <a:off x="6741862" y="1603250"/>
            <a:ext cx="3621338" cy="4528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65905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9FBE13F5-72B7-4DDA-A7B6-02D949ABF3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31045" y="448734"/>
            <a:ext cx="7886700" cy="990600"/>
          </a:xfrm>
        </p:spPr>
        <p:txBody>
          <a:bodyPr>
            <a:normAutofit fontScale="90000"/>
          </a:bodyPr>
          <a:lstStyle/>
          <a:p>
            <a:br>
              <a:rPr lang="tr-TR" b="1" i="1" kern="15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Noto Sans CJK SC Regular"/>
                <a:cs typeface="FreeSans"/>
              </a:rPr>
            </a:br>
            <a:br>
              <a:rPr lang="tr-TR" b="1" i="1" kern="15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Noto Sans CJK SC Regular"/>
                <a:cs typeface="FreeSans"/>
              </a:rPr>
            </a:br>
            <a:br>
              <a:rPr lang="tr-TR" b="1" i="1" kern="15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Noto Sans CJK SC Regular"/>
                <a:cs typeface="FreeSans"/>
              </a:rPr>
            </a:br>
            <a:r>
              <a:rPr lang="tr-TR" b="1" i="1" kern="15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Noto Sans CJK SC Regular"/>
                <a:cs typeface="FreeSans"/>
              </a:rPr>
              <a:t>İNSÜLİN TEDAVİSİ UYGULAYAN DİYABETLİLER NELERİ BİLMELİ?</a:t>
            </a:r>
            <a:br>
              <a:rPr lang="tr-TR" b="1" i="1" kern="15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Noto Sans CJK SC Regular"/>
                <a:cs typeface="FreeSans"/>
              </a:rPr>
            </a:br>
            <a:br>
              <a:rPr lang="tr-TR" b="1" i="1" kern="15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Noto Sans CJK SC Regular"/>
                <a:cs typeface="FreeSans"/>
              </a:rPr>
            </a:br>
            <a:br>
              <a:rPr lang="tr-TR" b="1" i="1" kern="15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Noto Sans CJK SC Regular"/>
                <a:cs typeface="FreeSans"/>
              </a:rPr>
            </a:br>
            <a:endParaRPr lang="tr-TR" b="1" i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EC607B0A-38CD-427E-B932-DE250B3609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>
              <a:lnSpc>
                <a:spcPct val="115000"/>
              </a:lnSpc>
              <a:spcAft>
                <a:spcPts val="844"/>
              </a:spcAft>
              <a:buFont typeface="Wingdings" panose="05000000000000000000" pitchFamily="2" charset="2"/>
              <a:buChar char="Ø"/>
            </a:pPr>
            <a:r>
              <a:rPr lang="tr-TR" sz="4650" kern="150">
                <a:solidFill>
                  <a:srgbClr val="002060"/>
                </a:solidFill>
                <a:ea typeface="OpenSymbol"/>
                <a:cs typeface="FreeSans"/>
              </a:rPr>
              <a:t>İnsülinlerin çeşitleri ve etki süreleri nelerdir?</a:t>
            </a:r>
            <a:endParaRPr lang="tr-TR" sz="4650" kern="150">
              <a:solidFill>
                <a:srgbClr val="002060"/>
              </a:solidFill>
              <a:ea typeface="OpenSymbol"/>
              <a:cs typeface="OpenSymbol"/>
            </a:endParaRPr>
          </a:p>
          <a:p>
            <a:pPr>
              <a:lnSpc>
                <a:spcPct val="115000"/>
              </a:lnSpc>
              <a:spcAft>
                <a:spcPts val="844"/>
              </a:spcAft>
              <a:buFont typeface="Wingdings" panose="05000000000000000000" pitchFamily="2" charset="2"/>
              <a:buChar char="Ø"/>
            </a:pPr>
            <a:r>
              <a:rPr lang="tr-TR" sz="4650" kern="150">
                <a:solidFill>
                  <a:srgbClr val="002060"/>
                </a:solidFill>
                <a:ea typeface="OpenSymbol"/>
                <a:cs typeface="FreeSans"/>
              </a:rPr>
              <a:t>İnsülin ihtiyacını etkileyen faktörler nelerdir?</a:t>
            </a:r>
          </a:p>
          <a:p>
            <a:pPr>
              <a:lnSpc>
                <a:spcPct val="115000"/>
              </a:lnSpc>
              <a:spcAft>
                <a:spcPts val="844"/>
              </a:spcAft>
              <a:buFont typeface="Wingdings" panose="05000000000000000000" pitchFamily="2" charset="2"/>
              <a:buChar char="Ø"/>
            </a:pPr>
            <a:r>
              <a:rPr lang="tr-TR" sz="4650" kern="150">
                <a:solidFill>
                  <a:srgbClr val="002060"/>
                </a:solidFill>
                <a:ea typeface="OpenSymbol"/>
                <a:cs typeface="FreeSans"/>
              </a:rPr>
              <a:t>İnsülin satın alırken nelere dikkat edilmeli?</a:t>
            </a:r>
            <a:endParaRPr lang="tr-TR" sz="4650" kern="150">
              <a:solidFill>
                <a:srgbClr val="002060"/>
              </a:solidFill>
              <a:ea typeface="OpenSymbol"/>
              <a:cs typeface="OpenSymbol"/>
            </a:endParaRPr>
          </a:p>
          <a:p>
            <a:pPr>
              <a:lnSpc>
                <a:spcPct val="115000"/>
              </a:lnSpc>
              <a:spcAft>
                <a:spcPts val="844"/>
              </a:spcAft>
              <a:buFont typeface="Wingdings" panose="05000000000000000000" pitchFamily="2" charset="2"/>
              <a:buChar char="Ø"/>
            </a:pPr>
            <a:r>
              <a:rPr lang="tr-TR" sz="4650" kern="150">
                <a:solidFill>
                  <a:srgbClr val="002060"/>
                </a:solidFill>
                <a:ea typeface="OpenSymbol"/>
                <a:cs typeface="FreeSans"/>
              </a:rPr>
              <a:t>İnsülin saklama koşullarında nelere dikkat edilmeli?</a:t>
            </a:r>
            <a:endParaRPr lang="tr-TR" sz="4650" kern="150">
              <a:solidFill>
                <a:srgbClr val="002060"/>
              </a:solidFill>
              <a:ea typeface="OpenSymbol"/>
              <a:cs typeface="OpenSymbol"/>
            </a:endParaRPr>
          </a:p>
          <a:p>
            <a:pPr>
              <a:lnSpc>
                <a:spcPct val="115000"/>
              </a:lnSpc>
              <a:spcAft>
                <a:spcPts val="844"/>
              </a:spcAft>
              <a:buFont typeface="Wingdings" panose="05000000000000000000" pitchFamily="2" charset="2"/>
              <a:buChar char="Ø"/>
            </a:pPr>
            <a:r>
              <a:rPr lang="tr-TR" sz="4650" kern="150">
                <a:solidFill>
                  <a:srgbClr val="002060"/>
                </a:solidFill>
                <a:ea typeface="OpenSymbol"/>
                <a:cs typeface="FreeSans"/>
              </a:rPr>
              <a:t>Doğru ve etkili insülin uygulaması nasıl olur?</a:t>
            </a:r>
          </a:p>
          <a:p>
            <a:pPr>
              <a:lnSpc>
                <a:spcPct val="115000"/>
              </a:lnSpc>
              <a:spcAft>
                <a:spcPts val="844"/>
              </a:spcAft>
              <a:buFont typeface="Wingdings" panose="05000000000000000000" pitchFamily="2" charset="2"/>
              <a:buChar char="Ø"/>
            </a:pPr>
            <a:r>
              <a:rPr lang="tr-TR" sz="4650" kern="150">
                <a:solidFill>
                  <a:srgbClr val="002060"/>
                </a:solidFill>
                <a:ea typeface="OpenSymbol"/>
                <a:cs typeface="FreeSans"/>
              </a:rPr>
              <a:t>Ağrılı insülin enjeksiyonu nasıl önlenir?</a:t>
            </a:r>
            <a:endParaRPr lang="tr-TR" sz="4650" kern="150">
              <a:solidFill>
                <a:srgbClr val="002060"/>
              </a:solidFill>
              <a:ea typeface="OpenSymbol"/>
              <a:cs typeface="OpenSymbol"/>
            </a:endParaRPr>
          </a:p>
          <a:p>
            <a:pPr>
              <a:lnSpc>
                <a:spcPct val="115000"/>
              </a:lnSpc>
              <a:spcAft>
                <a:spcPts val="844"/>
              </a:spcAft>
              <a:buFont typeface="Wingdings" panose="05000000000000000000" pitchFamily="2" charset="2"/>
              <a:buChar char="Ø"/>
            </a:pPr>
            <a:r>
              <a:rPr lang="tr-TR" sz="4650" kern="150">
                <a:solidFill>
                  <a:srgbClr val="002060"/>
                </a:solidFill>
                <a:ea typeface="OpenSymbol"/>
                <a:cs typeface="FreeSans"/>
              </a:rPr>
              <a:t>Kan şekeri değerlerine göre insülin tedavi doz değişikliği nasıl yapılır?</a:t>
            </a:r>
            <a:endParaRPr lang="tr-TR" sz="4650" kern="150">
              <a:solidFill>
                <a:srgbClr val="002060"/>
              </a:solidFill>
              <a:ea typeface="OpenSymbol"/>
              <a:cs typeface="OpenSymbol"/>
            </a:endParaRPr>
          </a:p>
          <a:p>
            <a:pPr>
              <a:lnSpc>
                <a:spcPct val="115000"/>
              </a:lnSpc>
              <a:spcAft>
                <a:spcPts val="844"/>
              </a:spcAft>
              <a:buFont typeface="Wingdings" panose="05000000000000000000" pitchFamily="2" charset="2"/>
              <a:buChar char="Ø"/>
            </a:pPr>
            <a:r>
              <a:rPr lang="tr-TR" sz="4650" kern="150">
                <a:solidFill>
                  <a:srgbClr val="002060"/>
                </a:solidFill>
                <a:ea typeface="OpenSymbol"/>
                <a:cs typeface="FreeSans"/>
              </a:rPr>
              <a:t>İnsülin iğne uçları ve kalemleri nasıl imha edilmeli?</a:t>
            </a:r>
            <a:endParaRPr lang="tr-TR" sz="4650" kern="150">
              <a:solidFill>
                <a:srgbClr val="002060"/>
              </a:solidFill>
              <a:ea typeface="OpenSymbol"/>
              <a:cs typeface="OpenSymbol"/>
            </a:endParaRPr>
          </a:p>
          <a:p>
            <a:endParaRPr lang="tr-TR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497026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B7276E83-DD3B-ACD4-C3FC-37293EDBEA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2650" y="365127"/>
            <a:ext cx="7886700" cy="913341"/>
          </a:xfrm>
        </p:spPr>
        <p:txBody>
          <a:bodyPr/>
          <a:lstStyle/>
          <a:p>
            <a:pPr algn="ctr"/>
            <a:r>
              <a:rPr lang="tr-TR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anose="02020603050405020304" pitchFamily="18" charset="0"/>
              </a:rPr>
              <a:t>Normal İnsülin Salınımı</a:t>
            </a:r>
            <a:endParaRPr lang="tr-TR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EADD01A3-1901-4460-DB4B-0C0EE2D9057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02668" y="3022725"/>
            <a:ext cx="4180742" cy="3263504"/>
          </a:xfrm>
        </p:spPr>
        <p:txBody>
          <a:bodyPr>
            <a:normAutofit fontScale="77500" lnSpcReduction="20000"/>
          </a:bodyPr>
          <a:lstStyle/>
          <a:p>
            <a:pPr algn="just">
              <a:lnSpc>
                <a:spcPct val="150000"/>
              </a:lnSpc>
            </a:pPr>
            <a:r>
              <a:rPr lang="tr-TR" b="1">
                <a:solidFill>
                  <a:schemeClr val="accent1">
                    <a:lumMod val="50000"/>
                  </a:schemeClr>
                </a:solidFill>
                <a:effectLst/>
                <a:cs typeface="Times New Roman" panose="02020603050405020304" pitchFamily="18" charset="0"/>
              </a:rPr>
              <a:t>Bazal insülin: </a:t>
            </a:r>
            <a:r>
              <a:rPr lang="tr-TR">
                <a:solidFill>
                  <a:schemeClr val="accent1">
                    <a:lumMod val="50000"/>
                  </a:schemeClr>
                </a:solidFill>
                <a:effectLst/>
                <a:cs typeface="Times New Roman" panose="02020603050405020304" pitchFamily="18" charset="0"/>
              </a:rPr>
              <a:t>Öğün dışındaki saatlerde ve gece ihtiyaç duyulan insülin.</a:t>
            </a:r>
          </a:p>
          <a:p>
            <a:pPr algn="just">
              <a:lnSpc>
                <a:spcPct val="150000"/>
              </a:lnSpc>
            </a:pPr>
            <a:r>
              <a:rPr lang="tr-TR" b="1">
                <a:solidFill>
                  <a:schemeClr val="accent1">
                    <a:lumMod val="50000"/>
                  </a:schemeClr>
                </a:solidFill>
                <a:effectLst/>
                <a:cs typeface="Times New Roman" panose="02020603050405020304" pitchFamily="18" charset="0"/>
              </a:rPr>
              <a:t>Bolus insülin:</a:t>
            </a:r>
            <a:r>
              <a:rPr lang="tr-TR">
                <a:solidFill>
                  <a:schemeClr val="accent1">
                    <a:lumMod val="50000"/>
                  </a:schemeClr>
                </a:solidFill>
                <a:effectLst/>
                <a:cs typeface="Times New Roman" panose="02020603050405020304" pitchFamily="18" charset="0"/>
              </a:rPr>
              <a:t> Yemeği takiben kan şeker yükselmesini önlemek için ihtiyaç duyulan insülindir.</a:t>
            </a:r>
          </a:p>
          <a:p>
            <a:endParaRPr lang="tr-TR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4E29FE21-1F67-4F66-BFB5-3378A4C5D3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08592" y="3184452"/>
            <a:ext cx="4000500" cy="2667527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1EF91FBA-FC5B-4FAD-8881-7E3586432F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0109" y="1251679"/>
            <a:ext cx="6648450" cy="1608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46236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A7067D42-55DD-5719-6E5D-C181307E39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İçerik Yer Tutucusu 3" descr="metin, diyagram, öykü gelişim çizgisi&#10;&#10;Yapay zeka tarafından oluşturulmuş içerik yanlış olabilir.">
            <a:extLst>
              <a:ext uri="{FF2B5EF4-FFF2-40B4-BE49-F238E27FC236}">
                <a16:creationId xmlns:a16="http://schemas.microsoft.com/office/drawing/2014/main" id="{ACC8A09C-9023-5AC5-497A-5E1CB4E1CC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2108" y="370170"/>
            <a:ext cx="10839752" cy="6121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87982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E2173996-2735-D673-5292-E431E62332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İçerik Yer Tutucusu 3">
            <a:extLst>
              <a:ext uri="{FF2B5EF4-FFF2-40B4-BE49-F238E27FC236}">
                <a16:creationId xmlns:a16="http://schemas.microsoft.com/office/drawing/2014/main" id="{04860106-7128-8300-0456-28321D37CF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51747" y="365125"/>
            <a:ext cx="11039602" cy="6004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170340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E684168B-4A38-9FFD-40C8-54E4F2443E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İçerik Yer Tutucusu 3">
            <a:extLst>
              <a:ext uri="{FF2B5EF4-FFF2-40B4-BE49-F238E27FC236}">
                <a16:creationId xmlns:a16="http://schemas.microsoft.com/office/drawing/2014/main" id="{C0998216-6019-BF99-F891-F555219F7D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199" y="609600"/>
            <a:ext cx="10639097" cy="5673461"/>
          </a:xfrm>
          <a:prstGeom prst="rect">
            <a:avLst/>
          </a:prstGeom>
        </p:spPr>
      </p:pic>
      <p:sp>
        <p:nvSpPr>
          <p:cNvPr id="3" name="Metin kutusu 2">
            <a:extLst>
              <a:ext uri="{FF2B5EF4-FFF2-40B4-BE49-F238E27FC236}">
                <a16:creationId xmlns:a16="http://schemas.microsoft.com/office/drawing/2014/main" id="{05D0BB6A-698D-C79F-5F3C-BF9678AB2AAB}"/>
              </a:ext>
            </a:extLst>
          </p:cNvPr>
          <p:cNvSpPr txBox="1"/>
          <p:nvPr/>
        </p:nvSpPr>
        <p:spPr>
          <a:xfrm>
            <a:off x="9206949" y="8284265"/>
            <a:ext cx="184731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tr-TR" sz="1350"/>
          </a:p>
        </p:txBody>
      </p:sp>
    </p:spTree>
    <p:extLst>
      <p:ext uri="{BB962C8B-B14F-4D97-AF65-F5344CB8AC3E}">
        <p14:creationId xmlns:p14="http://schemas.microsoft.com/office/powerpoint/2010/main" val="415045569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986456" y="497855"/>
            <a:ext cx="7987278" cy="688424"/>
          </a:xfrm>
          <a:prstGeom prst="rect">
            <a:avLst/>
          </a:prstGeom>
        </p:spPr>
        <p:txBody>
          <a:bodyPr vert="horz" wrap="square" lIns="0" tIns="11206" rIns="0" bIns="0" rtlCol="0" anchor="ctr">
            <a:spAutoFit/>
          </a:bodyPr>
          <a:lstStyle/>
          <a:p>
            <a:pPr marL="11206">
              <a:lnSpc>
                <a:spcPct val="100000"/>
              </a:lnSpc>
              <a:spcBef>
                <a:spcPts val="88"/>
              </a:spcBef>
            </a:pPr>
            <a:r>
              <a:rPr lang="tr-TR" b="1" spc="-9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İnsülin Uygulama Araçları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74594" y="2057401"/>
            <a:ext cx="3848409" cy="1818512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3346441" y="1568651"/>
            <a:ext cx="5953125" cy="546794"/>
          </a:xfrm>
          <a:prstGeom prst="rect">
            <a:avLst/>
          </a:prstGeom>
        </p:spPr>
        <p:txBody>
          <a:bodyPr vert="horz" wrap="square" lIns="0" tIns="10646" rIns="0" bIns="0" rtlCol="0" anchor="t">
            <a:spAutoFit/>
          </a:bodyPr>
          <a:lstStyle/>
          <a:p>
            <a:pPr marL="10795">
              <a:spcBef>
                <a:spcPts val="84"/>
              </a:spcBef>
              <a:tabLst>
                <a:tab pos="4187301" algn="l"/>
              </a:tabLst>
            </a:pPr>
            <a:r>
              <a:rPr sz="1750" b="1" err="1">
                <a:solidFill>
                  <a:srgbClr val="00B050"/>
                </a:solidFill>
                <a:latin typeface="Calibri"/>
                <a:cs typeface="Calibri"/>
              </a:rPr>
              <a:t>İnsülin</a:t>
            </a:r>
            <a:r>
              <a:rPr sz="1750" b="1" spc="-57" dirty="0">
                <a:solidFill>
                  <a:srgbClr val="00B050"/>
                </a:solidFill>
                <a:latin typeface="Calibri"/>
                <a:cs typeface="Calibri"/>
              </a:rPr>
              <a:t> </a:t>
            </a:r>
            <a:r>
              <a:rPr sz="1750" b="1" spc="-9">
                <a:solidFill>
                  <a:srgbClr val="00B050"/>
                </a:solidFill>
                <a:latin typeface="Calibri"/>
                <a:cs typeface="Calibri"/>
              </a:rPr>
              <a:t>kalemleri</a:t>
            </a:r>
            <a:r>
              <a:rPr sz="1750" b="1" dirty="0">
                <a:solidFill>
                  <a:srgbClr val="00B050"/>
                </a:solidFill>
                <a:latin typeface="Calibri"/>
                <a:cs typeface="Calibri"/>
              </a:rPr>
              <a:t>	</a:t>
            </a:r>
            <a:r>
              <a:rPr lang="tr-TR" sz="1750" b="1" dirty="0">
                <a:solidFill>
                  <a:srgbClr val="00B050"/>
                </a:solidFill>
                <a:latin typeface="Calibri"/>
                <a:cs typeface="Calibri"/>
              </a:rPr>
              <a:t>                                                    </a:t>
            </a:r>
            <a:r>
              <a:rPr sz="2600" b="1" baseline="1388">
                <a:solidFill>
                  <a:srgbClr val="00B050"/>
                </a:solidFill>
                <a:latin typeface="Calibri"/>
                <a:cs typeface="Calibri"/>
              </a:rPr>
              <a:t>İnsülin</a:t>
            </a:r>
            <a:r>
              <a:rPr sz="2600" b="1" spc="-86" baseline="1388" dirty="0">
                <a:solidFill>
                  <a:srgbClr val="00B050"/>
                </a:solidFill>
                <a:latin typeface="Calibri"/>
                <a:cs typeface="Calibri"/>
              </a:rPr>
              <a:t> </a:t>
            </a:r>
            <a:r>
              <a:rPr sz="2600" b="1" spc="-13" baseline="1388" err="1">
                <a:solidFill>
                  <a:srgbClr val="00B050"/>
                </a:solidFill>
                <a:latin typeface="Calibri"/>
                <a:cs typeface="Calibri"/>
              </a:rPr>
              <a:t>Enjektörleri</a:t>
            </a:r>
            <a:endParaRPr lang="tr-TR" sz="2600" baseline="1388" err="1">
              <a:latin typeface="Calibri"/>
              <a:ea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654040" y="1975744"/>
            <a:ext cx="1559440" cy="1981826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7009404" y="4865807"/>
            <a:ext cx="1487020" cy="282363"/>
          </a:xfrm>
          <a:prstGeom prst="rect">
            <a:avLst/>
          </a:prstGeom>
        </p:spPr>
        <p:txBody>
          <a:bodyPr vert="horz" wrap="square" lIns="0" tIns="10646" rIns="0" bIns="0" rtlCol="0">
            <a:spAutoFit/>
          </a:bodyPr>
          <a:lstStyle/>
          <a:p>
            <a:pPr marL="11206">
              <a:spcBef>
                <a:spcPts val="84"/>
              </a:spcBef>
            </a:pPr>
            <a:r>
              <a:rPr sz="1765" b="1">
                <a:solidFill>
                  <a:srgbClr val="00B050"/>
                </a:solidFill>
                <a:latin typeface="Calibri"/>
                <a:cs typeface="Calibri"/>
              </a:rPr>
              <a:t>İnsülin</a:t>
            </a:r>
            <a:r>
              <a:rPr sz="1765" b="1" spc="-57">
                <a:solidFill>
                  <a:srgbClr val="00B050"/>
                </a:solidFill>
                <a:latin typeface="Calibri"/>
                <a:cs typeface="Calibri"/>
              </a:rPr>
              <a:t> </a:t>
            </a:r>
            <a:r>
              <a:rPr sz="1765" b="1" spc="-9">
                <a:solidFill>
                  <a:srgbClr val="00B050"/>
                </a:solidFill>
                <a:latin typeface="Calibri"/>
                <a:cs typeface="Calibri"/>
              </a:rPr>
              <a:t>Pompası</a:t>
            </a:r>
            <a:endParaRPr sz="1765">
              <a:latin typeface="Calibri"/>
              <a:cs typeface="Calibri"/>
            </a:endParaRPr>
          </a:p>
        </p:txBody>
      </p:sp>
      <p:pic>
        <p:nvPicPr>
          <p:cNvPr id="10" name="Resim 9">
            <a:extLst>
              <a:ext uri="{FF2B5EF4-FFF2-40B4-BE49-F238E27FC236}">
                <a16:creationId xmlns:a16="http://schemas.microsoft.com/office/drawing/2014/main" id="{2913315A-CCC1-42B3-BCC5-EBF1338A33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17808" y="4865807"/>
            <a:ext cx="2705100" cy="1685925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76D39FD6-1B71-4554-99EF-D77ADDA0F3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7" name="İçerik Yer Tutucusu 6">
            <a:extLst>
              <a:ext uri="{FF2B5EF4-FFF2-40B4-BE49-F238E27FC236}">
                <a16:creationId xmlns:a16="http://schemas.microsoft.com/office/drawing/2014/main" id="{49A77B84-17AB-472A-9E0C-1C8A0D697E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962253"/>
            <a:ext cx="4732282" cy="2611264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AE66359B-83CF-4789-8DEF-53E827FAAD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0092" y="1171804"/>
            <a:ext cx="4559123" cy="5025798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B7699E5B-29F6-47BC-8A9A-0393796EBA2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-5892" t="41250" r="5892" b="-5324"/>
          <a:stretch/>
        </p:blipFill>
        <p:spPr>
          <a:xfrm>
            <a:off x="1132783" y="4168775"/>
            <a:ext cx="4437699" cy="232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045123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266237" y="995255"/>
            <a:ext cx="7910696" cy="4030504"/>
            <a:chOff x="697991" y="841226"/>
            <a:chExt cx="8231505" cy="537400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556772" y="841226"/>
              <a:ext cx="4372330" cy="2554266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14875" y="1000124"/>
              <a:ext cx="3857625" cy="2039492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97991" y="3627119"/>
              <a:ext cx="4334256" cy="2587752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57224" y="3786136"/>
              <a:ext cx="3819144" cy="2071751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947415" y="2162555"/>
              <a:ext cx="3352800" cy="2444496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rightnessContrast bright="40000" contrast="-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3143249" y="2357500"/>
              <a:ext cx="2764408" cy="1856232"/>
            </a:xfrm>
            <a:prstGeom prst="rect">
              <a:avLst/>
            </a:prstGeom>
          </p:spPr>
        </p:pic>
      </p:grpSp>
      <p:sp>
        <p:nvSpPr>
          <p:cNvPr id="12" name="Metin kutusu 11">
            <a:extLst>
              <a:ext uri="{FF2B5EF4-FFF2-40B4-BE49-F238E27FC236}">
                <a16:creationId xmlns:a16="http://schemas.microsoft.com/office/drawing/2014/main" id="{F3A22CCC-10D6-462E-9715-44EBA1C27CC2}"/>
              </a:ext>
            </a:extLst>
          </p:cNvPr>
          <p:cNvSpPr txBox="1"/>
          <p:nvPr/>
        </p:nvSpPr>
        <p:spPr>
          <a:xfrm>
            <a:off x="3866317" y="4990898"/>
            <a:ext cx="7567614" cy="1679691"/>
          </a:xfrm>
          <a:prstGeom prst="rect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txBody>
          <a:bodyPr wrap="square" lIns="91440" tIns="45720" rIns="91440" bIns="45720" anchor="t">
            <a:spAutoFit/>
          </a:bodyPr>
          <a:lstStyle/>
          <a:p>
            <a:pPr algn="just">
              <a:lnSpc>
                <a:spcPct val="115000"/>
              </a:lnSpc>
              <a:spcAft>
                <a:spcPts val="525"/>
              </a:spcAft>
            </a:pPr>
            <a:r>
              <a:rPr lang="tr-TR" sz="2000" u="sng" kern="150">
                <a:solidFill>
                  <a:schemeClr val="accent6">
                    <a:lumMod val="50000"/>
                  </a:schemeClr>
                </a:solidFill>
                <a:ea typeface="Noto Sans CJK SC Regular"/>
                <a:cs typeface="FreeSans"/>
              </a:rPr>
              <a:t>***** İnsülin eczaneden alınırken, </a:t>
            </a:r>
          </a:p>
          <a:p>
            <a:pPr algn="just">
              <a:lnSpc>
                <a:spcPct val="115000"/>
              </a:lnSpc>
              <a:spcAft>
                <a:spcPts val="525"/>
              </a:spcAft>
            </a:pPr>
            <a:r>
              <a:rPr lang="tr-TR" sz="2000" u="sng" kern="150">
                <a:solidFill>
                  <a:schemeClr val="accent6">
                    <a:lumMod val="50000"/>
                  </a:schemeClr>
                </a:solidFill>
                <a:ea typeface="Noto Sans CJK SC Regular"/>
                <a:cs typeface="FreeSans"/>
              </a:rPr>
              <a:t>alınan insülinin doktorun önerdiği insülin ile aynı olup olmadığına ve </a:t>
            </a:r>
          </a:p>
          <a:p>
            <a:pPr algn="just">
              <a:lnSpc>
                <a:spcPct val="115000"/>
              </a:lnSpc>
              <a:spcAft>
                <a:spcPts val="525"/>
              </a:spcAft>
            </a:pPr>
            <a:r>
              <a:rPr lang="tr-TR" sz="2000" u="sng" kern="150">
                <a:solidFill>
                  <a:schemeClr val="accent6">
                    <a:lumMod val="50000"/>
                  </a:schemeClr>
                </a:solidFill>
                <a:ea typeface="Noto Sans CJK SC Regular"/>
                <a:cs typeface="FreeSans"/>
              </a:rPr>
              <a:t>insülinin son kullanma tarihine dikkat edilmelidir.</a:t>
            </a:r>
          </a:p>
          <a:p>
            <a:pPr algn="just">
              <a:lnSpc>
                <a:spcPct val="115000"/>
              </a:lnSpc>
              <a:spcAft>
                <a:spcPts val="525"/>
              </a:spcAft>
            </a:pPr>
            <a:r>
              <a:rPr lang="tr-TR" sz="2000" u="sng" kern="150">
                <a:solidFill>
                  <a:schemeClr val="accent6">
                    <a:lumMod val="50000"/>
                  </a:schemeClr>
                </a:solidFill>
                <a:ea typeface="Noto Sans CJK SC Regular"/>
                <a:cs typeface="FreeSans"/>
              </a:rPr>
              <a:t>Ayrıca hekimin önerdiği doz kullanılmalıdır. Reçete dozuna  dikkat!!!!</a:t>
            </a:r>
          </a:p>
        </p:txBody>
      </p:sp>
      <p:sp>
        <p:nvSpPr>
          <p:cNvPr id="13" name="Metin kutusu 12">
            <a:extLst>
              <a:ext uri="{FF2B5EF4-FFF2-40B4-BE49-F238E27FC236}">
                <a16:creationId xmlns:a16="http://schemas.microsoft.com/office/drawing/2014/main" id="{FDC488A3-778D-42F1-ACF4-7D2FC5F8591A}"/>
              </a:ext>
            </a:extLst>
          </p:cNvPr>
          <p:cNvSpPr txBox="1"/>
          <p:nvPr/>
        </p:nvSpPr>
        <p:spPr>
          <a:xfrm>
            <a:off x="2266237" y="512610"/>
            <a:ext cx="7567614" cy="49212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844"/>
              </a:spcAft>
            </a:pPr>
            <a:r>
              <a:rPr lang="tr-TR" sz="2400" b="1" kern="15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OpenSymbol"/>
                <a:cs typeface="FreeSans"/>
              </a:rPr>
              <a:t>İnsülin satın alırken nelere dikkat edilmelidir?</a:t>
            </a:r>
            <a:endParaRPr lang="tr-TR" sz="2400" b="1" kern="15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OpenSymbol"/>
              <a:cs typeface="OpenSymbol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536700" y="1917393"/>
            <a:ext cx="5212082" cy="2531302"/>
          </a:xfrm>
          <a:prstGeom prst="rect">
            <a:avLst/>
          </a:prstGeom>
        </p:spPr>
        <p:txBody>
          <a:bodyPr vert="horz" wrap="square" lIns="0" tIns="10001" rIns="0" bIns="0" rtlCol="0" anchor="t">
            <a:spAutoFit/>
          </a:bodyPr>
          <a:lstStyle/>
          <a:p>
            <a:pPr marL="266065" indent="-256540">
              <a:spcBef>
                <a:spcPts val="79"/>
              </a:spcBef>
              <a:buClr>
                <a:srgbClr val="C00000"/>
              </a:buClr>
              <a:buFont typeface="Wingdings"/>
              <a:buChar char=""/>
              <a:tabLst>
                <a:tab pos="266217" algn="l"/>
              </a:tabLst>
            </a:pPr>
            <a:r>
              <a:rPr sz="2400" b="1" err="1">
                <a:solidFill>
                  <a:srgbClr val="244060"/>
                </a:solidFill>
                <a:latin typeface="Calibri"/>
                <a:cs typeface="Calibri"/>
              </a:rPr>
              <a:t>Açıldıktan</a:t>
            </a:r>
            <a:r>
              <a:rPr sz="2400" b="1" spc="-90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2400" b="1" err="1">
                <a:solidFill>
                  <a:srgbClr val="244060"/>
                </a:solidFill>
                <a:latin typeface="Calibri"/>
                <a:cs typeface="Calibri"/>
              </a:rPr>
              <a:t>sonra</a:t>
            </a:r>
            <a:r>
              <a:rPr sz="2400" b="1" spc="-83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2800" b="1" spc="-8" err="1">
                <a:solidFill>
                  <a:srgbClr val="244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</a:rPr>
              <a:t>buzdolabında</a:t>
            </a:r>
            <a:r>
              <a:rPr sz="2400" b="1" spc="-60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2400" b="1" spc="-15" err="1">
                <a:solidFill>
                  <a:srgbClr val="244060"/>
                </a:solidFill>
                <a:latin typeface="Calibri"/>
                <a:cs typeface="Calibri"/>
              </a:rPr>
              <a:t>veya</a:t>
            </a:r>
            <a:endParaRPr lang="tr-TR" sz="2400" err="1">
              <a:latin typeface="Calibri"/>
              <a:ea typeface="Calibri"/>
              <a:cs typeface="Calibri"/>
            </a:endParaRPr>
          </a:p>
          <a:p>
            <a:pPr marL="266065">
              <a:spcBef>
                <a:spcPts val="8"/>
              </a:spcBef>
            </a:pPr>
            <a:r>
              <a:rPr sz="2400" b="1" err="1">
                <a:solidFill>
                  <a:srgbClr val="244060"/>
                </a:solidFill>
                <a:latin typeface="Calibri"/>
                <a:cs typeface="Calibri"/>
              </a:rPr>
              <a:t>oda</a:t>
            </a:r>
            <a:r>
              <a:rPr sz="2400" b="1" spc="-23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2400" b="1" err="1">
                <a:solidFill>
                  <a:srgbClr val="244060"/>
                </a:solidFill>
                <a:latin typeface="Calibri"/>
                <a:cs typeface="Calibri"/>
              </a:rPr>
              <a:t>ısısında</a:t>
            </a:r>
            <a:r>
              <a:rPr sz="2400" b="1" spc="-15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2400" b="1" spc="-8">
                <a:solidFill>
                  <a:srgbClr val="244060"/>
                </a:solidFill>
                <a:latin typeface="Calibri"/>
                <a:cs typeface="Calibri"/>
              </a:rPr>
              <a:t>(+22-</a:t>
            </a:r>
            <a:r>
              <a:rPr sz="2400" b="1">
                <a:solidFill>
                  <a:srgbClr val="244060"/>
                </a:solidFill>
                <a:latin typeface="Calibri"/>
                <a:cs typeface="Calibri"/>
              </a:rPr>
              <a:t>24</a:t>
            </a:r>
            <a:r>
              <a:rPr sz="2400" b="1" spc="-26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2400" b="1">
                <a:solidFill>
                  <a:srgbClr val="244060"/>
                </a:solidFill>
                <a:latin typeface="Times New Roman"/>
                <a:cs typeface="Times New Roman"/>
              </a:rPr>
              <a:t>°</a:t>
            </a:r>
            <a:r>
              <a:rPr sz="2400" b="1">
                <a:solidFill>
                  <a:srgbClr val="244060"/>
                </a:solidFill>
                <a:latin typeface="Calibri"/>
                <a:cs typeface="Calibri"/>
              </a:rPr>
              <a:t>C)</a:t>
            </a:r>
            <a:r>
              <a:rPr sz="2400" b="1" spc="-11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2400" b="1">
                <a:solidFill>
                  <a:srgbClr val="244060"/>
                </a:solidFill>
                <a:latin typeface="Calibri"/>
                <a:cs typeface="Calibri"/>
              </a:rPr>
              <a:t>28</a:t>
            </a:r>
            <a:r>
              <a:rPr sz="2400" b="1" spc="-11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2400" b="1" spc="-15">
                <a:solidFill>
                  <a:srgbClr val="244060"/>
                </a:solidFill>
                <a:latin typeface="Calibri"/>
                <a:cs typeface="Calibri"/>
              </a:rPr>
              <a:t>gün</a:t>
            </a:r>
            <a:r>
              <a:rPr lang="tr-TR" sz="2400" b="1" spc="-15">
                <a:solidFill>
                  <a:srgbClr val="244060"/>
                </a:solidFill>
                <a:latin typeface="Calibri"/>
                <a:cs typeface="Calibri"/>
              </a:rPr>
              <a:t>?????</a:t>
            </a:r>
            <a:endParaRPr lang="tr-TR" sz="2400" b="1" spc="-15">
              <a:solidFill>
                <a:srgbClr val="244060"/>
              </a:solidFill>
              <a:latin typeface="Calibri"/>
              <a:ea typeface="Calibri"/>
              <a:cs typeface="Calibri"/>
            </a:endParaRPr>
          </a:p>
          <a:p>
            <a:pPr>
              <a:spcBef>
                <a:spcPts val="889"/>
              </a:spcBef>
            </a:pPr>
            <a:endParaRPr sz="2400">
              <a:latin typeface="Calibri"/>
              <a:cs typeface="Calibri"/>
            </a:endParaRPr>
          </a:p>
          <a:p>
            <a:pPr marL="266065" indent="-256540">
              <a:buClr>
                <a:srgbClr val="C00000"/>
              </a:buClr>
              <a:buFont typeface="Wingdings"/>
              <a:buChar char=""/>
              <a:tabLst>
                <a:tab pos="266217" algn="l"/>
              </a:tabLst>
            </a:pPr>
            <a:r>
              <a:rPr sz="2400" b="1" spc="-34" err="1">
                <a:solidFill>
                  <a:srgbClr val="244060"/>
                </a:solidFill>
                <a:latin typeface="Calibri"/>
                <a:cs typeface="Calibri"/>
              </a:rPr>
              <a:t>Yedek</a:t>
            </a:r>
            <a:r>
              <a:rPr lang="tr-TR" sz="2400" b="1" spc="-34">
                <a:solidFill>
                  <a:srgbClr val="244060"/>
                </a:solidFill>
                <a:latin typeface="Calibri"/>
                <a:cs typeface="Calibri"/>
              </a:rPr>
              <a:t> insülinler</a:t>
            </a:r>
            <a:r>
              <a:rPr sz="2400" b="1" spc="-34">
                <a:solidFill>
                  <a:srgbClr val="244060"/>
                </a:solidFill>
                <a:latin typeface="Calibri"/>
                <a:cs typeface="Calibri"/>
              </a:rPr>
              <a:t>,</a:t>
            </a:r>
            <a:r>
              <a:rPr sz="2400" b="1" spc="-60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2400" b="1" spc="-8" err="1">
                <a:solidFill>
                  <a:srgbClr val="244060"/>
                </a:solidFill>
                <a:latin typeface="Calibri"/>
                <a:cs typeface="Calibri"/>
              </a:rPr>
              <a:t>buzdolabı</a:t>
            </a:r>
            <a:r>
              <a:rPr sz="2400" b="1" spc="-45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2400" b="1" spc="-8" err="1">
                <a:solidFill>
                  <a:srgbClr val="244060"/>
                </a:solidFill>
                <a:latin typeface="Calibri"/>
                <a:cs typeface="Calibri"/>
              </a:rPr>
              <a:t>kapağında</a:t>
            </a:r>
            <a:endParaRPr sz="2400" err="1">
              <a:latin typeface="Calibri"/>
              <a:ea typeface="Calibri"/>
              <a:cs typeface="Calibri"/>
            </a:endParaRPr>
          </a:p>
          <a:p>
            <a:pPr marL="233045">
              <a:spcBef>
                <a:spcPts val="480"/>
              </a:spcBef>
            </a:pPr>
            <a:r>
              <a:rPr sz="2400" b="1" spc="-8">
                <a:solidFill>
                  <a:srgbClr val="244060"/>
                </a:solidFill>
                <a:latin typeface="Calibri"/>
                <a:cs typeface="Calibri"/>
              </a:rPr>
              <a:t>(+2</a:t>
            </a:r>
            <a:r>
              <a:rPr lang="tr-TR" sz="2400" b="1" spc="-8">
                <a:solidFill>
                  <a:srgbClr val="244060"/>
                </a:solidFill>
                <a:latin typeface="Calibri"/>
                <a:cs typeface="Calibri"/>
              </a:rPr>
              <a:t>-+</a:t>
            </a:r>
            <a:r>
              <a:rPr sz="2400" b="1">
                <a:solidFill>
                  <a:srgbClr val="244060"/>
                </a:solidFill>
                <a:latin typeface="Calibri"/>
                <a:cs typeface="Calibri"/>
              </a:rPr>
              <a:t>8</a:t>
            </a:r>
            <a:r>
              <a:rPr sz="2400" b="1" spc="-4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2400" b="1">
                <a:solidFill>
                  <a:srgbClr val="244060"/>
                </a:solidFill>
                <a:latin typeface="Times New Roman"/>
                <a:cs typeface="Times New Roman"/>
              </a:rPr>
              <a:t>°</a:t>
            </a:r>
            <a:r>
              <a:rPr sz="2400" b="1">
                <a:solidFill>
                  <a:srgbClr val="244060"/>
                </a:solidFill>
                <a:latin typeface="Calibri"/>
                <a:cs typeface="Calibri"/>
              </a:rPr>
              <a:t>C) </a:t>
            </a:r>
            <a:r>
              <a:rPr sz="2400" b="1" spc="-8" err="1">
                <a:solidFill>
                  <a:srgbClr val="244060"/>
                </a:solidFill>
                <a:latin typeface="Calibri"/>
                <a:cs typeface="Calibri"/>
              </a:rPr>
              <a:t>saklanmalıdır</a:t>
            </a:r>
            <a:r>
              <a:rPr sz="2400" b="1" spc="-8">
                <a:solidFill>
                  <a:srgbClr val="244060"/>
                </a:solidFill>
                <a:latin typeface="Calibri"/>
                <a:cs typeface="Calibri"/>
              </a:rPr>
              <a:t>.</a:t>
            </a:r>
            <a:endParaRPr lang="tr-TR" sz="2400" b="1" spc="-8">
              <a:solidFill>
                <a:srgbClr val="244060"/>
              </a:solidFill>
              <a:latin typeface="Calibri"/>
              <a:ea typeface="Calibri"/>
              <a:cs typeface="Calibri"/>
            </a:endParaRPr>
          </a:p>
          <a:p>
            <a:pPr marL="233357">
              <a:spcBef>
                <a:spcPts val="480"/>
              </a:spcBef>
            </a:pPr>
            <a:endParaRPr lang="tr-TR" sz="2400" b="1" spc="-8">
              <a:solidFill>
                <a:srgbClr val="244060"/>
              </a:solidFill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7546021" y="1343284"/>
            <a:ext cx="2505233" cy="4171432"/>
            <a:chOff x="6234684" y="1376172"/>
            <a:chExt cx="2909316" cy="5561909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234684" y="1376172"/>
              <a:ext cx="2909316" cy="5160264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40000" contrast="-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6447025" y="2366081"/>
              <a:ext cx="2321813" cy="4572000"/>
            </a:xfrm>
            <a:prstGeom prst="rect">
              <a:avLst/>
            </a:prstGeom>
          </p:spPr>
        </p:pic>
      </p:grpSp>
      <p:sp>
        <p:nvSpPr>
          <p:cNvPr id="10" name="Metin kutusu 9">
            <a:extLst>
              <a:ext uri="{FF2B5EF4-FFF2-40B4-BE49-F238E27FC236}">
                <a16:creationId xmlns:a16="http://schemas.microsoft.com/office/drawing/2014/main" id="{B5F875BC-A708-4F2A-A68C-445AC3DEF004}"/>
              </a:ext>
            </a:extLst>
          </p:cNvPr>
          <p:cNvSpPr txBox="1"/>
          <p:nvPr/>
        </p:nvSpPr>
        <p:spPr>
          <a:xfrm>
            <a:off x="2362201" y="682310"/>
            <a:ext cx="7365999" cy="4921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844"/>
              </a:spcAft>
            </a:pPr>
            <a:r>
              <a:rPr lang="tr-TR" sz="2400" b="1" kern="15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OpenSymbol"/>
                <a:cs typeface="FreeSans"/>
              </a:rPr>
              <a:t>İnsülin Saklama Koşullarında Nelere Dikkat Edilmeli?</a:t>
            </a:r>
            <a:endParaRPr lang="tr-TR" sz="2400" b="1" kern="15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OpenSymbol"/>
              <a:cs typeface="OpenSymbol"/>
            </a:endParaRPr>
          </a:p>
        </p:txBody>
      </p:sp>
      <p:pic>
        <p:nvPicPr>
          <p:cNvPr id="11" name="Resim 10">
            <a:extLst>
              <a:ext uri="{FF2B5EF4-FFF2-40B4-BE49-F238E27FC236}">
                <a16:creationId xmlns:a16="http://schemas.microsoft.com/office/drawing/2014/main" id="{CB1A2062-ADC1-4C45-BE34-A155D97C6C3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853" t="36282" r="-4318" b="28535"/>
          <a:stretch/>
        </p:blipFill>
        <p:spPr>
          <a:xfrm>
            <a:off x="1816590" y="5115480"/>
            <a:ext cx="5560059" cy="1371938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9CC03AAC-AAB8-4121-86A6-9C7433D813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4600" y="1435101"/>
            <a:ext cx="10248900" cy="4462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568336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357502" y="1299595"/>
            <a:ext cx="3497579" cy="312038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2217711" y="2291284"/>
            <a:ext cx="2139791" cy="2085023"/>
            <a:chOff x="1135380" y="1923288"/>
            <a:chExt cx="2853055" cy="2780030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35380" y="1923288"/>
              <a:ext cx="2852928" cy="2779775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12253" y="2000250"/>
              <a:ext cx="2502154" cy="2428875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071749" y="2000186"/>
              <a:ext cx="585787" cy="585787"/>
            </a:xfrm>
            <a:prstGeom prst="rect">
              <a:avLst/>
            </a:prstGeom>
          </p:spPr>
        </p:pic>
      </p:grpSp>
      <p:grpSp>
        <p:nvGrpSpPr>
          <p:cNvPr id="7" name="object 7"/>
          <p:cNvGrpSpPr/>
          <p:nvPr/>
        </p:nvGrpSpPr>
        <p:grpSpPr>
          <a:xfrm>
            <a:off x="7353595" y="2291284"/>
            <a:ext cx="2620694" cy="2236153"/>
            <a:chOff x="5341639" y="3285744"/>
            <a:chExt cx="2872740" cy="2642870"/>
          </a:xfrm>
        </p:grpSpPr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341639" y="3285744"/>
              <a:ext cx="2872702" cy="2642616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500751" y="3444367"/>
              <a:ext cx="2357501" cy="2127757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215251" y="3429063"/>
              <a:ext cx="585787" cy="585787"/>
            </a:xfrm>
            <a:prstGeom prst="rect">
              <a:avLst/>
            </a:prstGeom>
          </p:spPr>
        </p:pic>
      </p:grpSp>
      <p:sp>
        <p:nvSpPr>
          <p:cNvPr id="11" name="Metin kutusu 10">
            <a:extLst>
              <a:ext uri="{FF2B5EF4-FFF2-40B4-BE49-F238E27FC236}">
                <a16:creationId xmlns:a16="http://schemas.microsoft.com/office/drawing/2014/main" id="{89731F1C-6AD7-4BF4-8CFA-6143EED38E5B}"/>
              </a:ext>
            </a:extLst>
          </p:cNvPr>
          <p:cNvSpPr txBox="1"/>
          <p:nvPr/>
        </p:nvSpPr>
        <p:spPr>
          <a:xfrm>
            <a:off x="3414305" y="5558405"/>
            <a:ext cx="8915582" cy="954107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tr-TR" sz="2800">
                <a:solidFill>
                  <a:schemeClr val="tx2">
                    <a:lumMod val="75000"/>
                  </a:schemeClr>
                </a:solidFill>
              </a:rPr>
              <a:t>İnsülin buzdolabında saklanıyorsa;</a:t>
            </a:r>
          </a:p>
          <a:p>
            <a:r>
              <a:rPr lang="tr-TR" sz="2800">
                <a:solidFill>
                  <a:schemeClr val="tx2">
                    <a:lumMod val="75000"/>
                  </a:schemeClr>
                </a:solidFill>
              </a:rPr>
              <a:t>uygulamadan 10-15 </a:t>
            </a:r>
            <a:r>
              <a:rPr lang="tr-TR" sz="2800" err="1">
                <a:solidFill>
                  <a:schemeClr val="tx2">
                    <a:lumMod val="75000"/>
                  </a:schemeClr>
                </a:solidFill>
              </a:rPr>
              <a:t>dk</a:t>
            </a:r>
            <a:r>
              <a:rPr lang="tr-TR" sz="2800">
                <a:solidFill>
                  <a:schemeClr val="tx2">
                    <a:lumMod val="75000"/>
                  </a:schemeClr>
                </a:solidFill>
              </a:rPr>
              <a:t> önce oda sıcaklığında bekletilmelidir.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352089" y="664208"/>
            <a:ext cx="3497579" cy="1047851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1746724" y="2223034"/>
            <a:ext cx="10266968" cy="4639456"/>
            <a:chOff x="31643" y="1091183"/>
            <a:chExt cx="9079122" cy="5780516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1643" y="4456907"/>
              <a:ext cx="2915771" cy="2414792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11000" y="4496847"/>
              <a:ext cx="2393343" cy="1897395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452950" y="4904270"/>
              <a:ext cx="2657815" cy="1967429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419093" y="3926616"/>
              <a:ext cx="2147316" cy="2145792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947416" y="1091183"/>
              <a:ext cx="3090672" cy="3015996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298853" y="1234848"/>
              <a:ext cx="2502155" cy="2428876"/>
            </a:xfrm>
            <a:prstGeom prst="rect">
              <a:avLst/>
            </a:prstGeom>
          </p:spPr>
        </p:pic>
      </p:grpSp>
      <p:pic>
        <p:nvPicPr>
          <p:cNvPr id="11" name="Resim 10">
            <a:extLst>
              <a:ext uri="{FF2B5EF4-FFF2-40B4-BE49-F238E27FC236}">
                <a16:creationId xmlns:a16="http://schemas.microsoft.com/office/drawing/2014/main" id="{5457285E-6152-4EDF-905B-F1F8D35004D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962256" y="3750795"/>
            <a:ext cx="2477861" cy="2393671"/>
          </a:xfrm>
          <a:prstGeom prst="rect">
            <a:avLst/>
          </a:prstGeom>
        </p:spPr>
      </p:pic>
      <p:pic>
        <p:nvPicPr>
          <p:cNvPr id="12" name="object 5" descr="iç mekan, rafa kaldırma, raf, metin içeren bir resim&#10;&#10;Yapay zeka tarafından oluşturulmuş içerik yanlış olabilir.">
            <a:extLst>
              <a:ext uri="{FF2B5EF4-FFF2-40B4-BE49-F238E27FC236}">
                <a16:creationId xmlns:a16="http://schemas.microsoft.com/office/drawing/2014/main" id="{B3E572E2-8B00-6D45-B88F-F67598A8715C}"/>
              </a:ext>
            </a:extLst>
          </p:cNvPr>
          <p:cNvPicPr/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3605" y="1538126"/>
            <a:ext cx="1999330" cy="3429000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618646" y="1365791"/>
            <a:ext cx="11351667" cy="4805502"/>
            <a:chOff x="1150600" y="802099"/>
            <a:chExt cx="8955345" cy="6407336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50600" y="1484403"/>
              <a:ext cx="2750859" cy="192628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09878" y="1643125"/>
              <a:ext cx="2235581" cy="1411097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413532" y="1484375"/>
              <a:ext cx="1871414" cy="2093976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572000" y="1642998"/>
              <a:ext cx="1357376" cy="1579245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269471" y="4183404"/>
              <a:ext cx="2654851" cy="2173174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428750" y="4341507"/>
              <a:ext cx="2143125" cy="2109900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959954" y="4370223"/>
              <a:ext cx="3838955" cy="2839212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223362" y="4392360"/>
              <a:ext cx="3312139" cy="2286000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143086" y="2214498"/>
              <a:ext cx="3206661" cy="2902204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899284" y="2447543"/>
              <a:ext cx="3206661" cy="1644395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6638542" y="802099"/>
              <a:ext cx="3263819" cy="2571569"/>
            </a:xfrm>
            <a:prstGeom prst="rect">
              <a:avLst/>
            </a:prstGeom>
          </p:spPr>
        </p:pic>
      </p:grpSp>
      <p:pic>
        <p:nvPicPr>
          <p:cNvPr id="15" name="object 15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4620826" y="766402"/>
            <a:ext cx="2856357" cy="363474"/>
          </a:xfrm>
          <a:prstGeom prst="rect">
            <a:avLst/>
          </a:prstGeom>
        </p:spPr>
      </p:pic>
      <p:sp>
        <p:nvSpPr>
          <p:cNvPr id="21" name="Metin kutusu 20">
            <a:extLst>
              <a:ext uri="{FF2B5EF4-FFF2-40B4-BE49-F238E27FC236}">
                <a16:creationId xmlns:a16="http://schemas.microsoft.com/office/drawing/2014/main" id="{69CC6AB7-37B3-4A3C-BE86-503E117AA019}"/>
              </a:ext>
            </a:extLst>
          </p:cNvPr>
          <p:cNvSpPr txBox="1"/>
          <p:nvPr/>
        </p:nvSpPr>
        <p:spPr>
          <a:xfrm>
            <a:off x="6964394" y="5438270"/>
            <a:ext cx="57962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000"/>
              <a:t>Direkt buz ile temas ettirilmemelidir</a:t>
            </a:r>
          </a:p>
        </p:txBody>
      </p:sp>
      <p:cxnSp>
        <p:nvCxnSpPr>
          <p:cNvPr id="23" name="Düz Bağlayıcı 22">
            <a:extLst>
              <a:ext uri="{FF2B5EF4-FFF2-40B4-BE49-F238E27FC236}">
                <a16:creationId xmlns:a16="http://schemas.microsoft.com/office/drawing/2014/main" id="{19856B06-5E99-421C-A6BA-525131B35AAE}"/>
              </a:ext>
            </a:extLst>
          </p:cNvPr>
          <p:cNvCxnSpPr>
            <a:cxnSpLocks/>
          </p:cNvCxnSpPr>
          <p:nvPr/>
        </p:nvCxnSpPr>
        <p:spPr>
          <a:xfrm>
            <a:off x="7722159" y="4339613"/>
            <a:ext cx="2737326" cy="1000985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0" name="Düz Bağlayıcı 29">
            <a:extLst>
              <a:ext uri="{FF2B5EF4-FFF2-40B4-BE49-F238E27FC236}">
                <a16:creationId xmlns:a16="http://schemas.microsoft.com/office/drawing/2014/main" id="{0CEC30E1-CD05-40CB-9006-85867B2682CC}"/>
              </a:ext>
            </a:extLst>
          </p:cNvPr>
          <p:cNvCxnSpPr>
            <a:cxnSpLocks/>
          </p:cNvCxnSpPr>
          <p:nvPr/>
        </p:nvCxnSpPr>
        <p:spPr>
          <a:xfrm flipH="1">
            <a:off x="7545092" y="4339613"/>
            <a:ext cx="2870493" cy="944854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22" name="Resim 21">
            <a:extLst>
              <a:ext uri="{FF2B5EF4-FFF2-40B4-BE49-F238E27FC236}">
                <a16:creationId xmlns:a16="http://schemas.microsoft.com/office/drawing/2014/main" id="{15D5B1FE-743E-4DFC-B1D6-257CC5CBD4B8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138863" y="3768542"/>
            <a:ext cx="2143125" cy="2143125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115645" y="2021588"/>
            <a:ext cx="5447899" cy="3991527"/>
            <a:chOff x="786056" y="1556015"/>
            <a:chExt cx="7263865" cy="5322036"/>
          </a:xfrm>
        </p:grpSpPr>
        <p:pic>
          <p:nvPicPr>
            <p:cNvPr id="3" name="object 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86056" y="1556015"/>
              <a:ext cx="6500188" cy="5322036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1106900" y="1714512"/>
              <a:ext cx="6943021" cy="4902415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750456" y="1714512"/>
              <a:ext cx="1071575" cy="1071575"/>
            </a:xfrm>
            <a:prstGeom prst="rect">
              <a:avLst/>
            </a:prstGeom>
          </p:spPr>
        </p:pic>
      </p:grpSp>
      <p:pic>
        <p:nvPicPr>
          <p:cNvPr id="6" name="object 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4734694" y="1272159"/>
            <a:ext cx="2859785" cy="363474"/>
          </a:xfrm>
          <a:prstGeom prst="rect">
            <a:avLst/>
          </a:prstGeom>
        </p:spPr>
      </p:pic>
      <p:sp>
        <p:nvSpPr>
          <p:cNvPr id="7" name="Serbest Form: Şekil 6">
            <a:extLst>
              <a:ext uri="{FF2B5EF4-FFF2-40B4-BE49-F238E27FC236}">
                <a16:creationId xmlns:a16="http://schemas.microsoft.com/office/drawing/2014/main" id="{A1E59799-12EC-47EE-A794-CA8EA9439647}"/>
              </a:ext>
            </a:extLst>
          </p:cNvPr>
          <p:cNvSpPr/>
          <p:nvPr/>
        </p:nvSpPr>
        <p:spPr>
          <a:xfrm>
            <a:off x="3706272" y="4388049"/>
            <a:ext cx="1523455" cy="896221"/>
          </a:xfrm>
          <a:custGeom>
            <a:avLst/>
            <a:gdLst>
              <a:gd name="connsiteX0" fmla="*/ 1051817 w 1523455"/>
              <a:gd name="connsiteY0" fmla="*/ 357207 h 896221"/>
              <a:gd name="connsiteX1" fmla="*/ 945940 w 1523455"/>
              <a:gd name="connsiteY1" fmla="*/ 174327 h 896221"/>
              <a:gd name="connsiteX2" fmla="*/ 1244323 w 1523455"/>
              <a:gd name="connsiteY2" fmla="*/ 790344 h 896221"/>
              <a:gd name="connsiteX3" fmla="*/ 2664 w 1523455"/>
              <a:gd name="connsiteY3" fmla="*/ 703716 h 896221"/>
              <a:gd name="connsiteX4" fmla="*/ 917064 w 1523455"/>
              <a:gd name="connsiteY4" fmla="*/ 10697 h 896221"/>
              <a:gd name="connsiteX5" fmla="*/ 1022942 w 1523455"/>
              <a:gd name="connsiteY5" fmla="*/ 299455 h 896221"/>
              <a:gd name="connsiteX6" fmla="*/ 1205822 w 1523455"/>
              <a:gd name="connsiteY6" fmla="*/ 530461 h 896221"/>
              <a:gd name="connsiteX7" fmla="*/ 1244323 w 1523455"/>
              <a:gd name="connsiteY7" fmla="*/ 472710 h 896221"/>
              <a:gd name="connsiteX8" fmla="*/ 1234697 w 1523455"/>
              <a:gd name="connsiteY8" fmla="*/ 626714 h 896221"/>
              <a:gd name="connsiteX9" fmla="*/ 1523455 w 1523455"/>
              <a:gd name="connsiteY9" fmla="*/ 896221 h 896221"/>
              <a:gd name="connsiteX10" fmla="*/ 1523455 w 1523455"/>
              <a:gd name="connsiteY10" fmla="*/ 896221 h 896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523455" h="896221">
                <a:moveTo>
                  <a:pt x="1051817" y="357207"/>
                </a:moveTo>
                <a:cubicBezTo>
                  <a:pt x="982836" y="229672"/>
                  <a:pt x="913856" y="102138"/>
                  <a:pt x="945940" y="174327"/>
                </a:cubicBezTo>
                <a:cubicBezTo>
                  <a:pt x="978024" y="246516"/>
                  <a:pt x="1401536" y="702113"/>
                  <a:pt x="1244323" y="790344"/>
                </a:cubicBezTo>
                <a:cubicBezTo>
                  <a:pt x="1087110" y="878575"/>
                  <a:pt x="57207" y="833657"/>
                  <a:pt x="2664" y="703716"/>
                </a:cubicBezTo>
                <a:cubicBezTo>
                  <a:pt x="-51879" y="573775"/>
                  <a:pt x="747018" y="78074"/>
                  <a:pt x="917064" y="10697"/>
                </a:cubicBezTo>
                <a:cubicBezTo>
                  <a:pt x="1087110" y="-56680"/>
                  <a:pt x="974816" y="212828"/>
                  <a:pt x="1022942" y="299455"/>
                </a:cubicBezTo>
                <a:cubicBezTo>
                  <a:pt x="1071068" y="386082"/>
                  <a:pt x="1168925" y="501585"/>
                  <a:pt x="1205822" y="530461"/>
                </a:cubicBezTo>
                <a:cubicBezTo>
                  <a:pt x="1242719" y="559337"/>
                  <a:pt x="1239511" y="456668"/>
                  <a:pt x="1244323" y="472710"/>
                </a:cubicBezTo>
                <a:cubicBezTo>
                  <a:pt x="1249135" y="488752"/>
                  <a:pt x="1188175" y="556129"/>
                  <a:pt x="1234697" y="626714"/>
                </a:cubicBezTo>
                <a:cubicBezTo>
                  <a:pt x="1281219" y="697299"/>
                  <a:pt x="1523455" y="896221"/>
                  <a:pt x="1523455" y="896221"/>
                </a:cubicBezTo>
                <a:lnTo>
                  <a:pt x="1523455" y="896221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9" name="Ok: Yukarı 8">
            <a:extLst>
              <a:ext uri="{FF2B5EF4-FFF2-40B4-BE49-F238E27FC236}">
                <a16:creationId xmlns:a16="http://schemas.microsoft.com/office/drawing/2014/main" id="{815406A3-F7D2-4AE9-A4AA-A2D5D73C746D}"/>
              </a:ext>
            </a:extLst>
          </p:cNvPr>
          <p:cNvSpPr/>
          <p:nvPr/>
        </p:nvSpPr>
        <p:spPr>
          <a:xfrm>
            <a:off x="4183386" y="5003542"/>
            <a:ext cx="284613" cy="561454"/>
          </a:xfrm>
          <a:prstGeom prst="up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815466" y="2001678"/>
            <a:ext cx="2787015" cy="1885292"/>
          </a:xfrm>
          <a:prstGeom prst="rect">
            <a:avLst/>
          </a:prstGeom>
        </p:spPr>
        <p:txBody>
          <a:bodyPr vert="horz" wrap="square" lIns="0" tIns="43339" rIns="0" bIns="0" rtlCol="0">
            <a:spAutoFit/>
          </a:bodyPr>
          <a:lstStyle/>
          <a:p>
            <a:pPr marL="266693" marR="307649" indent="-257168">
              <a:lnSpc>
                <a:spcPts val="2108"/>
              </a:lnSpc>
              <a:spcBef>
                <a:spcPts val="341"/>
              </a:spcBef>
              <a:buClr>
                <a:srgbClr val="C00000"/>
              </a:buClr>
              <a:buFont typeface="Wingdings"/>
              <a:buChar char=""/>
              <a:tabLst>
                <a:tab pos="266693" algn="l"/>
              </a:tabLst>
            </a:pPr>
            <a:r>
              <a:rPr sz="1950" b="1">
                <a:solidFill>
                  <a:srgbClr val="244060"/>
                </a:solidFill>
                <a:latin typeface="Calibri"/>
                <a:cs typeface="Calibri"/>
              </a:rPr>
              <a:t>Günde</a:t>
            </a:r>
            <a:r>
              <a:rPr sz="1950" b="1" spc="-60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1950" b="1">
                <a:solidFill>
                  <a:srgbClr val="244060"/>
                </a:solidFill>
                <a:latin typeface="Calibri"/>
                <a:cs typeface="Calibri"/>
              </a:rPr>
              <a:t>kaç</a:t>
            </a:r>
            <a:r>
              <a:rPr sz="1950" b="1" spc="-71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1950" b="1">
                <a:solidFill>
                  <a:srgbClr val="244060"/>
                </a:solidFill>
                <a:latin typeface="Calibri"/>
                <a:cs typeface="Calibri"/>
              </a:rPr>
              <a:t>kez</a:t>
            </a:r>
            <a:r>
              <a:rPr sz="1950" b="1" spc="-60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1950" b="1" spc="-8">
                <a:solidFill>
                  <a:srgbClr val="244060"/>
                </a:solidFill>
                <a:latin typeface="Calibri"/>
                <a:cs typeface="Calibri"/>
              </a:rPr>
              <a:t>insülin uygulanıyor?</a:t>
            </a:r>
            <a:endParaRPr sz="1950">
              <a:latin typeface="Calibri"/>
              <a:cs typeface="Calibri"/>
            </a:endParaRPr>
          </a:p>
          <a:p>
            <a:pPr>
              <a:spcBef>
                <a:spcPts val="394"/>
              </a:spcBef>
              <a:buClr>
                <a:srgbClr val="C00000"/>
              </a:buClr>
              <a:buFont typeface="Wingdings"/>
              <a:buChar char=""/>
            </a:pPr>
            <a:endParaRPr sz="1950">
              <a:latin typeface="Calibri"/>
              <a:cs typeface="Calibri"/>
            </a:endParaRPr>
          </a:p>
          <a:p>
            <a:pPr marL="266217" indent="-256693">
              <a:spcBef>
                <a:spcPts val="4"/>
              </a:spcBef>
              <a:buClr>
                <a:srgbClr val="C00000"/>
              </a:buClr>
              <a:buFont typeface="Wingdings"/>
              <a:buChar char=""/>
              <a:tabLst>
                <a:tab pos="266217" algn="l"/>
              </a:tabLst>
            </a:pPr>
            <a:r>
              <a:rPr sz="1950" b="1">
                <a:solidFill>
                  <a:srgbClr val="244060"/>
                </a:solidFill>
                <a:latin typeface="Calibri"/>
                <a:cs typeface="Calibri"/>
              </a:rPr>
              <a:t>Kan</a:t>
            </a:r>
            <a:r>
              <a:rPr sz="1950" b="1" spc="-79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1950" b="1">
                <a:solidFill>
                  <a:srgbClr val="244060"/>
                </a:solidFill>
                <a:latin typeface="Calibri"/>
                <a:cs typeface="Calibri"/>
              </a:rPr>
              <a:t>şekeri</a:t>
            </a:r>
            <a:r>
              <a:rPr sz="1950" b="1" spc="-71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1950" b="1" spc="-15">
                <a:solidFill>
                  <a:srgbClr val="244060"/>
                </a:solidFill>
                <a:latin typeface="Calibri"/>
                <a:cs typeface="Calibri"/>
              </a:rPr>
              <a:t>kaç?</a:t>
            </a:r>
            <a:endParaRPr sz="1950">
              <a:latin typeface="Calibri"/>
              <a:cs typeface="Calibri"/>
            </a:endParaRPr>
          </a:p>
          <a:p>
            <a:pPr>
              <a:spcBef>
                <a:spcPts val="428"/>
              </a:spcBef>
              <a:buClr>
                <a:srgbClr val="C00000"/>
              </a:buClr>
              <a:buFont typeface="Wingdings"/>
              <a:buChar char=""/>
            </a:pPr>
            <a:endParaRPr sz="1950">
              <a:latin typeface="Calibri"/>
              <a:cs typeface="Calibri"/>
            </a:endParaRPr>
          </a:p>
          <a:p>
            <a:pPr marL="266217" indent="-256693">
              <a:buClr>
                <a:srgbClr val="C00000"/>
              </a:buClr>
              <a:buFont typeface="Wingdings"/>
              <a:buChar char=""/>
              <a:tabLst>
                <a:tab pos="266217" algn="l"/>
              </a:tabLst>
            </a:pPr>
            <a:r>
              <a:rPr sz="1950" b="1" spc="-8">
                <a:solidFill>
                  <a:srgbClr val="244060"/>
                </a:solidFill>
                <a:latin typeface="Calibri"/>
                <a:cs typeface="Calibri"/>
              </a:rPr>
              <a:t>Kullanılan</a:t>
            </a:r>
            <a:r>
              <a:rPr sz="1950" b="1" spc="-38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1950" b="1">
                <a:solidFill>
                  <a:srgbClr val="244060"/>
                </a:solidFill>
                <a:latin typeface="Calibri"/>
                <a:cs typeface="Calibri"/>
              </a:rPr>
              <a:t>insülin</a:t>
            </a:r>
            <a:r>
              <a:rPr sz="1950" b="1" spc="-30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1950" b="1" spc="-8">
                <a:solidFill>
                  <a:srgbClr val="244060"/>
                </a:solidFill>
                <a:latin typeface="Calibri"/>
                <a:cs typeface="Calibri"/>
              </a:rPr>
              <a:t>çeşidi?</a:t>
            </a:r>
            <a:endParaRPr sz="195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524551" y="2403687"/>
            <a:ext cx="2316004" cy="2316004"/>
            <a:chOff x="769637" y="1341137"/>
            <a:chExt cx="3088005" cy="308800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69637" y="1341137"/>
              <a:ext cx="3087588" cy="3087588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28662" y="1500250"/>
              <a:ext cx="2571750" cy="2571750"/>
            </a:xfrm>
            <a:prstGeom prst="rect">
              <a:avLst/>
            </a:prstGeom>
          </p:spPr>
        </p:pic>
      </p:grpSp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981575" y="1337310"/>
            <a:ext cx="2160270" cy="322326"/>
          </a:xfrm>
          <a:prstGeom prst="rect">
            <a:avLst/>
          </a:prstGeom>
        </p:spPr>
      </p:pic>
      <p:grpSp>
        <p:nvGrpSpPr>
          <p:cNvPr id="7" name="object 7"/>
          <p:cNvGrpSpPr/>
          <p:nvPr/>
        </p:nvGrpSpPr>
        <p:grpSpPr>
          <a:xfrm>
            <a:off x="7912211" y="3886970"/>
            <a:ext cx="2120789" cy="2475730"/>
            <a:chOff x="5413225" y="4127010"/>
            <a:chExt cx="2334895" cy="2731135"/>
          </a:xfrm>
        </p:grpSpPr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413225" y="4127010"/>
              <a:ext cx="2334814" cy="2730987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572125" y="4286313"/>
              <a:ext cx="1820291" cy="2324989"/>
            </a:xfrm>
            <a:prstGeom prst="rect">
              <a:avLst/>
            </a:prstGeom>
          </p:spPr>
        </p:pic>
      </p:grpSp>
      <p:pic>
        <p:nvPicPr>
          <p:cNvPr id="10" name="Resim 9">
            <a:extLst>
              <a:ext uri="{FF2B5EF4-FFF2-40B4-BE49-F238E27FC236}">
                <a16:creationId xmlns:a16="http://schemas.microsoft.com/office/drawing/2014/main" id="{87A1B668-3528-491C-B00E-2A6F754D5C3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21079" y="1411227"/>
            <a:ext cx="2847975" cy="1609725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376458" y="487564"/>
            <a:ext cx="7000323" cy="505908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1576070" algn="l"/>
              </a:tabLst>
            </a:pPr>
            <a:r>
              <a:rPr sz="3200" b="1" spc="-1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</a:rPr>
              <a:t>İNS</a:t>
            </a:r>
            <a:r>
              <a:rPr lang="tr-TR" sz="3200" b="1" spc="-1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</a:rPr>
              <a:t>Ü</a:t>
            </a:r>
            <a:r>
              <a:rPr sz="3200" b="1" spc="-1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</a:rPr>
              <a:t>LİN</a:t>
            </a:r>
            <a:r>
              <a:rPr sz="32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</a:rPr>
              <a:t>	</a:t>
            </a:r>
            <a:r>
              <a:rPr lang="tr-TR" sz="32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</a:rPr>
              <a:t> </a:t>
            </a:r>
            <a:r>
              <a:rPr sz="3200" b="1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</a:rPr>
              <a:t>ve</a:t>
            </a:r>
            <a:r>
              <a:rPr sz="3200" b="1" spc="-25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</a:rPr>
              <a:t> </a:t>
            </a:r>
            <a:r>
              <a:rPr lang="tr-TR" sz="32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</a:rPr>
              <a:t>ÖĞÜNE</a:t>
            </a:r>
            <a:r>
              <a:rPr sz="3200" b="1" spc="-25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</a:rPr>
              <a:t> </a:t>
            </a:r>
            <a:r>
              <a:rPr lang="tr-TR" sz="3200" b="1" spc="-25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</a:rPr>
              <a:t>BAŞLAMA </a:t>
            </a:r>
            <a:r>
              <a:rPr lang="tr-TR" sz="3200" b="1" spc="-1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</a:rPr>
              <a:t>SÜRESİ</a:t>
            </a:r>
            <a:endParaRPr sz="320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09600" y="997375"/>
            <a:ext cx="10845800" cy="51706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txBody>
          <a:bodyPr vert="horz" wrap="square" lIns="0" tIns="0" rIns="0" bIns="0" rtlCol="0" anchor="t">
            <a:spAutoFit/>
          </a:bodyPr>
          <a:lstStyle/>
          <a:p>
            <a:pPr marL="180975" indent="-168275">
              <a:buSzPct val="104166"/>
              <a:buFont typeface="Calibri"/>
              <a:buChar char="-"/>
              <a:tabLst>
                <a:tab pos="180975" algn="l"/>
              </a:tabLst>
            </a:pPr>
            <a:r>
              <a:rPr lang="tr-TR" sz="2400" spc="-10" err="1">
                <a:solidFill>
                  <a:srgbClr val="002060"/>
                </a:solidFill>
                <a:latin typeface="Calibri"/>
                <a:cs typeface="Calibri"/>
              </a:rPr>
              <a:t>Novorapid</a:t>
            </a:r>
            <a:r>
              <a:rPr lang="tr-TR" sz="2400" spc="-1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</a:p>
          <a:p>
            <a:pPr marL="180975" indent="-168275">
              <a:buSzPct val="104166"/>
              <a:buFont typeface="Calibri"/>
              <a:buChar char="-"/>
              <a:tabLst>
                <a:tab pos="180975" algn="l"/>
              </a:tabLst>
            </a:pPr>
            <a:r>
              <a:rPr lang="tr-TR" sz="2400" spc="-10" err="1">
                <a:solidFill>
                  <a:srgbClr val="002060"/>
                </a:solidFill>
                <a:latin typeface="Calibri"/>
                <a:cs typeface="Calibri"/>
              </a:rPr>
              <a:t>Apidra</a:t>
            </a:r>
            <a:r>
              <a:rPr lang="tr-TR" sz="2400" spc="-1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endParaRPr lang="tr-TR" sz="2400" spc="-10" dirty="0">
              <a:solidFill>
                <a:srgbClr val="002060"/>
              </a:solidFill>
              <a:latin typeface="Calibri"/>
              <a:ea typeface="Calibri"/>
              <a:cs typeface="Calibri"/>
            </a:endParaRPr>
          </a:p>
          <a:p>
            <a:pPr marL="180975" indent="-168275">
              <a:buSzPct val="104166"/>
              <a:buFont typeface="Calibri"/>
              <a:buChar char="-"/>
              <a:tabLst>
                <a:tab pos="180975" algn="l"/>
              </a:tabLst>
            </a:pPr>
            <a:r>
              <a:rPr lang="tr-TR" sz="2400" spc="-10" err="1">
                <a:solidFill>
                  <a:srgbClr val="002060"/>
                </a:solidFill>
                <a:latin typeface="Calibri"/>
                <a:cs typeface="Calibri"/>
              </a:rPr>
              <a:t>Humalog</a:t>
            </a:r>
            <a:r>
              <a:rPr lang="tr-TR" sz="2400" spc="-1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endParaRPr sz="2400" dirty="0">
              <a:solidFill>
                <a:srgbClr val="002060"/>
              </a:solidFill>
              <a:latin typeface="Calibri"/>
              <a:cs typeface="Calibri"/>
            </a:endParaRPr>
          </a:p>
          <a:p>
            <a:pPr marL="189230" indent="-160020">
              <a:spcBef>
                <a:spcPts val="30"/>
              </a:spcBef>
              <a:buFont typeface="Calibri"/>
              <a:buChar char="-"/>
              <a:tabLst>
                <a:tab pos="189230" algn="l"/>
              </a:tabLst>
            </a:pPr>
            <a:r>
              <a:rPr sz="2400" spc="-10" err="1">
                <a:solidFill>
                  <a:srgbClr val="002060"/>
                </a:solidFill>
                <a:latin typeface="Calibri"/>
                <a:cs typeface="Calibri"/>
              </a:rPr>
              <a:t>Novomix</a:t>
            </a:r>
            <a:endParaRPr sz="2400">
              <a:solidFill>
                <a:srgbClr val="002060"/>
              </a:solidFill>
              <a:latin typeface="Calibri"/>
              <a:cs typeface="Calibri"/>
            </a:endParaRPr>
          </a:p>
          <a:p>
            <a:pPr marL="189230" indent="-160020">
              <a:spcBef>
                <a:spcPts val="25"/>
              </a:spcBef>
              <a:buFont typeface="Calibri"/>
              <a:buChar char="-"/>
              <a:tabLst>
                <a:tab pos="189230" algn="l"/>
              </a:tabLst>
            </a:pPr>
            <a:r>
              <a:rPr sz="2400">
                <a:solidFill>
                  <a:srgbClr val="002060"/>
                </a:solidFill>
                <a:latin typeface="Calibri"/>
                <a:cs typeface="Calibri"/>
              </a:rPr>
              <a:t>Hum</a:t>
            </a:r>
            <a:r>
              <a:rPr lang="tr-TR" sz="2400">
                <a:solidFill>
                  <a:srgbClr val="002060"/>
                </a:solidFill>
                <a:latin typeface="Calibri"/>
                <a:cs typeface="Calibri"/>
              </a:rPr>
              <a:t>a</a:t>
            </a:r>
            <a:r>
              <a:rPr sz="2400">
                <a:solidFill>
                  <a:srgbClr val="002060"/>
                </a:solidFill>
                <a:latin typeface="Calibri"/>
                <a:cs typeface="Calibri"/>
              </a:rPr>
              <a:t>log</a:t>
            </a:r>
            <a:r>
              <a:rPr sz="2400" spc="-6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400">
                <a:solidFill>
                  <a:srgbClr val="002060"/>
                </a:solidFill>
                <a:latin typeface="Calibri"/>
                <a:cs typeface="Calibri"/>
              </a:rPr>
              <a:t>Mix</a:t>
            </a:r>
            <a:r>
              <a:rPr sz="2400" spc="-5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400" spc="-25">
                <a:solidFill>
                  <a:srgbClr val="002060"/>
                </a:solidFill>
                <a:latin typeface="Calibri"/>
                <a:cs typeface="Calibri"/>
              </a:rPr>
              <a:t>25</a:t>
            </a:r>
            <a:r>
              <a:rPr lang="tr-TR" sz="2400" spc="-25">
                <a:solidFill>
                  <a:srgbClr val="002060"/>
                </a:solidFill>
                <a:latin typeface="Calibri"/>
                <a:cs typeface="Calibri"/>
              </a:rPr>
              <a:t>, </a:t>
            </a:r>
            <a:r>
              <a:rPr lang="tr-TR" sz="2400" spc="-25" err="1">
                <a:solidFill>
                  <a:srgbClr val="002060"/>
                </a:solidFill>
                <a:latin typeface="Calibri"/>
                <a:cs typeface="Calibri"/>
              </a:rPr>
              <a:t>Humalog</a:t>
            </a:r>
            <a:r>
              <a:rPr lang="tr-TR" sz="2400" spc="-25">
                <a:solidFill>
                  <a:srgbClr val="002060"/>
                </a:solidFill>
                <a:latin typeface="Calibri"/>
                <a:cs typeface="Calibri"/>
              </a:rPr>
              <a:t> mix 50,</a:t>
            </a:r>
          </a:p>
          <a:p>
            <a:pPr marL="189230" indent="-160020">
              <a:spcBef>
                <a:spcPts val="25"/>
              </a:spcBef>
              <a:buFont typeface="Calibri"/>
              <a:buChar char="-"/>
              <a:tabLst>
                <a:tab pos="189230" algn="l"/>
              </a:tabLst>
            </a:pPr>
            <a:r>
              <a:rPr lang="tr-TR" sz="2400" spc="-25" err="1">
                <a:solidFill>
                  <a:srgbClr val="002060"/>
                </a:solidFill>
                <a:latin typeface="Calibri"/>
                <a:cs typeface="Calibri"/>
              </a:rPr>
              <a:t>Ryzodeg</a:t>
            </a:r>
            <a:endParaRPr sz="2400">
              <a:solidFill>
                <a:srgbClr val="002060"/>
              </a:solidFill>
              <a:latin typeface="Calibri"/>
              <a:cs typeface="Calibri"/>
            </a:endParaRPr>
          </a:p>
          <a:p>
            <a:pPr marL="301625">
              <a:spcBef>
                <a:spcPts val="30"/>
              </a:spcBef>
            </a:pPr>
            <a:r>
              <a:rPr sz="2400" b="1" dirty="0">
                <a:solidFill>
                  <a:srgbClr val="FF3300"/>
                </a:solidFill>
                <a:latin typeface="Calibri"/>
                <a:cs typeface="Calibri"/>
              </a:rPr>
              <a:t>!!!</a:t>
            </a:r>
            <a:r>
              <a:rPr sz="2400" b="1" spc="-35" dirty="0">
                <a:solidFill>
                  <a:srgbClr val="FF3300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FF3300"/>
                </a:solidFill>
                <a:latin typeface="Calibri"/>
                <a:cs typeface="Calibri"/>
              </a:rPr>
              <a:t>Hemen</a:t>
            </a:r>
            <a:r>
              <a:rPr sz="2400" b="1" spc="-55" dirty="0">
                <a:solidFill>
                  <a:srgbClr val="FF3300"/>
                </a:solidFill>
                <a:latin typeface="Calibri"/>
                <a:cs typeface="Calibri"/>
              </a:rPr>
              <a:t> </a:t>
            </a:r>
            <a:r>
              <a:rPr sz="2400" b="1" spc="-25" dirty="0" err="1">
                <a:solidFill>
                  <a:srgbClr val="FF3300"/>
                </a:solidFill>
                <a:latin typeface="Calibri"/>
                <a:cs typeface="Calibri"/>
              </a:rPr>
              <a:t>Yemek</a:t>
            </a:r>
            <a:r>
              <a:rPr sz="2400" b="1" spc="-40" dirty="0">
                <a:solidFill>
                  <a:srgbClr val="FF3300"/>
                </a:solidFill>
                <a:latin typeface="Calibri"/>
                <a:cs typeface="Calibri"/>
              </a:rPr>
              <a:t> </a:t>
            </a:r>
            <a:r>
              <a:rPr sz="2400" b="1" spc="-10" dirty="0" err="1">
                <a:solidFill>
                  <a:srgbClr val="FF3300"/>
                </a:solidFill>
                <a:latin typeface="Calibri"/>
                <a:cs typeface="Calibri"/>
              </a:rPr>
              <a:t>Yenecek</a:t>
            </a:r>
            <a:r>
              <a:rPr sz="2400" b="1" spc="-10" dirty="0">
                <a:solidFill>
                  <a:srgbClr val="FF3300"/>
                </a:solidFill>
                <a:latin typeface="Calibri"/>
                <a:cs typeface="Calibri"/>
              </a:rPr>
              <a:t>……</a:t>
            </a:r>
            <a:r>
              <a:rPr lang="tr-TR" sz="1600" b="1" spc="-10" dirty="0">
                <a:solidFill>
                  <a:srgbClr val="FF3300"/>
                </a:solidFill>
                <a:latin typeface="Calibri"/>
                <a:cs typeface="Calibri"/>
              </a:rPr>
              <a:t>(KŞ durumuna göre en fazla 5-15dk beklenebilir)</a:t>
            </a:r>
            <a:endParaRPr sz="1600" dirty="0">
              <a:latin typeface="Calibri"/>
              <a:cs typeface="Calibri"/>
            </a:endParaRPr>
          </a:p>
          <a:p>
            <a:pPr marL="189230" indent="-160020">
              <a:spcBef>
                <a:spcPts val="20"/>
              </a:spcBef>
              <a:buFont typeface="Calibri"/>
              <a:buChar char="-"/>
              <a:tabLst>
                <a:tab pos="189230" algn="l"/>
              </a:tabLst>
            </a:pPr>
            <a:endParaRPr lang="tr-TR" sz="2400">
              <a:latin typeface="Calibri"/>
              <a:cs typeface="Calibri"/>
            </a:endParaRPr>
          </a:p>
          <a:p>
            <a:pPr marL="189230" indent="-160020">
              <a:spcBef>
                <a:spcPts val="20"/>
              </a:spcBef>
              <a:buFont typeface="Calibri"/>
              <a:buChar char="-"/>
              <a:tabLst>
                <a:tab pos="189230" algn="l"/>
              </a:tabLst>
            </a:pPr>
            <a:endParaRPr lang="tr-TR" sz="2400">
              <a:latin typeface="Calibri"/>
              <a:cs typeface="Calibri"/>
            </a:endParaRPr>
          </a:p>
          <a:p>
            <a:pPr marL="189230" indent="-160020">
              <a:spcBef>
                <a:spcPts val="20"/>
              </a:spcBef>
              <a:buFont typeface="Calibri"/>
              <a:buChar char="-"/>
              <a:tabLst>
                <a:tab pos="189230" algn="l"/>
              </a:tabLst>
            </a:pPr>
            <a:r>
              <a:rPr lang="tr-TR" sz="2400" err="1">
                <a:solidFill>
                  <a:srgbClr val="002060"/>
                </a:solidFill>
                <a:latin typeface="Calibri"/>
                <a:cs typeface="Calibri"/>
              </a:rPr>
              <a:t>Lantus</a:t>
            </a:r>
            <a:endParaRPr lang="tr-TR" sz="2400">
              <a:solidFill>
                <a:srgbClr val="002060"/>
              </a:solidFill>
              <a:latin typeface="Calibri"/>
              <a:cs typeface="Calibri"/>
            </a:endParaRPr>
          </a:p>
          <a:p>
            <a:pPr marL="189230" indent="-160020">
              <a:spcBef>
                <a:spcPts val="20"/>
              </a:spcBef>
              <a:buFont typeface="Calibri"/>
              <a:buChar char="-"/>
              <a:tabLst>
                <a:tab pos="189230" algn="l"/>
              </a:tabLst>
            </a:pPr>
            <a:r>
              <a:rPr lang="tr-TR" sz="2400" err="1">
                <a:solidFill>
                  <a:srgbClr val="002060"/>
                </a:solidFill>
                <a:latin typeface="Calibri"/>
                <a:cs typeface="Calibri"/>
              </a:rPr>
              <a:t>Levemir</a:t>
            </a:r>
            <a:endParaRPr lang="tr-TR" sz="2400">
              <a:solidFill>
                <a:srgbClr val="002060"/>
              </a:solidFill>
              <a:latin typeface="Calibri"/>
              <a:cs typeface="Calibri"/>
            </a:endParaRPr>
          </a:p>
          <a:p>
            <a:pPr marL="189230" indent="-160020">
              <a:spcBef>
                <a:spcPts val="20"/>
              </a:spcBef>
              <a:buFont typeface="Calibri"/>
              <a:buChar char="-"/>
              <a:tabLst>
                <a:tab pos="189230" algn="l"/>
              </a:tabLst>
            </a:pPr>
            <a:r>
              <a:rPr lang="tr-TR" sz="2400" err="1">
                <a:solidFill>
                  <a:srgbClr val="002060"/>
                </a:solidFill>
                <a:latin typeface="Calibri"/>
                <a:cs typeface="Calibri"/>
              </a:rPr>
              <a:t>Toujeo</a:t>
            </a:r>
            <a:r>
              <a:rPr lang="tr-TR" sz="240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endParaRPr lang="tr-TR" sz="2400" dirty="0">
              <a:solidFill>
                <a:srgbClr val="002060"/>
              </a:solidFill>
              <a:latin typeface="Calibri"/>
              <a:ea typeface="Calibri"/>
              <a:cs typeface="Calibri"/>
            </a:endParaRPr>
          </a:p>
          <a:p>
            <a:pPr marL="189230" indent="-160020">
              <a:spcBef>
                <a:spcPts val="20"/>
              </a:spcBef>
              <a:buFont typeface="Calibri"/>
              <a:buChar char="-"/>
              <a:tabLst>
                <a:tab pos="189230" algn="l"/>
              </a:tabLst>
            </a:pPr>
            <a:r>
              <a:rPr lang="tr-TR" sz="2400" b="1">
                <a:solidFill>
                  <a:srgbClr val="FF0000"/>
                </a:solidFill>
                <a:latin typeface="Calibri"/>
                <a:cs typeface="Calibri"/>
              </a:rPr>
              <a:t>!!! Yemekten bağımsız (her gün aynı saatte)</a:t>
            </a:r>
          </a:p>
          <a:p>
            <a:pPr marL="189230" indent="-160020">
              <a:spcBef>
                <a:spcPts val="20"/>
              </a:spcBef>
              <a:buFont typeface="Calibri"/>
              <a:buChar char="-"/>
              <a:tabLst>
                <a:tab pos="189230" algn="l"/>
              </a:tabLst>
            </a:pPr>
            <a:endParaRPr lang="tr-TR" sz="2400" b="1">
              <a:solidFill>
                <a:srgbClr val="FF0000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2496216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2">
            <a:extLst>
              <a:ext uri="{FF2B5EF4-FFF2-40B4-BE49-F238E27FC236}">
                <a16:creationId xmlns:a16="http://schemas.microsoft.com/office/drawing/2014/main" id="{56A0DD04-D67F-418C-BBB5-AE2DA81844B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152650" y="774952"/>
            <a:ext cx="7886700" cy="505908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1576070" algn="l"/>
              </a:tabLst>
            </a:pPr>
            <a:r>
              <a:rPr sz="3200" b="1" spc="-1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</a:rPr>
              <a:t>İNS</a:t>
            </a:r>
            <a:r>
              <a:rPr lang="tr-TR" sz="3200" b="1" spc="-1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</a:rPr>
              <a:t>Ü</a:t>
            </a:r>
            <a:r>
              <a:rPr sz="3200" b="1" spc="-1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</a:rPr>
              <a:t>LİN</a:t>
            </a:r>
            <a:r>
              <a:rPr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</a:rPr>
              <a:t>	</a:t>
            </a:r>
            <a:r>
              <a:rPr lang="tr-T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</a:rPr>
              <a:t> </a:t>
            </a:r>
            <a:r>
              <a:rPr sz="3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</a:rPr>
              <a:t>ve</a:t>
            </a:r>
            <a:r>
              <a:rPr sz="3200" b="1" spc="-25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</a:rPr>
              <a:t> </a:t>
            </a:r>
            <a:r>
              <a:rPr lang="tr-T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</a:rPr>
              <a:t>ÖĞÜNE BAŞLAMA </a:t>
            </a:r>
            <a:r>
              <a:rPr lang="tr-TR" sz="3200" b="1" spc="-1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</a:rPr>
              <a:t>SÜRESİ</a:t>
            </a:r>
            <a:endParaRPr sz="3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cs typeface="Calibri"/>
            </a:endParaRP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7A9703F3-68D1-4700-82A7-CE784A6C3AB9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>
              <a:lumMod val="9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txBody>
          <a:bodyPr>
            <a:normAutofit lnSpcReduction="10000"/>
          </a:bodyPr>
          <a:lstStyle/>
          <a:p>
            <a:pPr marL="189230" indent="-160020">
              <a:lnSpc>
                <a:spcPct val="100000"/>
              </a:lnSpc>
              <a:spcBef>
                <a:spcPts val="20"/>
              </a:spcBef>
              <a:buFont typeface="Calibri"/>
              <a:buChar char="-"/>
              <a:tabLst>
                <a:tab pos="189230" algn="l"/>
              </a:tabLst>
            </a:pPr>
            <a:r>
              <a:rPr lang="tr-TR" spc="-10" err="1">
                <a:solidFill>
                  <a:srgbClr val="002060"/>
                </a:solidFill>
                <a:latin typeface="Calibri"/>
                <a:cs typeface="Calibri"/>
              </a:rPr>
              <a:t>Actrapid</a:t>
            </a:r>
            <a:endParaRPr lang="tr-TR">
              <a:solidFill>
                <a:srgbClr val="002060"/>
              </a:solidFill>
              <a:latin typeface="Calibri"/>
              <a:cs typeface="Calibri"/>
            </a:endParaRPr>
          </a:p>
          <a:p>
            <a:pPr marL="189230" indent="-160020">
              <a:lnSpc>
                <a:spcPct val="100000"/>
              </a:lnSpc>
              <a:spcBef>
                <a:spcPts val="25"/>
              </a:spcBef>
              <a:buFont typeface="Calibri"/>
              <a:buChar char="-"/>
              <a:tabLst>
                <a:tab pos="189230" algn="l"/>
              </a:tabLst>
            </a:pPr>
            <a:r>
              <a:rPr lang="tr-TR" err="1">
                <a:solidFill>
                  <a:srgbClr val="002060"/>
                </a:solidFill>
                <a:latin typeface="Calibri"/>
                <a:cs typeface="Calibri"/>
              </a:rPr>
              <a:t>Humulin</a:t>
            </a:r>
            <a:r>
              <a:rPr lang="tr-TR" spc="-114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tr-TR" spc="-50">
                <a:solidFill>
                  <a:srgbClr val="002060"/>
                </a:solidFill>
                <a:latin typeface="Calibri"/>
                <a:cs typeface="Calibri"/>
              </a:rPr>
              <a:t>R</a:t>
            </a:r>
          </a:p>
          <a:p>
            <a:pPr marL="189230" indent="-160020">
              <a:lnSpc>
                <a:spcPct val="100000"/>
              </a:lnSpc>
              <a:spcBef>
                <a:spcPts val="25"/>
              </a:spcBef>
              <a:buFont typeface="Calibri"/>
              <a:buChar char="-"/>
              <a:tabLst>
                <a:tab pos="189230" algn="l"/>
              </a:tabLst>
            </a:pPr>
            <a:r>
              <a:rPr lang="tr-TR" spc="-50" err="1">
                <a:solidFill>
                  <a:srgbClr val="002060"/>
                </a:solidFill>
                <a:latin typeface="Calibri"/>
                <a:cs typeface="Calibri"/>
              </a:rPr>
              <a:t>Humulin</a:t>
            </a:r>
            <a:r>
              <a:rPr lang="tr-TR" spc="-50">
                <a:solidFill>
                  <a:srgbClr val="002060"/>
                </a:solidFill>
                <a:latin typeface="Calibri"/>
                <a:cs typeface="Calibri"/>
              </a:rPr>
              <a:t> M 70/30</a:t>
            </a:r>
          </a:p>
          <a:p>
            <a:pPr marL="189230" indent="-160020">
              <a:lnSpc>
                <a:spcPct val="100000"/>
              </a:lnSpc>
              <a:spcBef>
                <a:spcPts val="25"/>
              </a:spcBef>
              <a:buFont typeface="Calibri"/>
              <a:buChar char="-"/>
              <a:tabLst>
                <a:tab pos="189230" algn="l"/>
              </a:tabLst>
            </a:pPr>
            <a:r>
              <a:rPr lang="tr-TR" spc="-50" err="1">
                <a:solidFill>
                  <a:srgbClr val="002060"/>
                </a:solidFill>
                <a:latin typeface="Calibri"/>
                <a:cs typeface="Calibri"/>
              </a:rPr>
              <a:t>Mixtard</a:t>
            </a:r>
            <a:r>
              <a:rPr lang="tr-TR" spc="-50">
                <a:solidFill>
                  <a:srgbClr val="002060"/>
                </a:solidFill>
                <a:latin typeface="Calibri"/>
                <a:cs typeface="Calibri"/>
              </a:rPr>
              <a:t> 30 </a:t>
            </a:r>
          </a:p>
          <a:p>
            <a:pPr marL="301625">
              <a:lnSpc>
                <a:spcPct val="100000"/>
              </a:lnSpc>
              <a:spcBef>
                <a:spcPts val="25"/>
              </a:spcBef>
            </a:pPr>
            <a:r>
              <a:rPr lang="tr-TR" b="1">
                <a:solidFill>
                  <a:srgbClr val="FF3300"/>
                </a:solidFill>
                <a:latin typeface="Calibri"/>
                <a:cs typeface="Calibri"/>
              </a:rPr>
              <a:t>!!!</a:t>
            </a:r>
            <a:r>
              <a:rPr lang="tr-TR" b="1" spc="-35">
                <a:solidFill>
                  <a:srgbClr val="FF3300"/>
                </a:solidFill>
                <a:latin typeface="Calibri"/>
                <a:cs typeface="Calibri"/>
              </a:rPr>
              <a:t> </a:t>
            </a:r>
            <a:r>
              <a:rPr lang="tr-TR" b="1">
                <a:solidFill>
                  <a:srgbClr val="FF3300"/>
                </a:solidFill>
                <a:latin typeface="Calibri"/>
                <a:cs typeface="Calibri"/>
              </a:rPr>
              <a:t>30</a:t>
            </a:r>
            <a:r>
              <a:rPr lang="tr-TR" b="1" spc="-60">
                <a:solidFill>
                  <a:srgbClr val="FF3300"/>
                </a:solidFill>
                <a:latin typeface="Calibri"/>
                <a:cs typeface="Calibri"/>
              </a:rPr>
              <a:t> </a:t>
            </a:r>
            <a:r>
              <a:rPr lang="tr-TR" b="1" err="1">
                <a:solidFill>
                  <a:srgbClr val="FF3300"/>
                </a:solidFill>
                <a:latin typeface="Calibri"/>
                <a:cs typeface="Calibri"/>
              </a:rPr>
              <a:t>dk</a:t>
            </a:r>
            <a:r>
              <a:rPr lang="tr-TR" b="1" spc="-45">
                <a:solidFill>
                  <a:srgbClr val="FF3300"/>
                </a:solidFill>
                <a:latin typeface="Calibri"/>
                <a:cs typeface="Calibri"/>
              </a:rPr>
              <a:t> </a:t>
            </a:r>
            <a:r>
              <a:rPr lang="tr-TR" b="1">
                <a:solidFill>
                  <a:srgbClr val="FF3300"/>
                </a:solidFill>
                <a:latin typeface="Calibri"/>
                <a:cs typeface="Calibri"/>
              </a:rPr>
              <a:t>sonra</a:t>
            </a:r>
            <a:r>
              <a:rPr lang="tr-TR" b="1" spc="-55">
                <a:solidFill>
                  <a:srgbClr val="FF3300"/>
                </a:solidFill>
                <a:latin typeface="Calibri"/>
                <a:cs typeface="Calibri"/>
              </a:rPr>
              <a:t> </a:t>
            </a:r>
            <a:r>
              <a:rPr lang="tr-TR" b="1" spc="-30">
                <a:solidFill>
                  <a:srgbClr val="FF3300"/>
                </a:solidFill>
                <a:latin typeface="Calibri"/>
                <a:cs typeface="Calibri"/>
              </a:rPr>
              <a:t>Yemek</a:t>
            </a:r>
            <a:r>
              <a:rPr lang="tr-TR" b="1" spc="-45">
                <a:solidFill>
                  <a:srgbClr val="FF3300"/>
                </a:solidFill>
                <a:latin typeface="Calibri"/>
                <a:cs typeface="Calibri"/>
              </a:rPr>
              <a:t> </a:t>
            </a:r>
            <a:r>
              <a:rPr lang="tr-TR" b="1" spc="-10">
                <a:solidFill>
                  <a:srgbClr val="FF3300"/>
                </a:solidFill>
                <a:latin typeface="Calibri"/>
                <a:cs typeface="Calibri"/>
              </a:rPr>
              <a:t>Yenecek….</a:t>
            </a:r>
          </a:p>
          <a:p>
            <a:pPr marL="301625">
              <a:lnSpc>
                <a:spcPct val="100000"/>
              </a:lnSpc>
              <a:spcBef>
                <a:spcPts val="25"/>
              </a:spcBef>
            </a:pPr>
            <a:endParaRPr lang="tr-TR">
              <a:latin typeface="Calibri"/>
              <a:cs typeface="Calibri"/>
            </a:endParaRPr>
          </a:p>
          <a:p>
            <a:pPr marL="189230" indent="-160020">
              <a:lnSpc>
                <a:spcPct val="100000"/>
              </a:lnSpc>
              <a:spcBef>
                <a:spcPts val="25"/>
              </a:spcBef>
              <a:buFont typeface="Calibri"/>
              <a:buChar char="-"/>
              <a:tabLst>
                <a:tab pos="189230" algn="l"/>
              </a:tabLst>
            </a:pPr>
            <a:r>
              <a:rPr lang="tr-TR" err="1">
                <a:solidFill>
                  <a:srgbClr val="002060"/>
                </a:solidFill>
                <a:latin typeface="Calibri"/>
                <a:cs typeface="Calibri"/>
              </a:rPr>
              <a:t>Humulin</a:t>
            </a:r>
            <a:r>
              <a:rPr lang="tr-TR" spc="-114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tr-TR" spc="-50">
                <a:solidFill>
                  <a:srgbClr val="002060"/>
                </a:solidFill>
                <a:latin typeface="Calibri"/>
                <a:cs typeface="Calibri"/>
              </a:rPr>
              <a:t>N</a:t>
            </a:r>
            <a:endParaRPr lang="tr-TR">
              <a:solidFill>
                <a:srgbClr val="002060"/>
              </a:solidFill>
              <a:latin typeface="Calibri"/>
              <a:cs typeface="Calibri"/>
            </a:endParaRPr>
          </a:p>
          <a:p>
            <a:pPr marL="189230" indent="-160020">
              <a:lnSpc>
                <a:spcPct val="100000"/>
              </a:lnSpc>
              <a:spcBef>
                <a:spcPts val="25"/>
              </a:spcBef>
              <a:buFont typeface="Calibri"/>
              <a:buChar char="-"/>
              <a:tabLst>
                <a:tab pos="189230" algn="l"/>
              </a:tabLst>
            </a:pPr>
            <a:r>
              <a:rPr lang="tr-TR" spc="-10" err="1">
                <a:solidFill>
                  <a:srgbClr val="002060"/>
                </a:solidFill>
                <a:latin typeface="Calibri"/>
                <a:cs typeface="Calibri"/>
              </a:rPr>
              <a:t>İnsulatard</a:t>
            </a:r>
            <a:endParaRPr lang="tr-TR">
              <a:solidFill>
                <a:srgbClr val="002060"/>
              </a:solidFill>
              <a:latin typeface="Calibri"/>
              <a:cs typeface="Calibri"/>
            </a:endParaRPr>
          </a:p>
          <a:p>
            <a:pPr marL="165100">
              <a:lnSpc>
                <a:spcPct val="100000"/>
              </a:lnSpc>
              <a:spcBef>
                <a:spcPts val="25"/>
              </a:spcBef>
            </a:pPr>
            <a:r>
              <a:rPr lang="tr-TR" b="1">
                <a:solidFill>
                  <a:srgbClr val="FF0000"/>
                </a:solidFill>
                <a:latin typeface="Calibri"/>
                <a:cs typeface="Calibri"/>
              </a:rPr>
              <a:t>!!!</a:t>
            </a:r>
            <a:r>
              <a:rPr lang="tr-TR" b="1" spc="-4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tr-TR" b="1">
                <a:solidFill>
                  <a:srgbClr val="FF0000"/>
                </a:solidFill>
                <a:latin typeface="Calibri"/>
                <a:cs typeface="Calibri"/>
              </a:rPr>
              <a:t>Bu</a:t>
            </a:r>
            <a:r>
              <a:rPr lang="tr-TR" b="1" spc="-5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tr-TR" b="1">
                <a:solidFill>
                  <a:srgbClr val="FF0000"/>
                </a:solidFill>
                <a:latin typeface="Calibri"/>
                <a:cs typeface="Calibri"/>
              </a:rPr>
              <a:t>insülinlerle</a:t>
            </a:r>
            <a:r>
              <a:rPr lang="tr-TR" b="1" spc="-6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tr-TR" b="1">
                <a:solidFill>
                  <a:srgbClr val="FF0000"/>
                </a:solidFill>
                <a:latin typeface="Calibri"/>
                <a:cs typeface="Calibri"/>
              </a:rPr>
              <a:t>birlikte</a:t>
            </a:r>
            <a:r>
              <a:rPr lang="tr-TR" b="1" spc="-5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tr-TR" b="1">
                <a:solidFill>
                  <a:srgbClr val="FF0000"/>
                </a:solidFill>
                <a:latin typeface="Calibri"/>
                <a:cs typeface="Calibri"/>
              </a:rPr>
              <a:t>ara</a:t>
            </a:r>
            <a:r>
              <a:rPr lang="tr-TR" b="1" spc="-7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tr-TR" b="1">
                <a:solidFill>
                  <a:srgbClr val="FF0000"/>
                </a:solidFill>
                <a:latin typeface="Calibri"/>
                <a:cs typeface="Calibri"/>
              </a:rPr>
              <a:t>öğün</a:t>
            </a:r>
            <a:r>
              <a:rPr lang="tr-TR" b="1" spc="-6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tr-TR" b="1" spc="-10">
                <a:solidFill>
                  <a:srgbClr val="FF0000"/>
                </a:solidFill>
                <a:latin typeface="Calibri"/>
                <a:cs typeface="Calibri"/>
              </a:rPr>
              <a:t>alınmalıdır ya da ise öğün öncesi ise 30 </a:t>
            </a:r>
            <a:r>
              <a:rPr lang="tr-TR" b="1" spc="-10" err="1">
                <a:solidFill>
                  <a:srgbClr val="FF0000"/>
                </a:solidFill>
                <a:latin typeface="Calibri"/>
                <a:cs typeface="Calibri"/>
              </a:rPr>
              <a:t>dk</a:t>
            </a:r>
            <a:r>
              <a:rPr lang="tr-TR" b="1" spc="-10">
                <a:solidFill>
                  <a:srgbClr val="FF0000"/>
                </a:solidFill>
                <a:latin typeface="Calibri"/>
                <a:cs typeface="Calibri"/>
              </a:rPr>
              <a:t> sonra yemek yenmelidir</a:t>
            </a: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1321569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998065" y="509092"/>
            <a:ext cx="7493068" cy="627736"/>
          </a:xfrm>
          <a:prstGeom prst="rect">
            <a:avLst/>
          </a:prstGeom>
        </p:spPr>
        <p:txBody>
          <a:bodyPr vert="horz" wrap="square" lIns="0" tIns="1206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tr-TR" sz="40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İnsülin emilimini etkileyen </a:t>
            </a:r>
            <a:r>
              <a:rPr sz="4000" b="1" spc="-1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faktörler</a:t>
            </a:r>
            <a:r>
              <a:rPr lang="tr-TR" sz="4000" b="1" spc="-1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sz="40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defPPr>
              <a:defRPr kern="0"/>
            </a:defPPr>
            <a:lvl1pPr>
              <a:defRPr sz="14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pPr marL="81915">
              <a:lnSpc>
                <a:spcPts val="1435"/>
              </a:lnSpc>
            </a:pPr>
            <a:fld id="{81D60167-4931-47E6-BA6A-407CBD079E47}" type="slidenum">
              <a:rPr lang="tr-TR" spc="-50"/>
              <a:pPr marL="81915">
                <a:lnSpc>
                  <a:spcPts val="1435"/>
                </a:lnSpc>
              </a:pPr>
              <a:t>38</a:t>
            </a:fld>
            <a:endParaRPr spc="-25"/>
          </a:p>
        </p:txBody>
      </p:sp>
      <p:grpSp>
        <p:nvGrpSpPr>
          <p:cNvPr id="3" name="object 3"/>
          <p:cNvGrpSpPr/>
          <p:nvPr/>
        </p:nvGrpSpPr>
        <p:grpSpPr>
          <a:xfrm>
            <a:off x="2274888" y="1290574"/>
            <a:ext cx="7102475" cy="4519930"/>
            <a:chOff x="750887" y="1290574"/>
            <a:chExt cx="7102475" cy="4519930"/>
          </a:xfrm>
        </p:grpSpPr>
        <p:sp>
          <p:nvSpPr>
            <p:cNvPr id="4" name="object 4"/>
            <p:cNvSpPr/>
            <p:nvPr/>
          </p:nvSpPr>
          <p:spPr>
            <a:xfrm>
              <a:off x="755650" y="1295336"/>
              <a:ext cx="7092950" cy="4510405"/>
            </a:xfrm>
            <a:custGeom>
              <a:avLst/>
              <a:gdLst/>
              <a:ahLst/>
              <a:cxnLst/>
              <a:rect l="l" t="t" r="r" b="b"/>
              <a:pathLst>
                <a:path w="7092950" h="4510405">
                  <a:moveTo>
                    <a:pt x="7092950" y="0"/>
                  </a:moveTo>
                  <a:lnTo>
                    <a:pt x="0" y="0"/>
                  </a:lnTo>
                  <a:lnTo>
                    <a:pt x="0" y="4510151"/>
                  </a:lnTo>
                  <a:lnTo>
                    <a:pt x="7092950" y="4510151"/>
                  </a:lnTo>
                  <a:lnTo>
                    <a:pt x="709295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755650" y="1295336"/>
              <a:ext cx="7092950" cy="4510405"/>
            </a:xfrm>
            <a:custGeom>
              <a:avLst/>
              <a:gdLst/>
              <a:ahLst/>
              <a:cxnLst/>
              <a:rect l="l" t="t" r="r" b="b"/>
              <a:pathLst>
                <a:path w="7092950" h="4510405">
                  <a:moveTo>
                    <a:pt x="0" y="4510151"/>
                  </a:moveTo>
                  <a:lnTo>
                    <a:pt x="7092950" y="4510151"/>
                  </a:lnTo>
                  <a:lnTo>
                    <a:pt x="7092950" y="0"/>
                  </a:lnTo>
                  <a:lnTo>
                    <a:pt x="0" y="0"/>
                  </a:lnTo>
                  <a:lnTo>
                    <a:pt x="0" y="4510151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2358644" y="1134550"/>
            <a:ext cx="6755130" cy="4293870"/>
          </a:xfrm>
          <a:prstGeom prst="rect">
            <a:avLst/>
          </a:prstGeom>
        </p:spPr>
        <p:txBody>
          <a:bodyPr vert="horz" wrap="square" lIns="0" tIns="140335" rIns="0" bIns="0" rtlCol="0">
            <a:spAutoFit/>
          </a:bodyPr>
          <a:lstStyle/>
          <a:p>
            <a:pPr marL="285115" indent="-272415">
              <a:spcBef>
                <a:spcPts val="1105"/>
              </a:spcBef>
              <a:buClr>
                <a:srgbClr val="B83C68"/>
              </a:buClr>
              <a:buSzPct val="83928"/>
              <a:buFont typeface="Segoe UI Symbol"/>
              <a:buChar char="⚫"/>
              <a:tabLst>
                <a:tab pos="285115" algn="l"/>
              </a:tabLst>
            </a:pPr>
            <a:r>
              <a:rPr sz="2800" spc="-10">
                <a:solidFill>
                  <a:srgbClr val="002060"/>
                </a:solidFill>
                <a:latin typeface="Calibri"/>
                <a:cs typeface="Calibri"/>
              </a:rPr>
              <a:t>Lipohipertrofi</a:t>
            </a:r>
            <a:r>
              <a:rPr sz="2800" spc="-7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800" spc="-10">
                <a:solidFill>
                  <a:srgbClr val="002060"/>
                </a:solidFill>
                <a:latin typeface="Calibri"/>
                <a:cs typeface="Calibri"/>
              </a:rPr>
              <a:t>/Şişlik</a:t>
            </a:r>
            <a:endParaRPr sz="2800">
              <a:solidFill>
                <a:srgbClr val="002060"/>
              </a:solidFill>
              <a:latin typeface="Calibri"/>
              <a:cs typeface="Calibri"/>
            </a:endParaRPr>
          </a:p>
          <a:p>
            <a:pPr marL="285750" indent="-273050">
              <a:spcBef>
                <a:spcPts val="1015"/>
              </a:spcBef>
              <a:buClr>
                <a:srgbClr val="B83C68"/>
              </a:buClr>
              <a:buSzPct val="83928"/>
              <a:buFont typeface="Segoe UI Symbol"/>
              <a:buChar char="⚫"/>
              <a:tabLst>
                <a:tab pos="285750" algn="l"/>
              </a:tabLst>
            </a:pPr>
            <a:r>
              <a:rPr sz="2800" spc="-10">
                <a:solidFill>
                  <a:srgbClr val="002060"/>
                </a:solidFill>
                <a:latin typeface="Calibri"/>
                <a:cs typeface="Calibri"/>
              </a:rPr>
              <a:t>Enjeksiyon</a:t>
            </a:r>
            <a:r>
              <a:rPr sz="2800" spc="-8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800" spc="-20">
                <a:solidFill>
                  <a:srgbClr val="002060"/>
                </a:solidFill>
                <a:latin typeface="Calibri"/>
                <a:cs typeface="Calibri"/>
              </a:rPr>
              <a:t>dozu</a:t>
            </a:r>
            <a:endParaRPr sz="2800">
              <a:solidFill>
                <a:srgbClr val="002060"/>
              </a:solidFill>
              <a:latin typeface="Calibri"/>
              <a:cs typeface="Calibri"/>
            </a:endParaRPr>
          </a:p>
          <a:p>
            <a:pPr marL="285115" indent="-272415">
              <a:spcBef>
                <a:spcPts val="1005"/>
              </a:spcBef>
              <a:buClr>
                <a:srgbClr val="B83C68"/>
              </a:buClr>
              <a:buSzPct val="83928"/>
              <a:buFont typeface="Segoe UI Symbol"/>
              <a:buChar char="⚫"/>
              <a:tabLst>
                <a:tab pos="285115" algn="l"/>
              </a:tabLst>
            </a:pPr>
            <a:r>
              <a:rPr sz="2800">
                <a:solidFill>
                  <a:srgbClr val="002060"/>
                </a:solidFill>
                <a:latin typeface="Calibri"/>
                <a:cs typeface="Calibri"/>
              </a:rPr>
              <a:t>Enjeksiyon</a:t>
            </a:r>
            <a:r>
              <a:rPr sz="2800" spc="-65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800">
                <a:solidFill>
                  <a:srgbClr val="002060"/>
                </a:solidFill>
                <a:latin typeface="Calibri"/>
                <a:cs typeface="Calibri"/>
              </a:rPr>
              <a:t>yeri</a:t>
            </a:r>
            <a:r>
              <a:rPr sz="2800" spc="-95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800">
                <a:solidFill>
                  <a:srgbClr val="002060"/>
                </a:solidFill>
                <a:latin typeface="Calibri"/>
                <a:cs typeface="Calibri"/>
              </a:rPr>
              <a:t>ve</a:t>
            </a:r>
            <a:r>
              <a:rPr sz="2800" spc="-8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800" spc="-10">
                <a:solidFill>
                  <a:srgbClr val="002060"/>
                </a:solidFill>
                <a:latin typeface="Calibri"/>
                <a:cs typeface="Calibri"/>
              </a:rPr>
              <a:t>derinliği</a:t>
            </a:r>
            <a:endParaRPr sz="2800">
              <a:solidFill>
                <a:srgbClr val="002060"/>
              </a:solidFill>
              <a:latin typeface="Calibri"/>
              <a:cs typeface="Calibri"/>
            </a:endParaRPr>
          </a:p>
          <a:p>
            <a:pPr marL="285750" indent="-273050">
              <a:spcBef>
                <a:spcPts val="1010"/>
              </a:spcBef>
              <a:buClr>
                <a:srgbClr val="B83C68"/>
              </a:buClr>
              <a:buSzPct val="83928"/>
              <a:buFont typeface="Segoe UI Symbol"/>
              <a:buChar char="⚫"/>
              <a:tabLst>
                <a:tab pos="285750" algn="l"/>
              </a:tabLst>
            </a:pPr>
            <a:r>
              <a:rPr sz="2800" spc="-10">
                <a:solidFill>
                  <a:srgbClr val="002060"/>
                </a:solidFill>
                <a:latin typeface="Calibri"/>
                <a:cs typeface="Calibri"/>
              </a:rPr>
              <a:t>Egzersiz</a:t>
            </a:r>
            <a:endParaRPr sz="2800">
              <a:solidFill>
                <a:srgbClr val="002060"/>
              </a:solidFill>
              <a:latin typeface="Calibri"/>
              <a:cs typeface="Calibri"/>
            </a:endParaRPr>
          </a:p>
          <a:p>
            <a:pPr marL="285115" indent="-272415">
              <a:spcBef>
                <a:spcPts val="1010"/>
              </a:spcBef>
              <a:buClr>
                <a:srgbClr val="B83C68"/>
              </a:buClr>
              <a:buSzPct val="83928"/>
              <a:buFont typeface="Segoe UI Symbol"/>
              <a:buChar char="⚫"/>
              <a:tabLst>
                <a:tab pos="285115" algn="l"/>
              </a:tabLst>
            </a:pPr>
            <a:r>
              <a:rPr sz="2800">
                <a:solidFill>
                  <a:srgbClr val="002060"/>
                </a:solidFill>
                <a:latin typeface="Calibri"/>
                <a:cs typeface="Calibri"/>
              </a:rPr>
              <a:t>Ortam</a:t>
            </a:r>
            <a:r>
              <a:rPr sz="2800" spc="-65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800">
                <a:solidFill>
                  <a:srgbClr val="002060"/>
                </a:solidFill>
                <a:latin typeface="Calibri"/>
                <a:cs typeface="Calibri"/>
              </a:rPr>
              <a:t>ve</a:t>
            </a:r>
            <a:r>
              <a:rPr sz="2800" spc="-55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800">
                <a:solidFill>
                  <a:srgbClr val="002060"/>
                </a:solidFill>
                <a:latin typeface="Calibri"/>
                <a:cs typeface="Calibri"/>
              </a:rPr>
              <a:t>vücut</a:t>
            </a:r>
            <a:r>
              <a:rPr sz="2800" spc="-3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800" spc="-10">
                <a:solidFill>
                  <a:srgbClr val="002060"/>
                </a:solidFill>
                <a:latin typeface="Calibri"/>
                <a:cs typeface="Calibri"/>
              </a:rPr>
              <a:t>sıcaklığı</a:t>
            </a:r>
            <a:endParaRPr sz="2800">
              <a:solidFill>
                <a:srgbClr val="002060"/>
              </a:solidFill>
              <a:latin typeface="Calibri"/>
              <a:cs typeface="Calibri"/>
            </a:endParaRPr>
          </a:p>
          <a:p>
            <a:pPr marL="285115" indent="-272415">
              <a:spcBef>
                <a:spcPts val="1010"/>
              </a:spcBef>
              <a:buClr>
                <a:srgbClr val="B83C68"/>
              </a:buClr>
              <a:buSzPct val="83928"/>
              <a:buFont typeface="Segoe UI Symbol"/>
              <a:buChar char="⚫"/>
              <a:tabLst>
                <a:tab pos="285115" algn="l"/>
              </a:tabLst>
            </a:pPr>
            <a:r>
              <a:rPr sz="2800">
                <a:solidFill>
                  <a:srgbClr val="002060"/>
                </a:solidFill>
                <a:latin typeface="Calibri"/>
                <a:cs typeface="Calibri"/>
              </a:rPr>
              <a:t>İnsülin</a:t>
            </a:r>
            <a:r>
              <a:rPr sz="2800" spc="-85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800" spc="-20">
                <a:solidFill>
                  <a:srgbClr val="002060"/>
                </a:solidFill>
                <a:latin typeface="Calibri"/>
                <a:cs typeface="Calibri"/>
              </a:rPr>
              <a:t>türü</a:t>
            </a:r>
            <a:endParaRPr sz="2800">
              <a:solidFill>
                <a:srgbClr val="002060"/>
              </a:solidFill>
              <a:latin typeface="Calibri"/>
              <a:cs typeface="Calibri"/>
            </a:endParaRPr>
          </a:p>
          <a:p>
            <a:pPr marL="284480" marR="5080" indent="-272415">
              <a:lnSpc>
                <a:spcPts val="3020"/>
              </a:lnSpc>
              <a:spcBef>
                <a:spcPts val="1390"/>
              </a:spcBef>
              <a:buClr>
                <a:srgbClr val="B83C68"/>
              </a:buClr>
              <a:buSzPct val="83928"/>
              <a:buFont typeface="Segoe UI Symbol"/>
              <a:buChar char="⚫"/>
              <a:tabLst>
                <a:tab pos="286385" algn="l"/>
              </a:tabLst>
            </a:pPr>
            <a:r>
              <a:rPr sz="2800" spc="-25">
                <a:solidFill>
                  <a:srgbClr val="002060"/>
                </a:solidFill>
                <a:latin typeface="Calibri"/>
                <a:cs typeface="Calibri"/>
              </a:rPr>
              <a:t>Yeterince</a:t>
            </a:r>
            <a:r>
              <a:rPr sz="2800" spc="-125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800" spc="-10">
                <a:solidFill>
                  <a:srgbClr val="002060"/>
                </a:solidFill>
                <a:latin typeface="Calibri"/>
                <a:cs typeface="Calibri"/>
              </a:rPr>
              <a:t>karıştırılmaması</a:t>
            </a:r>
            <a:r>
              <a:rPr sz="2800" spc="-8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800">
                <a:solidFill>
                  <a:srgbClr val="002060"/>
                </a:solidFill>
                <a:latin typeface="Calibri"/>
                <a:cs typeface="Calibri"/>
              </a:rPr>
              <a:t>sebebiyle</a:t>
            </a:r>
            <a:r>
              <a:rPr sz="2800" spc="-95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800" spc="-10">
                <a:solidFill>
                  <a:srgbClr val="002060"/>
                </a:solidFill>
                <a:latin typeface="Calibri"/>
                <a:cs typeface="Calibri"/>
              </a:rPr>
              <a:t>insülin 	yoğunluğunun</a:t>
            </a:r>
            <a:r>
              <a:rPr sz="2800" spc="-55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800">
                <a:solidFill>
                  <a:srgbClr val="002060"/>
                </a:solidFill>
                <a:latin typeface="Calibri"/>
                <a:cs typeface="Calibri"/>
              </a:rPr>
              <a:t>değişmesi</a:t>
            </a:r>
            <a:r>
              <a:rPr sz="2800" spc="-8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400">
                <a:solidFill>
                  <a:srgbClr val="002060"/>
                </a:solidFill>
                <a:latin typeface="Calibri"/>
                <a:cs typeface="Calibri"/>
              </a:rPr>
              <a:t>(bulanık</a:t>
            </a:r>
            <a:r>
              <a:rPr sz="2400" spc="-10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400">
                <a:solidFill>
                  <a:srgbClr val="002060"/>
                </a:solidFill>
                <a:latin typeface="Calibri"/>
                <a:cs typeface="Calibri"/>
              </a:rPr>
              <a:t>insülinler</a:t>
            </a:r>
            <a:r>
              <a:rPr sz="2400" spc="-8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400" spc="-10">
                <a:solidFill>
                  <a:srgbClr val="002060"/>
                </a:solidFill>
                <a:latin typeface="Calibri"/>
                <a:cs typeface="Calibri"/>
              </a:rPr>
              <a:t>için)</a:t>
            </a:r>
            <a:endParaRPr sz="2400">
              <a:solidFill>
                <a:srgbClr val="002060"/>
              </a:solidFill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166741" y="1272164"/>
            <a:ext cx="1700784" cy="312038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2923037" y="1649353"/>
            <a:ext cx="6598920" cy="4248626"/>
            <a:chOff x="341382" y="1056131"/>
            <a:chExt cx="8798560" cy="5664835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41382" y="1056131"/>
              <a:ext cx="8798044" cy="5664708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00037" y="1214424"/>
              <a:ext cx="8285988" cy="524560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508785" y="1701807"/>
            <a:ext cx="7886700" cy="687207"/>
          </a:xfrm>
          <a:prstGeom prst="rect">
            <a:avLst/>
          </a:prstGeom>
          <a:solidFill>
            <a:schemeClr val="accent2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vert="horz" wrap="square" lIns="0" tIns="10001" rIns="0" bIns="0" rtlCol="0" anchor="ctr">
            <a:spAutoFit/>
          </a:bodyPr>
          <a:lstStyle/>
          <a:p>
            <a:pPr marL="422423">
              <a:lnSpc>
                <a:spcPct val="100000"/>
              </a:lnSpc>
              <a:spcBef>
                <a:spcPts val="79"/>
              </a:spcBef>
            </a:pPr>
            <a:r>
              <a:rPr spc="-15"/>
              <a:t>Yanlış</a:t>
            </a:r>
            <a:r>
              <a:rPr spc="-56"/>
              <a:t> </a:t>
            </a:r>
            <a:r>
              <a:t>insülin</a:t>
            </a:r>
            <a:r>
              <a:rPr spc="-53"/>
              <a:t> </a:t>
            </a:r>
            <a:r>
              <a:t>kalemi</a:t>
            </a:r>
            <a:r>
              <a:rPr spc="-68"/>
              <a:t> </a:t>
            </a:r>
            <a:r>
              <a:rPr spc="-8"/>
              <a:t>seçme….!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705153" y="541868"/>
            <a:ext cx="3917204" cy="799925"/>
          </a:xfrm>
          <a:prstGeom prst="rect">
            <a:avLst/>
          </a:prstGeom>
        </p:spPr>
      </p:pic>
      <p:grpSp>
        <p:nvGrpSpPr>
          <p:cNvPr id="6" name="object 6"/>
          <p:cNvGrpSpPr/>
          <p:nvPr/>
        </p:nvGrpSpPr>
        <p:grpSpPr>
          <a:xfrm>
            <a:off x="3009380" y="2469807"/>
            <a:ext cx="4899184" cy="2646521"/>
            <a:chOff x="1269483" y="2127488"/>
            <a:chExt cx="6532245" cy="3528695"/>
          </a:xfrm>
        </p:grpSpPr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69483" y="2127488"/>
              <a:ext cx="6531880" cy="3528090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40000" contrast="-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1428750" y="2286000"/>
              <a:ext cx="6017006" cy="3013075"/>
            </a:xfrm>
            <a:prstGeom prst="rect">
              <a:avLst/>
            </a:prstGeom>
          </p:spPr>
        </p:pic>
      </p:grpSp>
      <p:sp>
        <p:nvSpPr>
          <p:cNvPr id="9" name="object 9"/>
          <p:cNvSpPr txBox="1"/>
          <p:nvPr/>
        </p:nvSpPr>
        <p:spPr>
          <a:xfrm>
            <a:off x="5317067" y="4938750"/>
            <a:ext cx="4758266" cy="1130918"/>
          </a:xfrm>
          <a:prstGeom prst="rect">
            <a:avLst/>
          </a:prstGeom>
          <a:solidFill>
            <a:srgbClr val="FFCCCC"/>
          </a:solidFill>
        </p:spPr>
        <p:txBody>
          <a:bodyPr vert="horz" wrap="square" lIns="0" tIns="10001" rIns="0" bIns="0" rtlCol="0" anchor="t">
            <a:spAutoFit/>
          </a:bodyPr>
          <a:lstStyle/>
          <a:p>
            <a:pPr marL="9525" marR="3810" indent="1346200">
              <a:spcBef>
                <a:spcPts val="79"/>
              </a:spcBef>
            </a:pPr>
            <a:r>
              <a:rPr sz="2400" b="1" spc="-8">
                <a:solidFill>
                  <a:srgbClr val="244060"/>
                </a:solidFill>
                <a:latin typeface="Calibri"/>
                <a:cs typeface="Calibri"/>
              </a:rPr>
              <a:t>Unutkanlık! </a:t>
            </a:r>
            <a:endParaRPr lang="tr-TR" sz="2400" b="1" spc="-8">
              <a:solidFill>
                <a:srgbClr val="244060"/>
              </a:solidFill>
              <a:latin typeface="Calibri"/>
              <a:ea typeface="Calibri"/>
              <a:cs typeface="Calibri"/>
            </a:endParaRPr>
          </a:p>
          <a:p>
            <a:pPr marL="9525" marR="3810" indent="1346200">
              <a:spcBef>
                <a:spcPts val="79"/>
              </a:spcBef>
            </a:pPr>
            <a:r>
              <a:rPr sz="2400" b="1" dirty="0" err="1">
                <a:solidFill>
                  <a:srgbClr val="244060"/>
                </a:solidFill>
                <a:latin typeface="Calibri"/>
                <a:cs typeface="Calibri"/>
              </a:rPr>
              <a:t>Görme</a:t>
            </a:r>
            <a:r>
              <a:rPr sz="2400" b="1" spc="-45" dirty="0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2400" b="1" dirty="0" err="1">
                <a:solidFill>
                  <a:srgbClr val="244060"/>
                </a:solidFill>
                <a:latin typeface="Calibri"/>
                <a:cs typeface="Calibri"/>
              </a:rPr>
              <a:t>problemi</a:t>
            </a:r>
            <a:r>
              <a:rPr sz="2400" b="1" spc="-30" dirty="0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2400" b="1" spc="-8" dirty="0" err="1">
                <a:solidFill>
                  <a:srgbClr val="244060"/>
                </a:solidFill>
                <a:latin typeface="Calibri"/>
                <a:cs typeface="Calibri"/>
              </a:rPr>
              <a:t>olanlar</a:t>
            </a:r>
            <a:r>
              <a:rPr sz="2400" b="1" spc="-8" dirty="0">
                <a:solidFill>
                  <a:srgbClr val="244060"/>
                </a:solidFill>
                <a:latin typeface="Calibri"/>
                <a:cs typeface="Calibri"/>
              </a:rPr>
              <a:t>!</a:t>
            </a:r>
            <a:endParaRPr sz="2400" dirty="0">
              <a:latin typeface="Calibri"/>
              <a:ea typeface="Calibri"/>
              <a:cs typeface="Calibri"/>
            </a:endParaRPr>
          </a:p>
          <a:p>
            <a:pPr marL="1323340"/>
            <a:r>
              <a:rPr sz="2400" b="1" spc="-8" dirty="0" err="1">
                <a:solidFill>
                  <a:srgbClr val="244060"/>
                </a:solidFill>
                <a:latin typeface="Calibri"/>
                <a:cs typeface="Calibri"/>
              </a:rPr>
              <a:t>Dikkatsizlik</a:t>
            </a:r>
            <a:r>
              <a:rPr sz="2400" b="1" spc="-8" dirty="0">
                <a:solidFill>
                  <a:srgbClr val="244060"/>
                </a:solidFill>
                <a:latin typeface="Calibri"/>
                <a:cs typeface="Calibri"/>
              </a:rPr>
              <a:t>!</a:t>
            </a:r>
            <a:endParaRPr sz="2400" dirty="0">
              <a:latin typeface="Calibri"/>
              <a:ea typeface="Calibri"/>
              <a:cs typeface="Calibri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625342" y="1337541"/>
            <a:ext cx="3295269" cy="312038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334637" y="2602139"/>
            <a:ext cx="2816093" cy="2605842"/>
          </a:xfrm>
          <a:prstGeom prst="rect">
            <a:avLst/>
          </a:prstGeom>
        </p:spPr>
        <p:txBody>
          <a:bodyPr vert="horz" wrap="square" lIns="0" tIns="68580" rIns="0" bIns="0" rtlCol="0">
            <a:spAutoFit/>
          </a:bodyPr>
          <a:lstStyle/>
          <a:p>
            <a:pPr marL="266217" indent="-256693">
              <a:spcBef>
                <a:spcPts val="540"/>
              </a:spcBef>
              <a:buClr>
                <a:srgbClr val="C00000"/>
              </a:buClr>
              <a:buFont typeface="Wingdings"/>
              <a:buChar char=""/>
              <a:tabLst>
                <a:tab pos="266217" algn="l"/>
              </a:tabLst>
            </a:pPr>
            <a:r>
              <a:rPr sz="2400" b="1">
                <a:solidFill>
                  <a:srgbClr val="244060"/>
                </a:solidFill>
                <a:latin typeface="Calibri"/>
                <a:cs typeface="Calibri"/>
              </a:rPr>
              <a:t>Son</a:t>
            </a:r>
            <a:r>
              <a:rPr sz="2400" b="1" spc="-64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2400" b="1">
                <a:solidFill>
                  <a:srgbClr val="244060"/>
                </a:solidFill>
                <a:latin typeface="Calibri"/>
                <a:cs typeface="Calibri"/>
              </a:rPr>
              <a:t>kullanma</a:t>
            </a:r>
            <a:r>
              <a:rPr sz="2400" b="1" spc="-34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2400" b="1" spc="-8">
                <a:solidFill>
                  <a:srgbClr val="244060"/>
                </a:solidFill>
                <a:latin typeface="Calibri"/>
                <a:cs typeface="Calibri"/>
              </a:rPr>
              <a:t>tarihi</a:t>
            </a:r>
            <a:endParaRPr sz="2400">
              <a:latin typeface="Calibri"/>
              <a:cs typeface="Calibri"/>
            </a:endParaRPr>
          </a:p>
          <a:p>
            <a:pPr marL="266217" indent="-256693">
              <a:spcBef>
                <a:spcPts val="469"/>
              </a:spcBef>
              <a:buClr>
                <a:srgbClr val="C00000"/>
              </a:buClr>
              <a:buFont typeface="Wingdings"/>
              <a:buChar char=""/>
              <a:tabLst>
                <a:tab pos="266217" algn="l"/>
              </a:tabLst>
            </a:pPr>
            <a:r>
              <a:rPr sz="2400" b="1" spc="-15">
                <a:solidFill>
                  <a:srgbClr val="244060"/>
                </a:solidFill>
                <a:latin typeface="Calibri"/>
                <a:cs typeface="Calibri"/>
              </a:rPr>
              <a:t>Renk</a:t>
            </a:r>
            <a:endParaRPr sz="2400">
              <a:latin typeface="Calibri"/>
              <a:cs typeface="Calibri"/>
            </a:endParaRPr>
          </a:p>
          <a:p>
            <a:pPr marL="266217" indent="-256693">
              <a:spcBef>
                <a:spcPts val="472"/>
              </a:spcBef>
              <a:buClr>
                <a:srgbClr val="C00000"/>
              </a:buClr>
              <a:buFont typeface="Wingdings"/>
              <a:buChar char=""/>
              <a:tabLst>
                <a:tab pos="266217" algn="l"/>
              </a:tabLst>
            </a:pPr>
            <a:r>
              <a:rPr sz="2400" b="1" spc="-15">
                <a:solidFill>
                  <a:srgbClr val="244060"/>
                </a:solidFill>
                <a:latin typeface="Calibri"/>
                <a:cs typeface="Calibri"/>
              </a:rPr>
              <a:t>Hava</a:t>
            </a:r>
            <a:endParaRPr sz="2400">
              <a:latin typeface="Calibri"/>
              <a:cs typeface="Calibri"/>
            </a:endParaRPr>
          </a:p>
          <a:p>
            <a:pPr marL="266217" indent="-256693">
              <a:spcBef>
                <a:spcPts val="465"/>
              </a:spcBef>
              <a:buClr>
                <a:srgbClr val="C00000"/>
              </a:buClr>
              <a:buFont typeface="Wingdings"/>
              <a:buChar char=""/>
              <a:tabLst>
                <a:tab pos="266217" algn="l"/>
              </a:tabLst>
            </a:pPr>
            <a:r>
              <a:rPr sz="2400" b="1" spc="-8">
                <a:solidFill>
                  <a:srgbClr val="244060"/>
                </a:solidFill>
                <a:latin typeface="Calibri"/>
                <a:cs typeface="Calibri"/>
              </a:rPr>
              <a:t>Partikül</a:t>
            </a:r>
            <a:endParaRPr sz="2400">
              <a:latin typeface="Calibri"/>
              <a:cs typeface="Calibri"/>
            </a:endParaRPr>
          </a:p>
          <a:p>
            <a:pPr marL="266217" indent="-256693">
              <a:spcBef>
                <a:spcPts val="469"/>
              </a:spcBef>
              <a:buClr>
                <a:srgbClr val="C00000"/>
              </a:buClr>
              <a:buFont typeface="Wingdings"/>
              <a:buChar char=""/>
              <a:tabLst>
                <a:tab pos="266217" algn="l"/>
              </a:tabLst>
            </a:pPr>
            <a:r>
              <a:rPr sz="2400" b="1" spc="-8">
                <a:solidFill>
                  <a:srgbClr val="244060"/>
                </a:solidFill>
                <a:latin typeface="Calibri"/>
                <a:cs typeface="Calibri"/>
              </a:rPr>
              <a:t>Kristalleşmiş,</a:t>
            </a:r>
            <a:endParaRPr sz="2400">
              <a:latin typeface="Calibri"/>
              <a:cs typeface="Calibri"/>
            </a:endParaRPr>
          </a:p>
          <a:p>
            <a:pPr marL="266217" indent="-256693">
              <a:spcBef>
                <a:spcPts val="469"/>
              </a:spcBef>
              <a:buClr>
                <a:srgbClr val="C00000"/>
              </a:buClr>
              <a:buFont typeface="Wingdings"/>
              <a:buChar char=""/>
              <a:tabLst>
                <a:tab pos="266217" algn="l"/>
              </a:tabLst>
            </a:pPr>
            <a:r>
              <a:rPr sz="2400" b="1">
                <a:solidFill>
                  <a:srgbClr val="244060"/>
                </a:solidFill>
                <a:latin typeface="Calibri"/>
                <a:cs typeface="Calibri"/>
              </a:rPr>
              <a:t>Donmuş</a:t>
            </a:r>
            <a:r>
              <a:rPr sz="2400" b="1" spc="-19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2400" b="1" spc="-8">
                <a:solidFill>
                  <a:srgbClr val="244060"/>
                </a:solidFill>
                <a:latin typeface="Calibri"/>
                <a:cs typeface="Calibri"/>
              </a:rPr>
              <a:t>insülinler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6485767" y="1996822"/>
            <a:ext cx="2690813" cy="3816668"/>
            <a:chOff x="5091684" y="1519427"/>
            <a:chExt cx="3587750" cy="5088890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091684" y="1519427"/>
              <a:ext cx="3587496" cy="5088636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286375" y="1714449"/>
              <a:ext cx="3000375" cy="4500626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678559" y="1272159"/>
            <a:ext cx="4653152" cy="363474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7589426" y="2445925"/>
            <a:ext cx="2526506" cy="3139916"/>
            <a:chOff x="2916917" y="1773921"/>
            <a:chExt cx="3368675" cy="4186554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916917" y="1773921"/>
              <a:ext cx="3368074" cy="4186455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071876" y="1928774"/>
              <a:ext cx="2857500" cy="3675888"/>
            </a:xfrm>
            <a:prstGeom prst="rect">
              <a:avLst/>
            </a:prstGeom>
          </p:spPr>
        </p:pic>
      </p:grpSp>
      <p:grpSp>
        <p:nvGrpSpPr>
          <p:cNvPr id="6" name="object 6"/>
          <p:cNvGrpSpPr/>
          <p:nvPr/>
        </p:nvGrpSpPr>
        <p:grpSpPr>
          <a:xfrm>
            <a:off x="5196939" y="3757615"/>
            <a:ext cx="1616393" cy="1457325"/>
            <a:chOff x="391693" y="4485132"/>
            <a:chExt cx="2155190" cy="1943100"/>
          </a:xfrm>
        </p:grpSpPr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91693" y="4485132"/>
              <a:ext cx="2154885" cy="1943100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50290" y="4643450"/>
              <a:ext cx="1640459" cy="1428750"/>
            </a:xfrm>
            <a:prstGeom prst="rect">
              <a:avLst/>
            </a:prstGeom>
          </p:spPr>
        </p:pic>
      </p:grpSp>
      <p:grpSp>
        <p:nvGrpSpPr>
          <p:cNvPr id="9" name="object 9"/>
          <p:cNvGrpSpPr/>
          <p:nvPr/>
        </p:nvGrpSpPr>
        <p:grpSpPr>
          <a:xfrm>
            <a:off x="2664128" y="3757614"/>
            <a:ext cx="1522571" cy="1371600"/>
            <a:chOff x="6627876" y="4485132"/>
            <a:chExt cx="2030095" cy="1828800"/>
          </a:xfrm>
        </p:grpSpPr>
        <p:pic>
          <p:nvPicPr>
            <p:cNvPr id="10" name="object 1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627876" y="4485132"/>
              <a:ext cx="2029968" cy="1828800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786626" y="4643450"/>
              <a:ext cx="1514475" cy="1314450"/>
            </a:xfrm>
            <a:prstGeom prst="rect">
              <a:avLst/>
            </a:prstGeom>
          </p:spPr>
        </p:pic>
      </p:grpSp>
      <p:sp>
        <p:nvSpPr>
          <p:cNvPr id="13" name="object 13"/>
          <p:cNvSpPr txBox="1"/>
          <p:nvPr/>
        </p:nvSpPr>
        <p:spPr>
          <a:xfrm>
            <a:off x="8987414" y="5677588"/>
            <a:ext cx="135731" cy="14811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900" spc="-19">
                <a:solidFill>
                  <a:srgbClr val="888888"/>
                </a:solidFill>
                <a:latin typeface="Calibri"/>
                <a:cs typeface="Calibri"/>
              </a:rPr>
              <a:t>26</a:t>
            </a:r>
            <a:endParaRPr sz="9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4325368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640835" y="1217300"/>
            <a:ext cx="4834890" cy="363473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724031" y="1803192"/>
            <a:ext cx="2625090" cy="910345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266217" indent="-256693">
              <a:spcBef>
                <a:spcPts val="79"/>
              </a:spcBef>
              <a:buClr>
                <a:srgbClr val="C00000"/>
              </a:buClr>
              <a:buFont typeface="Wingdings"/>
              <a:buChar char=""/>
              <a:tabLst>
                <a:tab pos="266217" algn="l"/>
              </a:tabLst>
            </a:pPr>
            <a:r>
              <a:rPr sz="1950" b="1">
                <a:solidFill>
                  <a:srgbClr val="244060"/>
                </a:solidFill>
                <a:latin typeface="Calibri"/>
                <a:cs typeface="Calibri"/>
              </a:rPr>
              <a:t>Görme</a:t>
            </a:r>
            <a:r>
              <a:rPr sz="1950" b="1" spc="-19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1950" b="1" spc="-8">
                <a:solidFill>
                  <a:srgbClr val="244060"/>
                </a:solidFill>
                <a:latin typeface="Calibri"/>
                <a:cs typeface="Calibri"/>
              </a:rPr>
              <a:t>problemi</a:t>
            </a:r>
            <a:endParaRPr sz="1950">
              <a:latin typeface="Calibri"/>
              <a:cs typeface="Calibri"/>
            </a:endParaRPr>
          </a:p>
          <a:p>
            <a:pPr marL="266217" indent="-256693">
              <a:buClr>
                <a:srgbClr val="C00000"/>
              </a:buClr>
              <a:buFont typeface="Wingdings"/>
              <a:buChar char=""/>
              <a:tabLst>
                <a:tab pos="266217" algn="l"/>
              </a:tabLst>
            </a:pPr>
            <a:r>
              <a:rPr sz="1950" b="1">
                <a:solidFill>
                  <a:srgbClr val="244060"/>
                </a:solidFill>
                <a:latin typeface="Calibri"/>
                <a:cs typeface="Calibri"/>
              </a:rPr>
              <a:t>Elde</a:t>
            </a:r>
            <a:r>
              <a:rPr sz="1950" b="1" spc="-30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1950" b="1" spc="-8">
                <a:solidFill>
                  <a:srgbClr val="244060"/>
                </a:solidFill>
                <a:latin typeface="Calibri"/>
                <a:cs typeface="Calibri"/>
              </a:rPr>
              <a:t>titreme</a:t>
            </a:r>
            <a:endParaRPr sz="1950">
              <a:latin typeface="Calibri"/>
              <a:cs typeface="Calibri"/>
            </a:endParaRPr>
          </a:p>
          <a:p>
            <a:pPr marL="266217" indent="-256693">
              <a:buClr>
                <a:srgbClr val="C00000"/>
              </a:buClr>
              <a:buFont typeface="Wingdings"/>
              <a:buChar char=""/>
              <a:tabLst>
                <a:tab pos="266217" algn="l"/>
              </a:tabLst>
            </a:pPr>
            <a:r>
              <a:rPr sz="1950" b="1" spc="-8">
                <a:solidFill>
                  <a:srgbClr val="244060"/>
                </a:solidFill>
                <a:latin typeface="Calibri"/>
                <a:cs typeface="Calibri"/>
              </a:rPr>
              <a:t>Kalitesiz</a:t>
            </a:r>
            <a:r>
              <a:rPr sz="1950" b="1" spc="-71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1950" b="1">
                <a:solidFill>
                  <a:srgbClr val="244060"/>
                </a:solidFill>
                <a:latin typeface="Calibri"/>
                <a:cs typeface="Calibri"/>
              </a:rPr>
              <a:t>kalem</a:t>
            </a:r>
            <a:r>
              <a:rPr sz="1950" b="1" spc="-53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1950" b="1" spc="-8">
                <a:solidFill>
                  <a:srgbClr val="244060"/>
                </a:solidFill>
                <a:latin typeface="Calibri"/>
                <a:cs typeface="Calibri"/>
              </a:rPr>
              <a:t>iğneleri</a:t>
            </a:r>
            <a:endParaRPr sz="195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535072" y="5320168"/>
            <a:ext cx="4834890" cy="1327928"/>
          </a:xfrm>
          <a:prstGeom prst="rect">
            <a:avLst/>
          </a:prstGeom>
          <a:solidFill>
            <a:schemeClr val="bg2"/>
          </a:solidFill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lang="tr-TR" sz="2400" b="1">
                <a:solidFill>
                  <a:srgbClr val="C00000"/>
                </a:solidFill>
                <a:latin typeface="Calibri"/>
                <a:cs typeface="Calibri"/>
              </a:rPr>
              <a:t>Dikkat edilmezse </a:t>
            </a:r>
          </a:p>
          <a:p>
            <a:pPr marL="9525">
              <a:spcBef>
                <a:spcPts val="75"/>
              </a:spcBef>
            </a:pPr>
            <a:endParaRPr lang="tr-TR" sz="1200" b="1">
              <a:solidFill>
                <a:srgbClr val="7030A0"/>
              </a:solidFill>
              <a:latin typeface="Calibri"/>
              <a:cs typeface="Calibri"/>
            </a:endParaRPr>
          </a:p>
          <a:p>
            <a:pPr marL="9525">
              <a:spcBef>
                <a:spcPts val="75"/>
              </a:spcBef>
            </a:pPr>
            <a:r>
              <a:rPr sz="2400" err="1">
                <a:solidFill>
                  <a:srgbClr val="7030A0"/>
                </a:solidFill>
                <a:latin typeface="Calibri"/>
                <a:cs typeface="Calibri"/>
              </a:rPr>
              <a:t>Eksik</a:t>
            </a:r>
            <a:r>
              <a:rPr sz="2400" spc="-45">
                <a:solidFill>
                  <a:srgbClr val="7030A0"/>
                </a:solidFill>
                <a:latin typeface="Calibri"/>
                <a:cs typeface="Calibri"/>
              </a:rPr>
              <a:t> </a:t>
            </a:r>
            <a:r>
              <a:rPr sz="2400">
                <a:solidFill>
                  <a:srgbClr val="7030A0"/>
                </a:solidFill>
                <a:latin typeface="Calibri"/>
                <a:cs typeface="Calibri"/>
              </a:rPr>
              <a:t>doz</a:t>
            </a:r>
            <a:r>
              <a:rPr sz="2400" spc="-30">
                <a:solidFill>
                  <a:srgbClr val="7030A0"/>
                </a:solidFill>
                <a:latin typeface="Calibri"/>
                <a:cs typeface="Calibri"/>
              </a:rPr>
              <a:t> </a:t>
            </a:r>
            <a:r>
              <a:rPr sz="2400">
                <a:solidFill>
                  <a:srgbClr val="7030A0"/>
                </a:solidFill>
                <a:latin typeface="Calibri"/>
                <a:cs typeface="Calibri"/>
              </a:rPr>
              <a:t>uygulanabilir</a:t>
            </a:r>
            <a:r>
              <a:rPr sz="2400" spc="-49">
                <a:solidFill>
                  <a:srgbClr val="7030A0"/>
                </a:solidFill>
                <a:latin typeface="Calibri"/>
                <a:cs typeface="Calibri"/>
              </a:rPr>
              <a:t> </a:t>
            </a:r>
            <a:r>
              <a:rPr sz="2400">
                <a:solidFill>
                  <a:srgbClr val="7030A0"/>
                </a:solidFill>
                <a:latin typeface="Calibri"/>
                <a:cs typeface="Calibri"/>
              </a:rPr>
              <a:t>ya</a:t>
            </a:r>
            <a:r>
              <a:rPr sz="2400" spc="-26">
                <a:solidFill>
                  <a:srgbClr val="7030A0"/>
                </a:solidFill>
                <a:latin typeface="Calibri"/>
                <a:cs typeface="Calibri"/>
              </a:rPr>
              <a:t> </a:t>
            </a:r>
            <a:r>
              <a:rPr sz="2400">
                <a:solidFill>
                  <a:srgbClr val="7030A0"/>
                </a:solidFill>
                <a:latin typeface="Calibri"/>
                <a:cs typeface="Calibri"/>
              </a:rPr>
              <a:t>da</a:t>
            </a:r>
            <a:r>
              <a:rPr sz="2400" spc="-41">
                <a:solidFill>
                  <a:srgbClr val="7030A0"/>
                </a:solidFill>
                <a:latin typeface="Calibri"/>
                <a:cs typeface="Calibri"/>
              </a:rPr>
              <a:t> </a:t>
            </a:r>
            <a:endParaRPr lang="tr-TR" sz="2400" spc="-41">
              <a:solidFill>
                <a:srgbClr val="7030A0"/>
              </a:solidFill>
              <a:latin typeface="Calibri"/>
              <a:cs typeface="Calibri"/>
            </a:endParaRPr>
          </a:p>
          <a:p>
            <a:pPr marL="9525">
              <a:spcBef>
                <a:spcPts val="75"/>
              </a:spcBef>
            </a:pPr>
            <a:r>
              <a:rPr lang="tr-TR" sz="2400">
                <a:solidFill>
                  <a:srgbClr val="7030A0"/>
                </a:solidFill>
                <a:latin typeface="Calibri"/>
                <a:cs typeface="Calibri"/>
              </a:rPr>
              <a:t>hiç</a:t>
            </a:r>
            <a:r>
              <a:rPr lang="tr-TR" sz="2400" spc="-30">
                <a:solidFill>
                  <a:srgbClr val="7030A0"/>
                </a:solidFill>
                <a:latin typeface="Calibri"/>
                <a:cs typeface="Calibri"/>
              </a:rPr>
              <a:t> </a:t>
            </a:r>
            <a:r>
              <a:rPr lang="tr-TR" sz="2400">
                <a:solidFill>
                  <a:srgbClr val="7030A0"/>
                </a:solidFill>
                <a:latin typeface="Calibri"/>
                <a:cs typeface="Calibri"/>
              </a:rPr>
              <a:t>uygulama</a:t>
            </a:r>
            <a:r>
              <a:rPr lang="tr-TR" sz="2400" spc="-41">
                <a:solidFill>
                  <a:srgbClr val="7030A0"/>
                </a:solidFill>
                <a:latin typeface="Calibri"/>
                <a:cs typeface="Calibri"/>
              </a:rPr>
              <a:t> </a:t>
            </a:r>
            <a:r>
              <a:rPr lang="tr-TR" sz="2400" spc="-8">
                <a:solidFill>
                  <a:srgbClr val="7030A0"/>
                </a:solidFill>
                <a:latin typeface="Calibri"/>
                <a:cs typeface="Calibri"/>
              </a:rPr>
              <a:t>yapılamaz</a:t>
            </a:r>
            <a:endParaRPr lang="tr-TR" sz="2400">
              <a:solidFill>
                <a:srgbClr val="7030A0"/>
              </a:solidFill>
              <a:latin typeface="Calibri"/>
              <a:cs typeface="Calibri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2724032" y="2858146"/>
            <a:ext cx="4078605" cy="2462213"/>
            <a:chOff x="1769374" y="2699004"/>
            <a:chExt cx="5438140" cy="3282950"/>
          </a:xfrm>
        </p:grpSpPr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769374" y="2699004"/>
              <a:ext cx="5437611" cy="3282696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928749" y="2857500"/>
              <a:ext cx="4922012" cy="27686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3882408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191686" y="2051367"/>
            <a:ext cx="4227195" cy="1505380"/>
          </a:xfrm>
          <a:prstGeom prst="rect">
            <a:avLst/>
          </a:prstGeom>
        </p:spPr>
        <p:txBody>
          <a:bodyPr vert="horz" wrap="square" lIns="0" tIns="10001" rIns="0" bIns="0" rtlCol="0" anchor="t">
            <a:spAutoFit/>
          </a:bodyPr>
          <a:lstStyle/>
          <a:p>
            <a:pPr marL="231775" marR="3810" indent="-222250">
              <a:spcBef>
                <a:spcPts val="79"/>
              </a:spcBef>
              <a:buFont typeface="Wingdings"/>
              <a:buChar char=""/>
              <a:tabLst>
                <a:tab pos="231929" algn="l"/>
                <a:tab pos="265742" algn="l"/>
              </a:tabLst>
            </a:pPr>
            <a:r>
              <a:rPr sz="1950">
                <a:solidFill>
                  <a:srgbClr val="C00000"/>
                </a:solidFill>
                <a:latin typeface="Calibri"/>
                <a:cs typeface="Calibri"/>
              </a:rPr>
              <a:t>	</a:t>
            </a:r>
            <a:r>
              <a:rPr sz="1950" b="1" spc="-8">
                <a:solidFill>
                  <a:srgbClr val="244060"/>
                </a:solidFill>
                <a:latin typeface="Calibri"/>
                <a:cs typeface="Calibri"/>
              </a:rPr>
              <a:t>Kalem/</a:t>
            </a:r>
            <a:r>
              <a:rPr lang="tr-TR" sz="1950" b="1" spc="-8">
                <a:solidFill>
                  <a:srgbClr val="244060"/>
                </a:solidFill>
                <a:latin typeface="Calibri"/>
                <a:cs typeface="Calibri"/>
              </a:rPr>
              <a:t>kartuşta</a:t>
            </a:r>
            <a:r>
              <a:rPr lang="tr-TR" sz="1950" b="1">
                <a:solidFill>
                  <a:srgbClr val="244060"/>
                </a:solidFill>
                <a:latin typeface="Calibri"/>
                <a:cs typeface="Calibri"/>
              </a:rPr>
              <a:t>ki</a:t>
            </a:r>
            <a:r>
              <a:rPr sz="1950" b="1" spc="-60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1950" b="1" err="1">
                <a:solidFill>
                  <a:srgbClr val="244060"/>
                </a:solidFill>
                <a:latin typeface="Calibri"/>
                <a:cs typeface="Calibri"/>
              </a:rPr>
              <a:t>hava</a:t>
            </a:r>
            <a:r>
              <a:rPr sz="1950" b="1" spc="-56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1950" b="1" spc="-8" err="1">
                <a:solidFill>
                  <a:srgbClr val="244060"/>
                </a:solidFill>
                <a:latin typeface="Calibri"/>
                <a:cs typeface="Calibri"/>
              </a:rPr>
              <a:t>kabarcıklarının</a:t>
            </a:r>
            <a:r>
              <a:rPr sz="1950" b="1" spc="-8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1950" b="1" spc="-8" err="1">
                <a:solidFill>
                  <a:srgbClr val="244060"/>
                </a:solidFill>
                <a:latin typeface="Calibri"/>
                <a:cs typeface="Calibri"/>
              </a:rPr>
              <a:t>çıkarılması</a:t>
            </a:r>
            <a:r>
              <a:rPr sz="1950" b="1" spc="-8">
                <a:solidFill>
                  <a:srgbClr val="244060"/>
                </a:solidFill>
                <a:latin typeface="Calibri"/>
                <a:cs typeface="Calibri"/>
              </a:rPr>
              <a:t>!</a:t>
            </a:r>
            <a:endParaRPr lang="tr-TR" sz="1950">
              <a:latin typeface="Calibri"/>
              <a:ea typeface="Calibri"/>
              <a:cs typeface="Calibri"/>
            </a:endParaRPr>
          </a:p>
          <a:p>
            <a:pPr marL="266065" indent="-256540">
              <a:spcBef>
                <a:spcPts val="2340"/>
              </a:spcBef>
              <a:buClr>
                <a:srgbClr val="C00000"/>
              </a:buClr>
              <a:buFont typeface="Wingdings"/>
              <a:buChar char=""/>
              <a:tabLst>
                <a:tab pos="266217" algn="l"/>
              </a:tabLst>
            </a:pPr>
            <a:r>
              <a:rPr sz="1950" b="1" err="1">
                <a:solidFill>
                  <a:srgbClr val="244060"/>
                </a:solidFill>
                <a:latin typeface="Calibri"/>
                <a:cs typeface="Calibri"/>
              </a:rPr>
              <a:t>İnsülinin</a:t>
            </a:r>
            <a:r>
              <a:rPr sz="1950" b="1" spc="-64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1950" b="1" err="1">
                <a:solidFill>
                  <a:srgbClr val="244060"/>
                </a:solidFill>
                <a:latin typeface="Calibri"/>
                <a:cs typeface="Calibri"/>
              </a:rPr>
              <a:t>kalem</a:t>
            </a:r>
            <a:r>
              <a:rPr sz="1950" b="1" spc="-68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1950" b="1" spc="-8" err="1">
                <a:solidFill>
                  <a:srgbClr val="244060"/>
                </a:solidFill>
                <a:latin typeface="Calibri"/>
                <a:cs typeface="Calibri"/>
              </a:rPr>
              <a:t>iğnesinden</a:t>
            </a:r>
            <a:endParaRPr sz="1950" err="1">
              <a:latin typeface="Calibri"/>
              <a:ea typeface="Calibri"/>
              <a:cs typeface="Calibri"/>
            </a:endParaRPr>
          </a:p>
          <a:p>
            <a:pPr marL="231775"/>
            <a:r>
              <a:rPr sz="1950" b="1" err="1">
                <a:solidFill>
                  <a:srgbClr val="244060"/>
                </a:solidFill>
                <a:latin typeface="Calibri"/>
                <a:cs typeface="Calibri"/>
              </a:rPr>
              <a:t>çıktığını</a:t>
            </a:r>
            <a:r>
              <a:rPr sz="1950" b="1" spc="-45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1950" b="1" spc="-8" err="1">
                <a:solidFill>
                  <a:srgbClr val="244060"/>
                </a:solidFill>
                <a:latin typeface="Calibri"/>
                <a:cs typeface="Calibri"/>
              </a:rPr>
              <a:t>kontrol</a:t>
            </a:r>
            <a:r>
              <a:rPr sz="1950" b="1" spc="-41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1950" b="1" err="1">
                <a:solidFill>
                  <a:srgbClr val="244060"/>
                </a:solidFill>
                <a:latin typeface="Calibri"/>
                <a:cs typeface="Calibri"/>
              </a:rPr>
              <a:t>etmek</a:t>
            </a:r>
            <a:r>
              <a:rPr sz="1950" b="1">
                <a:solidFill>
                  <a:srgbClr val="244060"/>
                </a:solidFill>
                <a:latin typeface="Calibri"/>
                <a:cs typeface="Calibri"/>
              </a:rPr>
              <a:t>(</a:t>
            </a:r>
            <a:r>
              <a:rPr lang="tr-TR" sz="1950" b="1">
                <a:solidFill>
                  <a:srgbClr val="244060"/>
                </a:solidFill>
                <a:latin typeface="Calibri"/>
                <a:cs typeface="Calibri"/>
              </a:rPr>
              <a:t>1-2</a:t>
            </a:r>
            <a:r>
              <a:rPr sz="1950" b="1" spc="-49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lang="tr-TR" sz="1950" b="1" spc="-49">
                <a:solidFill>
                  <a:srgbClr val="244060"/>
                </a:solidFill>
                <a:latin typeface="Calibri"/>
                <a:cs typeface="Calibri"/>
              </a:rPr>
              <a:t>ünite</a:t>
            </a:r>
            <a:r>
              <a:rPr lang="tr-TR" sz="1950" b="1">
                <a:solidFill>
                  <a:srgbClr val="244060"/>
                </a:solidFill>
                <a:latin typeface="Calibri"/>
                <a:cs typeface="Calibri"/>
              </a:rPr>
              <a:t> </a:t>
            </a:r>
            <a:r>
              <a:rPr sz="1950" b="1" spc="-15" err="1">
                <a:solidFill>
                  <a:srgbClr val="244060"/>
                </a:solidFill>
                <a:latin typeface="Calibri"/>
                <a:cs typeface="Calibri"/>
              </a:rPr>
              <a:t>ile</a:t>
            </a:r>
            <a:r>
              <a:rPr sz="1950" b="1" spc="-15">
                <a:solidFill>
                  <a:srgbClr val="244060"/>
                </a:solidFill>
                <a:latin typeface="Calibri"/>
                <a:cs typeface="Calibri"/>
              </a:rPr>
              <a:t>)</a:t>
            </a:r>
            <a:endParaRPr sz="1950">
              <a:latin typeface="Calibri"/>
              <a:ea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2204946" y="3706921"/>
            <a:ext cx="2907030" cy="1583306"/>
            <a:chOff x="1161288" y="3877055"/>
            <a:chExt cx="3876040" cy="271145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61288" y="3877055"/>
              <a:ext cx="3875532" cy="2711196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57249" y="4071988"/>
              <a:ext cx="3286125" cy="2122678"/>
            </a:xfrm>
            <a:prstGeom prst="rect">
              <a:avLst/>
            </a:prstGeom>
          </p:spPr>
        </p:pic>
      </p:grpSp>
      <p:grpSp>
        <p:nvGrpSpPr>
          <p:cNvPr id="6" name="object 6"/>
          <p:cNvGrpSpPr/>
          <p:nvPr/>
        </p:nvGrpSpPr>
        <p:grpSpPr>
          <a:xfrm>
            <a:off x="1661161" y="768431"/>
            <a:ext cx="8339156" cy="4993005"/>
            <a:chOff x="630936" y="0"/>
            <a:chExt cx="8513445" cy="6657340"/>
          </a:xfrm>
        </p:grpSpPr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163056" y="1376172"/>
              <a:ext cx="2980944" cy="5280660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358001" y="1571663"/>
              <a:ext cx="2500376" cy="4692650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30936" y="0"/>
              <a:ext cx="7740396" cy="1874520"/>
            </a:xfrm>
            <a:prstGeom prst="rect">
              <a:avLst/>
            </a:prstGeom>
          </p:spPr>
        </p:pic>
      </p:grpSp>
      <p:sp>
        <p:nvSpPr>
          <p:cNvPr id="12" name="object 12"/>
          <p:cNvSpPr txBox="1"/>
          <p:nvPr/>
        </p:nvSpPr>
        <p:spPr>
          <a:xfrm>
            <a:off x="4976626" y="5711548"/>
            <a:ext cx="3695224" cy="12413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525">
              <a:lnSpc>
                <a:spcPts val="953"/>
              </a:lnSpc>
            </a:pPr>
            <a:r>
              <a:rPr sz="825" spc="-19">
                <a:latin typeface="Calibri"/>
                <a:cs typeface="Calibri"/>
              </a:rPr>
              <a:t>.</a:t>
            </a:r>
            <a:endParaRPr sz="825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5562580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610630" y="2128878"/>
            <a:ext cx="4485373" cy="3011805"/>
            <a:chOff x="1841001" y="1984261"/>
            <a:chExt cx="5767070" cy="401574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841001" y="1984261"/>
              <a:ext cx="5766796" cy="4015712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000250" y="2143086"/>
              <a:ext cx="5251831" cy="3501263"/>
            </a:xfrm>
            <a:prstGeom prst="rect">
              <a:avLst/>
            </a:prstGeom>
          </p:spPr>
        </p:pic>
      </p:grpSp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500252" y="1363475"/>
            <a:ext cx="5133212" cy="314679"/>
          </a:xfrm>
          <a:prstGeom prst="rect">
            <a:avLst/>
          </a:prstGeom>
        </p:spPr>
      </p:pic>
      <p:sp>
        <p:nvSpPr>
          <p:cNvPr id="10" name="İçerik Yer Tutucusu 9">
            <a:extLst>
              <a:ext uri="{FF2B5EF4-FFF2-40B4-BE49-F238E27FC236}">
                <a16:creationId xmlns:a16="http://schemas.microsoft.com/office/drawing/2014/main" id="{D462D3D0-779E-4E81-A916-BA6C9391F98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59753" y="2286194"/>
            <a:ext cx="3621617" cy="3315036"/>
          </a:xfrm>
          <a:solidFill>
            <a:schemeClr val="accent2">
              <a:lumMod val="20000"/>
              <a:lumOff val="80000"/>
            </a:schemeClr>
          </a:solidFill>
        </p:spPr>
        <p:txBody>
          <a:bodyPr vert="horz" lIns="91440" tIns="45720" rIns="91440" bIns="45720" rtlCol="0" anchor="t">
            <a:normAutofit lnSpcReduction="10000"/>
          </a:bodyPr>
          <a:lstStyle/>
          <a:p>
            <a:endParaRPr lang="tr-TR"/>
          </a:p>
          <a:p>
            <a:pPr marL="0" indent="0">
              <a:buNone/>
            </a:pPr>
            <a:r>
              <a:rPr lang="tr-TR">
                <a:solidFill>
                  <a:srgbClr val="FF0000"/>
                </a:solidFill>
              </a:rPr>
              <a:t> Kontrol edilmezse; </a:t>
            </a:r>
          </a:p>
          <a:p>
            <a:pPr marL="0" indent="0">
              <a:buNone/>
            </a:pPr>
            <a:endParaRPr lang="tr-TR">
              <a:solidFill>
                <a:srgbClr val="C00000"/>
              </a:solidFill>
            </a:endParaRPr>
          </a:p>
          <a:p>
            <a:r>
              <a:rPr lang="tr-TR">
                <a:solidFill>
                  <a:schemeClr val="accent1">
                    <a:lumMod val="50000"/>
                  </a:schemeClr>
                </a:solidFill>
              </a:rPr>
              <a:t>Gerekli dozda insülinin yapılmaması</a:t>
            </a:r>
          </a:p>
          <a:p>
            <a:pPr marL="0" indent="0">
              <a:buNone/>
            </a:pPr>
            <a:endParaRPr lang="tr-TR">
              <a:solidFill>
                <a:schemeClr val="accent1">
                  <a:lumMod val="50000"/>
                </a:schemeClr>
              </a:solidFill>
              <a:ea typeface="Calibri" panose="020F0502020204030204"/>
              <a:cs typeface="Calibri" panose="020F0502020204030204"/>
            </a:endParaRPr>
          </a:p>
          <a:p>
            <a:r>
              <a:rPr lang="tr-TR">
                <a:solidFill>
                  <a:schemeClr val="accent1">
                    <a:lumMod val="50000"/>
                  </a:schemeClr>
                </a:solidFill>
              </a:rPr>
              <a:t>Hiperglisemi</a:t>
            </a:r>
          </a:p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6206917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786509" y="2383370"/>
            <a:ext cx="4175760" cy="3225641"/>
            <a:chOff x="1840982" y="1555991"/>
            <a:chExt cx="5567680" cy="430085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840982" y="1555991"/>
              <a:ext cx="5567191" cy="4300753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000250" y="1714500"/>
              <a:ext cx="5051933" cy="3786251"/>
            </a:xfrm>
            <a:prstGeom prst="rect">
              <a:avLst/>
            </a:prstGeom>
          </p:spPr>
        </p:pic>
      </p:grpSp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912995" y="1316738"/>
            <a:ext cx="2098548" cy="318897"/>
          </a:xfrm>
          <a:prstGeom prst="rect">
            <a:avLst/>
          </a:prstGeom>
        </p:spPr>
      </p:pic>
      <p:sp>
        <p:nvSpPr>
          <p:cNvPr id="9" name="İçerik Yer Tutucusu 8">
            <a:extLst>
              <a:ext uri="{FF2B5EF4-FFF2-40B4-BE49-F238E27FC236}">
                <a16:creationId xmlns:a16="http://schemas.microsoft.com/office/drawing/2014/main" id="{ADF3660B-B015-4036-8CFE-95678D05DB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14067" y="1767456"/>
            <a:ext cx="3334941" cy="3803651"/>
          </a:xfr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endParaRPr lang="tr-TR"/>
          </a:p>
          <a:p>
            <a:pPr marL="0" indent="0">
              <a:buNone/>
            </a:pPr>
            <a:r>
              <a:rPr lang="tr-TR">
                <a:solidFill>
                  <a:srgbClr val="FF0000"/>
                </a:solidFill>
              </a:rPr>
              <a:t>Yanlış doz ayarlanırsa;</a:t>
            </a:r>
          </a:p>
          <a:p>
            <a:pPr marL="0" indent="0">
              <a:buNone/>
            </a:pPr>
            <a:endParaRPr lang="tr-TR">
              <a:solidFill>
                <a:srgbClr val="FF0000"/>
              </a:solidFill>
            </a:endParaRPr>
          </a:p>
          <a:p>
            <a:r>
              <a:rPr lang="tr-TR">
                <a:solidFill>
                  <a:schemeClr val="accent1">
                    <a:lumMod val="50000"/>
                  </a:schemeClr>
                </a:solidFill>
              </a:rPr>
              <a:t>Hipoglisemi </a:t>
            </a:r>
          </a:p>
          <a:p>
            <a:pPr marL="0" indent="0">
              <a:buNone/>
            </a:pPr>
            <a:r>
              <a:rPr lang="tr-TR">
                <a:solidFill>
                  <a:schemeClr val="accent1">
                    <a:lumMod val="50000"/>
                  </a:schemeClr>
                </a:solidFill>
              </a:rPr>
              <a:t>(şeker düşüklüğü)</a:t>
            </a:r>
            <a:endParaRPr lang="tr-TR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tr-TR" sz="1800">
              <a:solidFill>
                <a:schemeClr val="accent1">
                  <a:lumMod val="50000"/>
                </a:schemeClr>
              </a:solidFill>
              <a:ea typeface="Calibri" panose="020F0502020204030204"/>
              <a:cs typeface="Calibri" panose="020F0502020204030204"/>
            </a:endParaRPr>
          </a:p>
          <a:p>
            <a:r>
              <a:rPr lang="tr-TR">
                <a:solidFill>
                  <a:schemeClr val="accent1">
                    <a:lumMod val="50000"/>
                  </a:schemeClr>
                </a:solidFill>
              </a:rPr>
              <a:t>Hiperglisemi</a:t>
            </a:r>
          </a:p>
          <a:p>
            <a:pPr marL="0" indent="0">
              <a:buNone/>
            </a:pPr>
            <a:r>
              <a:rPr lang="tr-TR">
                <a:solidFill>
                  <a:schemeClr val="accent1">
                    <a:lumMod val="50000"/>
                  </a:schemeClr>
                </a:solidFill>
              </a:rPr>
              <a:t>(şeker yüksekliği)</a:t>
            </a:r>
            <a:endParaRPr lang="tr-TR"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63484706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>
            <a:extLst>
              <a:ext uri="{FF2B5EF4-FFF2-40B4-BE49-F238E27FC236}">
                <a16:creationId xmlns:a16="http://schemas.microsoft.com/office/drawing/2014/main" id="{EFAD1CB8-0506-4B34-8988-3D1F53CA311C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380036" y="1607172"/>
            <a:ext cx="3251994" cy="3813872"/>
          </a:xfrm>
          <a:prstGeom prst="rect">
            <a:avLst/>
          </a:prstGeom>
        </p:spPr>
      </p:pic>
      <p:sp>
        <p:nvSpPr>
          <p:cNvPr id="3" name="object 4">
            <a:extLst>
              <a:ext uri="{FF2B5EF4-FFF2-40B4-BE49-F238E27FC236}">
                <a16:creationId xmlns:a16="http://schemas.microsoft.com/office/drawing/2014/main" id="{73D5D276-119E-4766-ABEE-FD78EB30C994}"/>
              </a:ext>
            </a:extLst>
          </p:cNvPr>
          <p:cNvSpPr txBox="1"/>
          <p:nvPr/>
        </p:nvSpPr>
        <p:spPr>
          <a:xfrm>
            <a:off x="1949767" y="873340"/>
            <a:ext cx="7355100" cy="5636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algn="ctr">
              <a:spcBef>
                <a:spcPts val="75"/>
              </a:spcBef>
            </a:pPr>
            <a:r>
              <a:rPr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İnsulin</a:t>
            </a:r>
            <a:r>
              <a:rPr spc="-26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spc="-8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enjeksiyonunun</a:t>
            </a:r>
            <a:r>
              <a:rPr spc="-26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deri</a:t>
            </a:r>
            <a:r>
              <a:rPr spc="-11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altı</a:t>
            </a:r>
            <a:r>
              <a:rPr spc="-23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yağ</a:t>
            </a:r>
            <a:r>
              <a:rPr spc="-26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dokuya</a:t>
            </a:r>
            <a:r>
              <a:rPr spc="-19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spc="-8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(subkutan)</a:t>
            </a:r>
            <a:r>
              <a:rPr spc="-26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yapılması</a:t>
            </a:r>
            <a:r>
              <a:rPr spc="-19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spc="-8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gerekir.</a:t>
            </a:r>
            <a:endParaRPr>
              <a:solidFill>
                <a:schemeClr val="accent1">
                  <a:lumMod val="50000"/>
                </a:schemeClr>
              </a:solidFill>
              <a:latin typeface="Calibri"/>
              <a:cs typeface="Calibri"/>
            </a:endParaRPr>
          </a:p>
          <a:p>
            <a:pPr marL="476" algn="ctr"/>
            <a:r>
              <a:rPr spc="-15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Yağ</a:t>
            </a:r>
            <a:r>
              <a:rPr spc="-38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dokusu</a:t>
            </a:r>
            <a:r>
              <a:rPr spc="-23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içine</a:t>
            </a:r>
            <a:r>
              <a:rPr spc="-34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yapılan</a:t>
            </a:r>
            <a:r>
              <a:rPr spc="-30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spc="-8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enjeksiyonda</a:t>
            </a:r>
            <a:r>
              <a:rPr spc="-30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insulin</a:t>
            </a:r>
            <a:r>
              <a:rPr spc="-38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dengeli</a:t>
            </a:r>
            <a:r>
              <a:rPr spc="-34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şekilde</a:t>
            </a:r>
            <a:r>
              <a:rPr spc="-26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spc="-8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emilir.</a:t>
            </a:r>
            <a:endParaRPr>
              <a:solidFill>
                <a:schemeClr val="accent1">
                  <a:lumMod val="50000"/>
                </a:schemeClr>
              </a:solidFill>
              <a:latin typeface="Calibri"/>
              <a:cs typeface="Calibri"/>
            </a:endParaRPr>
          </a:p>
        </p:txBody>
      </p:sp>
      <p:pic>
        <p:nvPicPr>
          <p:cNvPr id="4" name="object 2">
            <a:extLst>
              <a:ext uri="{FF2B5EF4-FFF2-40B4-BE49-F238E27FC236}">
                <a16:creationId xmlns:a16="http://schemas.microsoft.com/office/drawing/2014/main" id="{21771029-C9F2-47D9-B1F4-C14B7790FDB3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341130" y="2237114"/>
            <a:ext cx="4038906" cy="3013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473527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526573" y="1825883"/>
            <a:ext cx="6763226" cy="4111466"/>
            <a:chOff x="126503" y="1376171"/>
            <a:chExt cx="9017635" cy="548195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26503" y="1412747"/>
              <a:ext cx="4802101" cy="5445252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85724" y="1571650"/>
              <a:ext cx="4286250" cy="5000625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693919" y="1376171"/>
              <a:ext cx="4450080" cy="5481828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889754" y="1571624"/>
              <a:ext cx="3968623" cy="4962017"/>
            </a:xfrm>
            <a:prstGeom prst="rect">
              <a:avLst/>
            </a:prstGeom>
          </p:spPr>
        </p:pic>
      </p:grpSp>
      <p:pic>
        <p:nvPicPr>
          <p:cNvPr id="7" name="object 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193503" y="1017266"/>
            <a:ext cx="3034665" cy="318897"/>
          </a:xfrm>
          <a:prstGeom prst="rect">
            <a:avLst/>
          </a:prstGeom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>
            <a:extLst>
              <a:ext uri="{FF2B5EF4-FFF2-40B4-BE49-F238E27FC236}">
                <a16:creationId xmlns:a16="http://schemas.microsoft.com/office/drawing/2014/main" id="{85D3BE68-430E-4C4D-9FA1-21D0AD8E6236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67565" y="2428007"/>
            <a:ext cx="5520836" cy="2000061"/>
          </a:xfrm>
          <a:prstGeom prst="rect">
            <a:avLst/>
          </a:prstGeom>
        </p:spPr>
      </p:pic>
      <p:sp>
        <p:nvSpPr>
          <p:cNvPr id="3" name="object 4">
            <a:extLst>
              <a:ext uri="{FF2B5EF4-FFF2-40B4-BE49-F238E27FC236}">
                <a16:creationId xmlns:a16="http://schemas.microsoft.com/office/drawing/2014/main" id="{8AAA7FA7-AB2F-42D3-A6AE-FDAEADBA2332}"/>
              </a:ext>
            </a:extLst>
          </p:cNvPr>
          <p:cNvSpPr txBox="1"/>
          <p:nvPr/>
        </p:nvSpPr>
        <p:spPr>
          <a:xfrm>
            <a:off x="2608499" y="1039814"/>
            <a:ext cx="7441434" cy="5636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216212" marR="3810" indent="-207164">
              <a:spcBef>
                <a:spcPts val="75"/>
              </a:spcBef>
            </a:pPr>
            <a:r>
              <a:rPr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Eğer</a:t>
            </a:r>
            <a:r>
              <a:rPr spc="-26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insülin</a:t>
            </a:r>
            <a:r>
              <a:rPr spc="-45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yağ</a:t>
            </a:r>
            <a:r>
              <a:rPr spc="-41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doku</a:t>
            </a:r>
            <a:r>
              <a:rPr spc="-34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yerine</a:t>
            </a:r>
            <a:r>
              <a:rPr spc="-30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b="1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daha</a:t>
            </a:r>
            <a:r>
              <a:rPr b="1" spc="-38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b="1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derine</a:t>
            </a:r>
            <a:r>
              <a:rPr b="1" spc="-34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b="1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yani</a:t>
            </a:r>
            <a:r>
              <a:rPr b="1" spc="-30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b="1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kas</a:t>
            </a:r>
            <a:r>
              <a:rPr b="1" spc="-41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b="1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dokuya</a:t>
            </a:r>
            <a:r>
              <a:rPr b="1" spc="-26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b="1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yapılırsa</a:t>
            </a:r>
            <a:r>
              <a:rPr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,</a:t>
            </a:r>
            <a:r>
              <a:rPr spc="-38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insülin</a:t>
            </a:r>
            <a:r>
              <a:rPr spc="-45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spc="-19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cok </a:t>
            </a:r>
            <a:r>
              <a:rPr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daha</a:t>
            </a:r>
            <a:r>
              <a:rPr spc="-38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hızlı</a:t>
            </a:r>
            <a:r>
              <a:rPr spc="-34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emilir</a:t>
            </a:r>
            <a:r>
              <a:rPr spc="-26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ve</a:t>
            </a:r>
            <a:r>
              <a:rPr spc="-23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kan</a:t>
            </a:r>
            <a:r>
              <a:rPr spc="-38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şekeri</a:t>
            </a:r>
            <a:r>
              <a:rPr spc="-23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hızla</a:t>
            </a:r>
            <a:r>
              <a:rPr spc="-30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düşerek</a:t>
            </a:r>
            <a:r>
              <a:rPr spc="-26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hipoglisemiye</a:t>
            </a:r>
            <a:r>
              <a:rPr spc="-34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sebep</a:t>
            </a:r>
            <a:r>
              <a:rPr spc="-30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spc="-8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olabilir.</a:t>
            </a:r>
            <a:endParaRPr>
              <a:solidFill>
                <a:schemeClr val="accent1">
                  <a:lumMod val="50000"/>
                </a:schemeClr>
              </a:solidFill>
              <a:latin typeface="Calibri"/>
              <a:cs typeface="Calibri"/>
            </a:endParaRPr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47CD745B-092F-4DDB-A95B-25386C2CE5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1467" y="4504267"/>
            <a:ext cx="7052733" cy="1739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2639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726566" y="1316736"/>
            <a:ext cx="4615433" cy="363474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470149" y="5058744"/>
            <a:ext cx="7886700" cy="741164"/>
          </a:xfrm>
          <a:prstGeom prst="rect">
            <a:avLst/>
          </a:prstGeom>
          <a:solidFill>
            <a:srgbClr val="FFC000"/>
          </a:solidFill>
        </p:spPr>
        <p:txBody>
          <a:bodyPr vert="horz" wrap="square" lIns="0" tIns="63436" rIns="0" bIns="0" rtlCol="0" anchor="ctr">
            <a:spAutoFit/>
          </a:bodyPr>
          <a:lstStyle/>
          <a:p>
            <a:pPr marL="477520" marR="3810" indent="-323215">
              <a:lnSpc>
                <a:spcPct val="100000"/>
              </a:lnSpc>
              <a:spcBef>
                <a:spcPts val="79"/>
              </a:spcBef>
            </a:pPr>
            <a:r>
              <a:rPr sz="2000" spc="-8" err="1"/>
              <a:t>Egzersize</a:t>
            </a:r>
            <a:r>
              <a:rPr sz="2000" spc="-71"/>
              <a:t> </a:t>
            </a:r>
            <a:r>
              <a:rPr lang="tr-TR" sz="2000"/>
              <a:t>maruz</a:t>
            </a:r>
            <a:r>
              <a:rPr sz="2000" spc="-60"/>
              <a:t> </a:t>
            </a:r>
            <a:r>
              <a:rPr sz="2000" err="1"/>
              <a:t>kalacak</a:t>
            </a:r>
            <a:r>
              <a:rPr sz="2000" spc="-71"/>
              <a:t> </a:t>
            </a:r>
            <a:r>
              <a:rPr sz="2000" err="1"/>
              <a:t>vücut</a:t>
            </a:r>
            <a:r>
              <a:rPr sz="2000" spc="-71"/>
              <a:t> </a:t>
            </a:r>
            <a:r>
              <a:rPr sz="2000" spc="-8" err="1"/>
              <a:t>bölgesine</a:t>
            </a:r>
            <a:r>
              <a:rPr sz="2000" spc="-75"/>
              <a:t> </a:t>
            </a:r>
            <a:r>
              <a:rPr sz="2000" spc="-8" err="1"/>
              <a:t>yapılan</a:t>
            </a:r>
            <a:r>
              <a:rPr sz="2000" spc="-8"/>
              <a:t> </a:t>
            </a:r>
            <a:r>
              <a:rPr sz="2000" err="1"/>
              <a:t>insülin</a:t>
            </a:r>
            <a:r>
              <a:rPr sz="2000" spc="-49"/>
              <a:t> </a:t>
            </a:r>
            <a:r>
              <a:rPr sz="2000" err="1"/>
              <a:t>uygulaması</a:t>
            </a:r>
            <a:r>
              <a:rPr sz="2000" spc="-45"/>
              <a:t> </a:t>
            </a:r>
            <a:r>
              <a:rPr sz="2400" spc="-8" err="1"/>
              <a:t>hipoglisemiye</a:t>
            </a:r>
            <a:r>
              <a:rPr sz="2400" spc="-53"/>
              <a:t> </a:t>
            </a:r>
            <a:r>
              <a:rPr sz="2400" err="1"/>
              <a:t>neden</a:t>
            </a:r>
            <a:r>
              <a:rPr sz="2400" spc="-34"/>
              <a:t> </a:t>
            </a:r>
            <a:r>
              <a:rPr sz="2400" spc="-8" err="1"/>
              <a:t>olur</a:t>
            </a:r>
            <a:r>
              <a:rPr sz="2400" spc="-8"/>
              <a:t>!</a:t>
            </a:r>
            <a:endParaRPr lang="tr-TR"/>
          </a:p>
        </p:txBody>
      </p:sp>
      <p:grpSp>
        <p:nvGrpSpPr>
          <p:cNvPr id="4" name="object 4"/>
          <p:cNvGrpSpPr/>
          <p:nvPr/>
        </p:nvGrpSpPr>
        <p:grpSpPr>
          <a:xfrm>
            <a:off x="4324555" y="1956718"/>
            <a:ext cx="2440781" cy="2581275"/>
            <a:chOff x="2842243" y="3198860"/>
            <a:chExt cx="3254375" cy="3441700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842243" y="3198860"/>
              <a:ext cx="3253775" cy="3441223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000374" y="3357499"/>
              <a:ext cx="2743200" cy="2925826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926673" y="743246"/>
            <a:ext cx="2527173" cy="318897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2285542" y="1988340"/>
            <a:ext cx="2969419" cy="1779814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203354" indent="-196210">
              <a:spcBef>
                <a:spcPts val="79"/>
              </a:spcBef>
              <a:buClr>
                <a:srgbClr val="C00000"/>
              </a:buClr>
              <a:buSzPct val="96153"/>
              <a:buFont typeface="Wingdings"/>
              <a:buChar char=""/>
              <a:tabLst>
                <a:tab pos="203354" algn="l"/>
              </a:tabLst>
            </a:pPr>
            <a:r>
              <a:rPr sz="1950" b="1">
                <a:solidFill>
                  <a:srgbClr val="244060"/>
                </a:solidFill>
                <a:latin typeface="Calibri"/>
                <a:cs typeface="Calibri"/>
              </a:rPr>
              <a:t>Kullanılan</a:t>
            </a:r>
            <a:r>
              <a:rPr sz="1950" b="1" spc="-41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1950" b="1">
                <a:solidFill>
                  <a:srgbClr val="244060"/>
                </a:solidFill>
                <a:latin typeface="Calibri"/>
                <a:cs typeface="Calibri"/>
              </a:rPr>
              <a:t>insülin</a:t>
            </a:r>
            <a:r>
              <a:rPr sz="1950" b="1" spc="-34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1950" b="1" spc="-15">
                <a:solidFill>
                  <a:srgbClr val="244060"/>
                </a:solidFill>
                <a:latin typeface="Calibri"/>
                <a:cs typeface="Calibri"/>
              </a:rPr>
              <a:t>tipi,</a:t>
            </a:r>
            <a:endParaRPr sz="1950">
              <a:latin typeface="Calibri"/>
              <a:cs typeface="Calibri"/>
            </a:endParaRPr>
          </a:p>
          <a:p>
            <a:pPr marL="203354" indent="-196686">
              <a:spcBef>
                <a:spcPts val="2340"/>
              </a:spcBef>
              <a:buClr>
                <a:srgbClr val="C00000"/>
              </a:buClr>
              <a:buSzPct val="96153"/>
              <a:buFont typeface="Wingdings"/>
              <a:buChar char=""/>
              <a:tabLst>
                <a:tab pos="203354" algn="l"/>
              </a:tabLst>
            </a:pPr>
            <a:r>
              <a:rPr sz="1950" b="1" spc="-34">
                <a:solidFill>
                  <a:srgbClr val="244060"/>
                </a:solidFill>
                <a:latin typeface="Calibri"/>
                <a:cs typeface="Calibri"/>
              </a:rPr>
              <a:t>Tedavi</a:t>
            </a:r>
            <a:r>
              <a:rPr sz="1950" b="1" spc="-41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1950" b="1" spc="-8">
                <a:solidFill>
                  <a:srgbClr val="244060"/>
                </a:solidFill>
                <a:latin typeface="Calibri"/>
                <a:cs typeface="Calibri"/>
              </a:rPr>
              <a:t>rejimi,</a:t>
            </a:r>
            <a:endParaRPr sz="1950">
              <a:latin typeface="Calibri"/>
              <a:cs typeface="Calibri"/>
            </a:endParaRPr>
          </a:p>
          <a:p>
            <a:pPr marL="203354" indent="-196210">
              <a:spcBef>
                <a:spcPts val="2340"/>
              </a:spcBef>
              <a:buClr>
                <a:srgbClr val="C00000"/>
              </a:buClr>
              <a:buSzPct val="96153"/>
              <a:buFont typeface="Wingdings"/>
              <a:buChar char=""/>
              <a:tabLst>
                <a:tab pos="203354" algn="l"/>
              </a:tabLst>
            </a:pPr>
            <a:r>
              <a:rPr sz="1950" b="1" spc="-15">
                <a:solidFill>
                  <a:srgbClr val="244060"/>
                </a:solidFill>
                <a:latin typeface="Calibri"/>
                <a:cs typeface="Calibri"/>
              </a:rPr>
              <a:t>Hastaya</a:t>
            </a:r>
            <a:r>
              <a:rPr sz="1950" b="1" spc="-49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1950" b="1">
                <a:solidFill>
                  <a:srgbClr val="244060"/>
                </a:solidFill>
                <a:latin typeface="Calibri"/>
                <a:cs typeface="Calibri"/>
              </a:rPr>
              <a:t>ait</a:t>
            </a:r>
            <a:r>
              <a:rPr sz="1950" b="1" spc="-30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1950" b="1" spc="-8">
                <a:solidFill>
                  <a:srgbClr val="244060"/>
                </a:solidFill>
                <a:latin typeface="Calibri"/>
                <a:cs typeface="Calibri"/>
              </a:rPr>
              <a:t>özelliklere</a:t>
            </a:r>
            <a:r>
              <a:rPr sz="1950" b="1" spc="-23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1950" b="1" spc="-15">
                <a:solidFill>
                  <a:srgbClr val="244060"/>
                </a:solidFill>
                <a:latin typeface="Calibri"/>
                <a:cs typeface="Calibri"/>
              </a:rPr>
              <a:t>göre</a:t>
            </a:r>
            <a:endParaRPr sz="1950">
              <a:latin typeface="Calibri"/>
              <a:cs typeface="Calibri"/>
            </a:endParaRPr>
          </a:p>
          <a:p>
            <a:pPr marL="231929">
              <a:spcBef>
                <a:spcPts val="1050"/>
              </a:spcBef>
            </a:pPr>
            <a:r>
              <a:rPr sz="900" b="1">
                <a:solidFill>
                  <a:srgbClr val="244060"/>
                </a:solidFill>
                <a:latin typeface="Calibri"/>
                <a:cs typeface="Calibri"/>
              </a:rPr>
              <a:t>(EL</a:t>
            </a:r>
            <a:r>
              <a:rPr sz="900" b="1" spc="-4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900" b="1" spc="-8">
                <a:solidFill>
                  <a:srgbClr val="244060"/>
                </a:solidFill>
                <a:latin typeface="Calibri"/>
                <a:cs typeface="Calibri"/>
              </a:rPr>
              <a:t>BECERİSİ)</a:t>
            </a:r>
            <a:endParaRPr sz="900">
              <a:latin typeface="Calibri"/>
              <a:cs typeface="Calibri"/>
            </a:endParaRPr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1AF487F3-E67C-4042-8C34-47FD28C759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54961" y="1158304"/>
            <a:ext cx="5286375" cy="5219700"/>
          </a:xfrm>
          <a:prstGeom prst="rect">
            <a:avLst/>
          </a:prstGeom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006169" y="935948"/>
            <a:ext cx="5393817" cy="459476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448911" y="1826303"/>
            <a:ext cx="5053440" cy="1156566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266693" marR="282886" indent="-257168">
              <a:spcBef>
                <a:spcPts val="79"/>
              </a:spcBef>
              <a:buClr>
                <a:srgbClr val="C00000"/>
              </a:buClr>
              <a:buFont typeface="Wingdings"/>
              <a:buChar char=""/>
              <a:tabLst>
                <a:tab pos="266693" algn="l"/>
              </a:tabLst>
            </a:pPr>
            <a:r>
              <a:rPr sz="2800" b="1" err="1">
                <a:solidFill>
                  <a:srgbClr val="00B0F0"/>
                </a:solidFill>
                <a:latin typeface="Calibri"/>
                <a:cs typeface="Calibri"/>
              </a:rPr>
              <a:t>Aynı</a:t>
            </a:r>
            <a:r>
              <a:rPr sz="2800" b="1" spc="-75">
                <a:solidFill>
                  <a:srgbClr val="00B0F0"/>
                </a:solidFill>
                <a:latin typeface="Calibri"/>
                <a:cs typeface="Calibri"/>
              </a:rPr>
              <a:t> </a:t>
            </a:r>
            <a:r>
              <a:rPr sz="2800" b="1" spc="-15">
                <a:solidFill>
                  <a:srgbClr val="00B0F0"/>
                </a:solidFill>
                <a:latin typeface="Calibri"/>
                <a:cs typeface="Calibri"/>
              </a:rPr>
              <a:t>doz/aynı</a:t>
            </a:r>
            <a:r>
              <a:rPr sz="2800" b="1" spc="-64">
                <a:solidFill>
                  <a:srgbClr val="00B0F0"/>
                </a:solidFill>
                <a:latin typeface="Calibri"/>
                <a:cs typeface="Calibri"/>
              </a:rPr>
              <a:t> </a:t>
            </a:r>
            <a:r>
              <a:rPr sz="2800" b="1" spc="-15">
                <a:solidFill>
                  <a:srgbClr val="00B0F0"/>
                </a:solidFill>
                <a:latin typeface="Calibri"/>
                <a:cs typeface="Calibri"/>
              </a:rPr>
              <a:t>saat/ </a:t>
            </a:r>
            <a:r>
              <a:rPr sz="2800" b="1">
                <a:solidFill>
                  <a:srgbClr val="00B0F0"/>
                </a:solidFill>
                <a:latin typeface="Calibri"/>
                <a:cs typeface="Calibri"/>
              </a:rPr>
              <a:t>aynı</a:t>
            </a:r>
            <a:r>
              <a:rPr sz="2800" b="1" spc="-83">
                <a:solidFill>
                  <a:srgbClr val="00B0F0"/>
                </a:solidFill>
                <a:latin typeface="Calibri"/>
                <a:cs typeface="Calibri"/>
              </a:rPr>
              <a:t> </a:t>
            </a:r>
            <a:r>
              <a:rPr sz="2800" b="1" spc="-15">
                <a:solidFill>
                  <a:srgbClr val="00B0F0"/>
                </a:solidFill>
                <a:latin typeface="Calibri"/>
                <a:cs typeface="Calibri"/>
              </a:rPr>
              <a:t>bölge</a:t>
            </a:r>
            <a:endParaRPr sz="2800">
              <a:solidFill>
                <a:srgbClr val="00B0F0"/>
              </a:solidFill>
              <a:latin typeface="Calibri"/>
              <a:cs typeface="Calibri"/>
            </a:endParaRPr>
          </a:p>
          <a:p>
            <a:pPr>
              <a:spcBef>
                <a:spcPts val="896"/>
              </a:spcBef>
              <a:buClr>
                <a:srgbClr val="C00000"/>
              </a:buClr>
              <a:buFont typeface="Wingdings"/>
              <a:buChar char=""/>
            </a:pPr>
            <a:endParaRPr sz="1950">
              <a:latin typeface="Calibri"/>
              <a:cs typeface="Calibri"/>
            </a:endParaRPr>
          </a:p>
          <a:p>
            <a:pPr marL="266217" indent="-256693">
              <a:buClr>
                <a:srgbClr val="C00000"/>
              </a:buClr>
              <a:buFont typeface="Wingdings"/>
              <a:buChar char=""/>
              <a:tabLst>
                <a:tab pos="266217" algn="l"/>
              </a:tabLst>
            </a:pPr>
            <a:r>
              <a:rPr sz="1950" b="1" spc="-8">
                <a:solidFill>
                  <a:srgbClr val="244060"/>
                </a:solidFill>
                <a:latin typeface="Calibri"/>
                <a:cs typeface="Calibri"/>
              </a:rPr>
              <a:t>Bölgeyi</a:t>
            </a:r>
            <a:r>
              <a:rPr sz="1950" b="1" spc="-41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1950" b="1">
                <a:solidFill>
                  <a:srgbClr val="244060"/>
                </a:solidFill>
                <a:latin typeface="Calibri"/>
                <a:cs typeface="Calibri"/>
              </a:rPr>
              <a:t>en</a:t>
            </a:r>
            <a:r>
              <a:rPr sz="1950" b="1" spc="-26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1950" b="1">
                <a:solidFill>
                  <a:srgbClr val="244060"/>
                </a:solidFill>
                <a:latin typeface="Calibri"/>
                <a:cs typeface="Calibri"/>
              </a:rPr>
              <a:t>az</a:t>
            </a:r>
            <a:r>
              <a:rPr sz="1950" b="1" spc="-30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1950" b="1" err="1">
                <a:solidFill>
                  <a:srgbClr val="244060"/>
                </a:solidFill>
                <a:latin typeface="Calibri"/>
                <a:cs typeface="Calibri"/>
              </a:rPr>
              <a:t>bir</a:t>
            </a:r>
            <a:r>
              <a:rPr sz="1950" b="1" spc="-30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1950" b="1" spc="-15" err="1">
                <a:solidFill>
                  <a:srgbClr val="244060"/>
                </a:solidFill>
                <a:latin typeface="Calibri"/>
                <a:cs typeface="Calibri"/>
              </a:rPr>
              <a:t>hafta</a:t>
            </a:r>
            <a:r>
              <a:rPr lang="tr-TR" sz="1950">
                <a:latin typeface="Calibri"/>
                <a:cs typeface="Calibri"/>
              </a:rPr>
              <a:t> </a:t>
            </a:r>
            <a:r>
              <a:rPr sz="1950" b="1" spc="-8" err="1">
                <a:solidFill>
                  <a:srgbClr val="244060"/>
                </a:solidFill>
                <a:latin typeface="Calibri"/>
                <a:cs typeface="Calibri"/>
              </a:rPr>
              <a:t>kullanmak</a:t>
            </a:r>
            <a:r>
              <a:rPr sz="1950" b="1" spc="-8">
                <a:solidFill>
                  <a:srgbClr val="244060"/>
                </a:solidFill>
                <a:latin typeface="Calibri"/>
                <a:cs typeface="Calibri"/>
              </a:rPr>
              <a:t>.</a:t>
            </a:r>
            <a:endParaRPr sz="195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7429198" y="1679761"/>
            <a:ext cx="3575685" cy="3974306"/>
            <a:chOff x="4376928" y="1376172"/>
            <a:chExt cx="4767580" cy="5299075"/>
          </a:xfrm>
        </p:grpSpPr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376928" y="1376172"/>
              <a:ext cx="4767072" cy="5298948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572000" y="1571561"/>
              <a:ext cx="4315586" cy="4710430"/>
            </a:xfrm>
            <a:prstGeom prst="rect">
              <a:avLst/>
            </a:prstGeom>
          </p:spPr>
        </p:pic>
      </p:grpSp>
      <p:pic>
        <p:nvPicPr>
          <p:cNvPr id="7" name="Resim 6">
            <a:extLst>
              <a:ext uri="{FF2B5EF4-FFF2-40B4-BE49-F238E27FC236}">
                <a16:creationId xmlns:a16="http://schemas.microsoft.com/office/drawing/2014/main" id="{D43BDC56-5F69-4968-9E39-1AE1AABC867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71291"/>
          <a:stretch/>
        </p:blipFill>
        <p:spPr>
          <a:xfrm>
            <a:off x="1187117" y="3783406"/>
            <a:ext cx="2455609" cy="3052786"/>
          </a:xfrm>
          <a:prstGeom prst="rect">
            <a:avLst/>
          </a:prstGeom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66666" y="1316736"/>
            <a:ext cx="2942082" cy="363474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152650" y="1915867"/>
            <a:ext cx="7886700" cy="853407"/>
          </a:xfrm>
          <a:prstGeom prst="rect">
            <a:avLst/>
          </a:prstGeom>
        </p:spPr>
        <p:txBody>
          <a:bodyPr vert="horz" wrap="square" lIns="0" tIns="241268" rIns="0" bIns="0" rtlCol="0" anchor="ctr">
            <a:spAutoFit/>
          </a:bodyPr>
          <a:lstStyle/>
          <a:p>
            <a:pPr algn="ctr">
              <a:lnSpc>
                <a:spcPct val="100000"/>
              </a:lnSpc>
              <a:spcBef>
                <a:spcPts val="79"/>
              </a:spcBef>
            </a:pPr>
            <a:r>
              <a:rPr dirty="0" err="1"/>
              <a:t>Birbirini</a:t>
            </a:r>
            <a:r>
              <a:rPr spc="-79" dirty="0"/>
              <a:t> </a:t>
            </a:r>
            <a:r>
              <a:rPr dirty="0" err="1"/>
              <a:t>izleyen</a:t>
            </a:r>
            <a:r>
              <a:rPr spc="-79" dirty="0"/>
              <a:t> </a:t>
            </a:r>
            <a:r>
              <a:rPr dirty="0" err="1"/>
              <a:t>enjeksiyon</a:t>
            </a:r>
            <a:r>
              <a:rPr spc="-75" dirty="0"/>
              <a:t> </a:t>
            </a:r>
            <a:r>
              <a:rPr dirty="0" err="1"/>
              <a:t>noktaları</a:t>
            </a:r>
            <a:r>
              <a:rPr spc="-86" dirty="0"/>
              <a:t> </a:t>
            </a:r>
            <a:r>
              <a:rPr spc="-8" dirty="0" err="1"/>
              <a:t>arasında</a:t>
            </a:r>
            <a:r>
              <a:rPr spc="-79" dirty="0"/>
              <a:t> </a:t>
            </a:r>
            <a:r>
              <a:rPr spc="-8" dirty="0" err="1"/>
              <a:t>yaklaşık</a:t>
            </a:r>
            <a:endParaRPr lang="tr-TR" spc="-8" dirty="0" err="1">
              <a:ea typeface="Calibri"/>
            </a:endParaRPr>
          </a:p>
          <a:p>
            <a:pPr algn="ctr">
              <a:lnSpc>
                <a:spcPct val="100000"/>
              </a:lnSpc>
              <a:spcBef>
                <a:spcPts val="45"/>
              </a:spcBef>
            </a:pPr>
            <a:r>
              <a:rPr spc="-8" dirty="0">
                <a:solidFill>
                  <a:srgbClr val="33CC33"/>
                </a:solidFill>
              </a:rPr>
              <a:t>2-</a:t>
            </a:r>
            <a:r>
              <a:rPr dirty="0">
                <a:solidFill>
                  <a:srgbClr val="33CC33"/>
                </a:solidFill>
              </a:rPr>
              <a:t>3</a:t>
            </a:r>
            <a:r>
              <a:rPr spc="-45" dirty="0">
                <a:solidFill>
                  <a:srgbClr val="33CC33"/>
                </a:solidFill>
              </a:rPr>
              <a:t> </a:t>
            </a:r>
            <a:r>
              <a:rPr dirty="0">
                <a:solidFill>
                  <a:srgbClr val="33CC33"/>
                </a:solidFill>
              </a:rPr>
              <a:t>cm</a:t>
            </a:r>
            <a:r>
              <a:rPr spc="-26" dirty="0">
                <a:solidFill>
                  <a:srgbClr val="33CC33"/>
                </a:solidFill>
              </a:rPr>
              <a:t> </a:t>
            </a:r>
            <a:r>
              <a:rPr dirty="0" err="1"/>
              <a:t>mesafe</a:t>
            </a:r>
            <a:r>
              <a:rPr spc="-34" dirty="0"/>
              <a:t> </a:t>
            </a:r>
            <a:r>
              <a:rPr spc="-8" dirty="0" err="1"/>
              <a:t>bırakılmalıdır</a:t>
            </a:r>
            <a:r>
              <a:rPr spc="-8" dirty="0"/>
              <a:t>.</a:t>
            </a:r>
            <a:endParaRPr spc="-8" dirty="0">
              <a:ea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4904999" y="2827773"/>
            <a:ext cx="2636996" cy="3050858"/>
            <a:chOff x="2983992" y="2627361"/>
            <a:chExt cx="3515995" cy="4067810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983992" y="2627361"/>
              <a:ext cx="3515868" cy="4067582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143250" y="2786087"/>
              <a:ext cx="3000375" cy="355269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892857" y="542407"/>
            <a:ext cx="6244481" cy="774954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2698486" y="2570686"/>
            <a:ext cx="1992226" cy="2778645"/>
          </a:xfrm>
          <a:prstGeom prst="rect">
            <a:avLst/>
          </a:prstGeom>
        </p:spPr>
        <p:txBody>
          <a:bodyPr vert="horz" wrap="square" lIns="0" tIns="39052" rIns="0" bIns="0" rtlCol="0">
            <a:spAutoFit/>
          </a:bodyPr>
          <a:lstStyle/>
          <a:p>
            <a:pPr marL="266217" indent="-256693">
              <a:spcBef>
                <a:spcPts val="307"/>
              </a:spcBef>
              <a:buClr>
                <a:srgbClr val="C00000"/>
              </a:buClr>
              <a:buFont typeface="Wingdings"/>
              <a:buChar char=""/>
              <a:tabLst>
                <a:tab pos="266217" algn="l"/>
              </a:tabLst>
            </a:pPr>
            <a:r>
              <a:rPr sz="2400" b="1" spc="-15">
                <a:solidFill>
                  <a:srgbClr val="244060"/>
                </a:solidFill>
                <a:latin typeface="Calibri"/>
                <a:cs typeface="Calibri"/>
              </a:rPr>
              <a:t>Ödem</a:t>
            </a:r>
            <a:endParaRPr sz="2400">
              <a:latin typeface="Calibri"/>
              <a:cs typeface="Calibri"/>
            </a:endParaRPr>
          </a:p>
          <a:p>
            <a:pPr marL="321461" indent="-311936">
              <a:spcBef>
                <a:spcPts val="233"/>
              </a:spcBef>
              <a:buClr>
                <a:srgbClr val="C00000"/>
              </a:buClr>
              <a:buFont typeface="Wingdings"/>
              <a:buChar char=""/>
              <a:tabLst>
                <a:tab pos="321461" algn="l"/>
              </a:tabLst>
            </a:pPr>
            <a:r>
              <a:rPr sz="2400" b="1" spc="-15">
                <a:solidFill>
                  <a:srgbClr val="244060"/>
                </a:solidFill>
                <a:latin typeface="Calibri"/>
                <a:cs typeface="Calibri"/>
              </a:rPr>
              <a:t>Kist</a:t>
            </a:r>
            <a:endParaRPr sz="2400">
              <a:latin typeface="Calibri"/>
              <a:cs typeface="Calibri"/>
            </a:endParaRPr>
          </a:p>
          <a:p>
            <a:pPr marL="321461" indent="-311936">
              <a:spcBef>
                <a:spcPts val="236"/>
              </a:spcBef>
              <a:buClr>
                <a:srgbClr val="C00000"/>
              </a:buClr>
              <a:buFont typeface="Wingdings"/>
              <a:buChar char=""/>
              <a:tabLst>
                <a:tab pos="321461" algn="l"/>
              </a:tabLst>
            </a:pPr>
            <a:r>
              <a:rPr sz="2400" b="1" spc="-8" err="1">
                <a:solidFill>
                  <a:srgbClr val="244060"/>
                </a:solidFill>
                <a:latin typeface="Calibri"/>
                <a:cs typeface="Calibri"/>
              </a:rPr>
              <a:t>Nekroz</a:t>
            </a:r>
            <a:r>
              <a:rPr lang="tr-TR" sz="2400" b="1" spc="-8">
                <a:solidFill>
                  <a:srgbClr val="244060"/>
                </a:solidFill>
                <a:latin typeface="Calibri"/>
                <a:cs typeface="Calibri"/>
              </a:rPr>
              <a:t>, yara</a:t>
            </a:r>
            <a:endParaRPr sz="2400">
              <a:latin typeface="Calibri"/>
              <a:cs typeface="Calibri"/>
            </a:endParaRPr>
          </a:p>
          <a:p>
            <a:pPr marL="321461" indent="-311936">
              <a:spcBef>
                <a:spcPts val="236"/>
              </a:spcBef>
              <a:buClr>
                <a:srgbClr val="C00000"/>
              </a:buClr>
              <a:buFont typeface="Wingdings"/>
              <a:buChar char=""/>
              <a:tabLst>
                <a:tab pos="321461" algn="l"/>
              </a:tabLst>
            </a:pPr>
            <a:r>
              <a:rPr sz="2400" b="1" spc="-8">
                <a:solidFill>
                  <a:srgbClr val="244060"/>
                </a:solidFill>
                <a:latin typeface="Calibri"/>
                <a:cs typeface="Calibri"/>
              </a:rPr>
              <a:t>Kızarıklık</a:t>
            </a:r>
            <a:endParaRPr sz="2400">
              <a:latin typeface="Calibri"/>
              <a:cs typeface="Calibri"/>
            </a:endParaRPr>
          </a:p>
          <a:p>
            <a:pPr marL="321461" indent="-311936">
              <a:spcBef>
                <a:spcPts val="233"/>
              </a:spcBef>
              <a:buClr>
                <a:srgbClr val="C00000"/>
              </a:buClr>
              <a:buFont typeface="Wingdings"/>
              <a:buChar char=""/>
              <a:tabLst>
                <a:tab pos="321461" algn="l"/>
              </a:tabLst>
            </a:pPr>
            <a:r>
              <a:rPr sz="2400" b="1" spc="-8">
                <a:solidFill>
                  <a:srgbClr val="244060"/>
                </a:solidFill>
                <a:latin typeface="Calibri"/>
                <a:cs typeface="Calibri"/>
              </a:rPr>
              <a:t>Kaşıntı</a:t>
            </a:r>
            <a:endParaRPr sz="2400">
              <a:latin typeface="Calibri"/>
              <a:cs typeface="Calibri"/>
            </a:endParaRPr>
          </a:p>
          <a:p>
            <a:pPr marL="321461" indent="-311936">
              <a:spcBef>
                <a:spcPts val="233"/>
              </a:spcBef>
              <a:buClr>
                <a:srgbClr val="C00000"/>
              </a:buClr>
              <a:buFont typeface="Wingdings"/>
              <a:buChar char=""/>
              <a:tabLst>
                <a:tab pos="321461" algn="l"/>
              </a:tabLst>
            </a:pPr>
            <a:r>
              <a:rPr lang="tr-TR" sz="2400" b="1" spc="-8">
                <a:solidFill>
                  <a:srgbClr val="244060"/>
                </a:solidFill>
                <a:latin typeface="Calibri"/>
                <a:cs typeface="Calibri"/>
              </a:rPr>
              <a:t>Morarma</a:t>
            </a:r>
            <a:endParaRPr sz="2400">
              <a:latin typeface="Calibri"/>
              <a:cs typeface="Calibri"/>
            </a:endParaRPr>
          </a:p>
          <a:p>
            <a:pPr marL="321461" indent="-311936">
              <a:spcBef>
                <a:spcPts val="236"/>
              </a:spcBef>
              <a:buClr>
                <a:srgbClr val="C00000"/>
              </a:buClr>
              <a:buFont typeface="Wingdings"/>
              <a:buChar char=""/>
              <a:tabLst>
                <a:tab pos="321461" algn="l"/>
              </a:tabLst>
            </a:pPr>
            <a:r>
              <a:rPr sz="2400" b="1" spc="-8" err="1">
                <a:solidFill>
                  <a:srgbClr val="244060"/>
                </a:solidFill>
                <a:latin typeface="Calibri"/>
                <a:cs typeface="Calibri"/>
              </a:rPr>
              <a:t>Lipodistrofi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5279902" y="2399157"/>
            <a:ext cx="4213817" cy="3462628"/>
            <a:chOff x="3483864" y="2055876"/>
            <a:chExt cx="5248910" cy="3657600"/>
          </a:xfrm>
        </p:grpSpPr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483864" y="2055876"/>
              <a:ext cx="5248656" cy="3657600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2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3643249" y="2214626"/>
              <a:ext cx="4732528" cy="3143250"/>
            </a:xfrm>
            <a:prstGeom prst="rect">
              <a:avLst/>
            </a:prstGeom>
          </p:spPr>
        </p:pic>
      </p:grpSp>
      <p:sp>
        <p:nvSpPr>
          <p:cNvPr id="3" name="Metin kutusu 2">
            <a:extLst>
              <a:ext uri="{FF2B5EF4-FFF2-40B4-BE49-F238E27FC236}">
                <a16:creationId xmlns:a16="http://schemas.microsoft.com/office/drawing/2014/main" id="{D0BCEE69-4676-400D-B600-E1EC091EEBE3}"/>
              </a:ext>
            </a:extLst>
          </p:cNvPr>
          <p:cNvSpPr txBox="1"/>
          <p:nvPr/>
        </p:nvSpPr>
        <p:spPr>
          <a:xfrm>
            <a:off x="3522334" y="1801335"/>
            <a:ext cx="4466672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txBody>
          <a:bodyPr wrap="none" rtlCol="0">
            <a:spAutoFit/>
          </a:bodyPr>
          <a:lstStyle/>
          <a:p>
            <a:r>
              <a:rPr lang="tr-TR" b="1" u="sng">
                <a:solidFill>
                  <a:srgbClr val="FF0000"/>
                </a:solidFill>
              </a:rPr>
              <a:t>Giysi üzerinden asla insülin yapılmamalıdır!!!</a:t>
            </a: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247774" y="759016"/>
            <a:ext cx="3864482" cy="814476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371445" y="2160461"/>
            <a:ext cx="11342066" cy="4291624"/>
          </a:xfrm>
          <a:prstGeom prst="rect">
            <a:avLst/>
          </a:prstGeom>
        </p:spPr>
        <p:txBody>
          <a:bodyPr vert="horz" wrap="square" lIns="0" tIns="50483" rIns="0" bIns="0" rtlCol="0" anchor="t">
            <a:spAutoFit/>
          </a:bodyPr>
          <a:lstStyle/>
          <a:p>
            <a:pPr marL="8890">
              <a:spcBef>
                <a:spcPts val="398"/>
              </a:spcBef>
              <a:tabLst>
                <a:tab pos="266217" algn="l"/>
              </a:tabLst>
            </a:pPr>
            <a:r>
              <a:rPr lang="tr-TR" sz="2800" spc="-8" dirty="0">
                <a:ea typeface="+mn-lt"/>
                <a:cs typeface="+mn-lt"/>
              </a:rPr>
              <a:t>Aynı noktaya tekrarlı enjeksiyonla oluşan deri altı yağ dokusunun anormal birikimi (lipohipertrofi) veya erimesi (lipoatrofi). Lipohipertrofik bölgede insülin emilimi </a:t>
            </a:r>
            <a:r>
              <a:rPr lang="tr-TR" sz="2800" b="1" spc="-8" dirty="0">
                <a:ea typeface="+mn-lt"/>
                <a:cs typeface="+mn-lt"/>
              </a:rPr>
              <a:t>%25–50 azalabilir</a:t>
            </a:r>
            <a:r>
              <a:rPr lang="tr-TR" sz="2800" spc="-8">
                <a:ea typeface="+mn-lt"/>
                <a:cs typeface="+mn-lt"/>
              </a:rPr>
              <a:t> — kan şekeri kontrolü bozulur.</a:t>
            </a:r>
            <a:endParaRPr lang="tr-TR" sz="2800" b="1" i="1">
              <a:solidFill>
                <a:schemeClr val="accent1">
                  <a:lumMod val="50000"/>
                </a:schemeClr>
              </a:solidFill>
            </a:endParaRPr>
          </a:p>
          <a:p>
            <a:pPr marL="8890">
              <a:spcBef>
                <a:spcPts val="398"/>
              </a:spcBef>
              <a:tabLst>
                <a:tab pos="266217" algn="l"/>
              </a:tabLst>
            </a:pPr>
            <a:endParaRPr lang="tr-TR" sz="2800" spc="-8" dirty="0">
              <a:solidFill>
                <a:srgbClr val="000000"/>
              </a:solidFill>
            </a:endParaRPr>
          </a:p>
          <a:p>
            <a:pPr marL="8890">
              <a:spcBef>
                <a:spcPts val="398"/>
              </a:spcBef>
              <a:tabLst>
                <a:tab pos="266217" algn="l"/>
              </a:tabLst>
            </a:pPr>
            <a:r>
              <a:rPr lang="tr-TR" sz="2000" b="1" spc="-8">
                <a:solidFill>
                  <a:schemeClr val="accent1">
                    <a:lumMod val="50000"/>
                  </a:schemeClr>
                </a:solidFill>
              </a:rPr>
              <a:t>1-</a:t>
            </a:r>
            <a:r>
              <a:rPr lang="tr-TR" sz="2000" b="1">
                <a:solidFill>
                  <a:schemeClr val="accent1">
                    <a:lumMod val="50000"/>
                  </a:schemeClr>
                </a:solidFill>
              </a:rPr>
              <a:t>Uygulama</a:t>
            </a:r>
            <a:r>
              <a:rPr lang="tr-TR" sz="2000" b="1" spc="-4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tr-TR" sz="2000" b="1">
                <a:solidFill>
                  <a:schemeClr val="accent1">
                    <a:lumMod val="50000"/>
                  </a:schemeClr>
                </a:solidFill>
              </a:rPr>
              <a:t>ile ilgili</a:t>
            </a:r>
            <a:r>
              <a:rPr lang="tr-TR" sz="2000" b="1" spc="-34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tr-TR" sz="2000" b="1" spc="-15">
                <a:solidFill>
                  <a:schemeClr val="accent1">
                    <a:lumMod val="50000"/>
                  </a:schemeClr>
                </a:solidFill>
              </a:rPr>
              <a:t>nedenler.</a:t>
            </a:r>
            <a:endParaRPr lang="tr-TR" sz="2000" b="1" i="1">
              <a:solidFill>
                <a:schemeClr val="accent1">
                  <a:lumMod val="50000"/>
                </a:schemeClr>
              </a:solidFill>
              <a:ea typeface="Calibri"/>
              <a:cs typeface="Calibri"/>
            </a:endParaRPr>
          </a:p>
          <a:p>
            <a:pPr marL="266065" indent="-256540">
              <a:spcBef>
                <a:spcPts val="398"/>
              </a:spcBef>
              <a:buClr>
                <a:srgbClr val="C00000"/>
              </a:buClr>
              <a:buFont typeface="Wingdings"/>
              <a:buChar char=""/>
              <a:tabLst>
                <a:tab pos="266217" algn="l"/>
              </a:tabLst>
            </a:pPr>
            <a:r>
              <a:rPr sz="2000" i="1" dirty="0" err="1">
                <a:solidFill>
                  <a:schemeClr val="accent1">
                    <a:lumMod val="50000"/>
                  </a:schemeClr>
                </a:solidFill>
                <a:cs typeface="Calibri"/>
              </a:rPr>
              <a:t>Aynı</a:t>
            </a:r>
            <a:r>
              <a:rPr sz="2000" i="1" spc="-49" dirty="0">
                <a:solidFill>
                  <a:schemeClr val="accent1">
                    <a:lumMod val="50000"/>
                  </a:schemeClr>
                </a:solidFill>
                <a:cs typeface="Calibri"/>
              </a:rPr>
              <a:t> </a:t>
            </a:r>
            <a:r>
              <a:rPr sz="2000" i="1" dirty="0" err="1">
                <a:solidFill>
                  <a:schemeClr val="accent1">
                    <a:lumMod val="50000"/>
                  </a:schemeClr>
                </a:solidFill>
                <a:cs typeface="Calibri"/>
              </a:rPr>
              <a:t>bölgeye</a:t>
            </a:r>
            <a:r>
              <a:rPr sz="2000" i="1" spc="-19" dirty="0">
                <a:solidFill>
                  <a:schemeClr val="accent1">
                    <a:lumMod val="50000"/>
                  </a:schemeClr>
                </a:solidFill>
                <a:cs typeface="Calibri"/>
              </a:rPr>
              <a:t> </a:t>
            </a:r>
            <a:r>
              <a:rPr sz="2000" i="1" dirty="0" err="1">
                <a:solidFill>
                  <a:schemeClr val="accent1">
                    <a:lumMod val="50000"/>
                  </a:schemeClr>
                </a:solidFill>
                <a:cs typeface="Calibri"/>
              </a:rPr>
              <a:t>sık</a:t>
            </a:r>
            <a:r>
              <a:rPr sz="2000" i="1" spc="-23" dirty="0">
                <a:solidFill>
                  <a:schemeClr val="accent1">
                    <a:lumMod val="50000"/>
                  </a:schemeClr>
                </a:solidFill>
                <a:cs typeface="Calibri"/>
              </a:rPr>
              <a:t> </a:t>
            </a:r>
            <a:r>
              <a:rPr sz="2000" i="1" spc="-8" dirty="0" err="1">
                <a:solidFill>
                  <a:schemeClr val="accent1">
                    <a:lumMod val="50000"/>
                  </a:schemeClr>
                </a:solidFill>
                <a:cs typeface="Calibri"/>
              </a:rPr>
              <a:t>enjeksiyon</a:t>
            </a:r>
            <a:endParaRPr sz="2000" dirty="0">
              <a:solidFill>
                <a:schemeClr val="accent1">
                  <a:lumMod val="50000"/>
                </a:schemeClr>
              </a:solidFill>
              <a:ea typeface="Calibri" panose="020F0502020204030204"/>
              <a:cs typeface="Calibri"/>
            </a:endParaRPr>
          </a:p>
          <a:p>
            <a:pPr marL="266065" indent="-256540">
              <a:spcBef>
                <a:spcPts val="326"/>
              </a:spcBef>
              <a:buClr>
                <a:srgbClr val="C00000"/>
              </a:buClr>
              <a:buFont typeface="Wingdings"/>
              <a:buChar char=""/>
              <a:tabLst>
                <a:tab pos="266217" algn="l"/>
              </a:tabLst>
            </a:pPr>
            <a:r>
              <a:rPr sz="2000" i="1" spc="-8">
                <a:solidFill>
                  <a:schemeClr val="accent1">
                    <a:lumMod val="50000"/>
                  </a:schemeClr>
                </a:solidFill>
                <a:cs typeface="Calibri"/>
              </a:rPr>
              <a:t>Yanlış</a:t>
            </a:r>
            <a:r>
              <a:rPr sz="2000" i="1" spc="-49" dirty="0">
                <a:solidFill>
                  <a:schemeClr val="accent1">
                    <a:lumMod val="50000"/>
                  </a:schemeClr>
                </a:solidFill>
                <a:cs typeface="Calibri"/>
              </a:rPr>
              <a:t> </a:t>
            </a:r>
            <a:r>
              <a:rPr sz="2000" i="1" err="1">
                <a:solidFill>
                  <a:schemeClr val="accent1">
                    <a:lumMod val="50000"/>
                  </a:schemeClr>
                </a:solidFill>
                <a:cs typeface="Calibri"/>
              </a:rPr>
              <a:t>enjeksiyon</a:t>
            </a:r>
            <a:r>
              <a:rPr sz="2000" i="1" spc="-45" dirty="0">
                <a:solidFill>
                  <a:schemeClr val="accent1">
                    <a:lumMod val="50000"/>
                  </a:schemeClr>
                </a:solidFill>
                <a:cs typeface="Calibri"/>
              </a:rPr>
              <a:t> </a:t>
            </a:r>
            <a:r>
              <a:rPr sz="2000" i="1" spc="-8" err="1">
                <a:solidFill>
                  <a:schemeClr val="accent1">
                    <a:lumMod val="50000"/>
                  </a:schemeClr>
                </a:solidFill>
                <a:cs typeface="Calibri"/>
              </a:rPr>
              <a:t>tekniği</a:t>
            </a:r>
            <a:endParaRPr lang="tr-TR" sz="2000" i="1" spc="-8">
              <a:solidFill>
                <a:schemeClr val="accent1">
                  <a:lumMod val="50000"/>
                </a:schemeClr>
              </a:solidFill>
              <a:ea typeface="Calibri" panose="020F0502020204030204"/>
              <a:cs typeface="Calibri"/>
            </a:endParaRPr>
          </a:p>
          <a:p>
            <a:pPr marL="8890">
              <a:spcBef>
                <a:spcPts val="326"/>
              </a:spcBef>
              <a:buClr>
                <a:srgbClr val="C00000"/>
              </a:buClr>
              <a:tabLst>
                <a:tab pos="266217" algn="l"/>
              </a:tabLst>
            </a:pPr>
            <a:endParaRPr sz="2000" dirty="0">
              <a:solidFill>
                <a:schemeClr val="accent1">
                  <a:lumMod val="50000"/>
                </a:schemeClr>
              </a:solidFill>
              <a:ea typeface="Calibri"/>
              <a:cs typeface="Calibri"/>
            </a:endParaRPr>
          </a:p>
          <a:p>
            <a:pPr marL="9525" marR="3810">
              <a:lnSpc>
                <a:spcPts val="2805"/>
              </a:lnSpc>
              <a:spcBef>
                <a:spcPts val="49"/>
              </a:spcBef>
            </a:pPr>
            <a:r>
              <a:rPr sz="2000" b="1" spc="-8">
                <a:solidFill>
                  <a:schemeClr val="accent1">
                    <a:lumMod val="50000"/>
                  </a:schemeClr>
                </a:solidFill>
                <a:cs typeface="Calibri"/>
              </a:rPr>
              <a:t>2-</a:t>
            </a:r>
            <a:r>
              <a:rPr sz="2000" b="1">
                <a:solidFill>
                  <a:schemeClr val="accent1">
                    <a:lumMod val="50000"/>
                  </a:schemeClr>
                </a:solidFill>
                <a:cs typeface="Calibri"/>
              </a:rPr>
              <a:t>İnsülinin</a:t>
            </a:r>
            <a:r>
              <a:rPr sz="2000" b="1" spc="-71" dirty="0">
                <a:solidFill>
                  <a:schemeClr val="accent1">
                    <a:lumMod val="50000"/>
                  </a:schemeClr>
                </a:solidFill>
                <a:cs typeface="Calibri"/>
              </a:rPr>
              <a:t> </a:t>
            </a:r>
            <a:r>
              <a:rPr sz="2000" b="1">
                <a:solidFill>
                  <a:schemeClr val="accent1">
                    <a:lumMod val="50000"/>
                  </a:schemeClr>
                </a:solidFill>
                <a:cs typeface="Calibri"/>
              </a:rPr>
              <a:t>yağ</a:t>
            </a:r>
            <a:r>
              <a:rPr sz="2000" b="1" spc="-71" dirty="0">
                <a:solidFill>
                  <a:schemeClr val="accent1">
                    <a:lumMod val="50000"/>
                  </a:schemeClr>
                </a:solidFill>
                <a:cs typeface="Calibri"/>
              </a:rPr>
              <a:t> </a:t>
            </a:r>
            <a:r>
              <a:rPr sz="2000" b="1">
                <a:solidFill>
                  <a:schemeClr val="accent1">
                    <a:lumMod val="50000"/>
                  </a:schemeClr>
                </a:solidFill>
                <a:cs typeface="Calibri"/>
              </a:rPr>
              <a:t>dokusu</a:t>
            </a:r>
            <a:r>
              <a:rPr sz="2000" b="1" spc="-64" dirty="0">
                <a:solidFill>
                  <a:schemeClr val="accent1">
                    <a:lumMod val="50000"/>
                  </a:schemeClr>
                </a:solidFill>
                <a:cs typeface="Calibri"/>
              </a:rPr>
              <a:t> </a:t>
            </a:r>
            <a:r>
              <a:rPr sz="2000" b="1" spc="-8">
                <a:solidFill>
                  <a:schemeClr val="accent1">
                    <a:lumMod val="50000"/>
                  </a:schemeClr>
                </a:solidFill>
                <a:cs typeface="Calibri"/>
              </a:rPr>
              <a:t>üzerindeki</a:t>
            </a:r>
            <a:r>
              <a:rPr sz="2000" b="1" spc="-49" dirty="0">
                <a:solidFill>
                  <a:schemeClr val="accent1">
                    <a:lumMod val="50000"/>
                  </a:schemeClr>
                </a:solidFill>
                <a:cs typeface="Calibri"/>
              </a:rPr>
              <a:t> </a:t>
            </a:r>
            <a:r>
              <a:rPr sz="2000" b="1">
                <a:solidFill>
                  <a:schemeClr val="accent1">
                    <a:lumMod val="50000"/>
                  </a:schemeClr>
                </a:solidFill>
                <a:cs typeface="Calibri"/>
              </a:rPr>
              <a:t>lipojenik</a:t>
            </a:r>
            <a:r>
              <a:rPr sz="2000" b="1" spc="-53" dirty="0">
                <a:solidFill>
                  <a:schemeClr val="accent1">
                    <a:lumMod val="50000"/>
                  </a:schemeClr>
                </a:solidFill>
                <a:cs typeface="Calibri"/>
              </a:rPr>
              <a:t> </a:t>
            </a:r>
            <a:r>
              <a:rPr sz="2000" b="1" spc="-8">
                <a:solidFill>
                  <a:schemeClr val="accent1">
                    <a:lumMod val="50000"/>
                  </a:schemeClr>
                </a:solidFill>
                <a:cs typeface="Calibri"/>
              </a:rPr>
              <a:t>etkisi. </a:t>
            </a:r>
            <a:endParaRPr lang="tr-TR" sz="2000" b="1" spc="-8" dirty="0">
              <a:solidFill>
                <a:schemeClr val="accent1">
                  <a:lumMod val="50000"/>
                </a:schemeClr>
              </a:solidFill>
              <a:ea typeface="Calibri"/>
              <a:cs typeface="Calibri"/>
            </a:endParaRPr>
          </a:p>
          <a:p>
            <a:pPr marL="9525" marR="3810">
              <a:lnSpc>
                <a:spcPts val="2805"/>
              </a:lnSpc>
              <a:spcBef>
                <a:spcPts val="49"/>
              </a:spcBef>
            </a:pPr>
            <a:endParaRPr lang="tr-TR" sz="2000" b="1" spc="-8" dirty="0">
              <a:solidFill>
                <a:schemeClr val="accent1">
                  <a:lumMod val="50000"/>
                </a:schemeClr>
              </a:solidFill>
              <a:ea typeface="Calibri"/>
              <a:cs typeface="Calibri"/>
            </a:endParaRPr>
          </a:p>
          <a:p>
            <a:pPr marL="9525" marR="3810">
              <a:lnSpc>
                <a:spcPts val="2805"/>
              </a:lnSpc>
              <a:spcBef>
                <a:spcPts val="49"/>
              </a:spcBef>
            </a:pPr>
            <a:r>
              <a:rPr sz="2000" b="1" spc="-8" dirty="0">
                <a:solidFill>
                  <a:schemeClr val="accent1">
                    <a:lumMod val="50000"/>
                  </a:schemeClr>
                </a:solidFill>
                <a:cs typeface="Calibri"/>
              </a:rPr>
              <a:t>3-</a:t>
            </a:r>
            <a:r>
              <a:rPr sz="2000" b="1" dirty="0">
                <a:solidFill>
                  <a:schemeClr val="accent1">
                    <a:lumMod val="50000"/>
                  </a:schemeClr>
                </a:solidFill>
                <a:cs typeface="Calibri"/>
              </a:rPr>
              <a:t>İnsülin</a:t>
            </a:r>
            <a:r>
              <a:rPr sz="2000" b="1" spc="-34" dirty="0">
                <a:solidFill>
                  <a:schemeClr val="accent1">
                    <a:lumMod val="50000"/>
                  </a:schemeClr>
                </a:solidFill>
                <a:cs typeface="Calibri"/>
              </a:rPr>
              <a:t> </a:t>
            </a:r>
            <a:r>
              <a:rPr sz="2000" b="1" spc="-8" dirty="0" err="1">
                <a:solidFill>
                  <a:schemeClr val="accent1">
                    <a:lumMod val="50000"/>
                  </a:schemeClr>
                </a:solidFill>
                <a:cs typeface="Calibri"/>
              </a:rPr>
              <a:t>antikorları</a:t>
            </a:r>
            <a:endParaRPr sz="2000" dirty="0" err="1">
              <a:solidFill>
                <a:schemeClr val="accent1">
                  <a:lumMod val="50000"/>
                </a:schemeClr>
              </a:solidFill>
              <a:cs typeface="Calibri"/>
            </a:endParaRP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45352" y="723254"/>
            <a:ext cx="6857082" cy="636540"/>
          </a:xfrm>
          <a:prstGeom prst="rect">
            <a:avLst/>
          </a:prstGeom>
        </p:spPr>
        <p:txBody>
          <a:bodyPr vert="horz" wrap="square" lIns="0" tIns="43199" rIns="0" bIns="0" rtlCol="0">
            <a:spAutoFit/>
          </a:bodyPr>
          <a:lstStyle/>
          <a:p>
            <a:pPr marL="127331">
              <a:spcBef>
                <a:spcPts val="66"/>
              </a:spcBef>
            </a:pPr>
            <a:r>
              <a:rPr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Lipohipertrofi</a:t>
            </a:r>
            <a:r>
              <a:rPr spc="-59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içine</a:t>
            </a:r>
            <a:r>
              <a:rPr spc="-59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sz="200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enjeksiyon</a:t>
            </a:r>
            <a:r>
              <a:rPr spc="-7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yapmak</a:t>
            </a:r>
            <a:r>
              <a:rPr spc="-63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risk</a:t>
            </a:r>
            <a:r>
              <a:rPr spc="-59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spc="-7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yaratır</a:t>
            </a:r>
            <a:r>
              <a:rPr spc="-59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spc="-17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mı</a:t>
            </a:r>
            <a:r>
              <a:rPr spc="-17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br>
              <a:rPr lang="tr-TR" spc="-17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spc="-17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85081" y="4156366"/>
            <a:ext cx="1210235" cy="1210235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490882" y="4156366"/>
            <a:ext cx="1210235" cy="1210235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596683" y="4156367"/>
            <a:ext cx="1210235" cy="1210235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2216369" y="2321645"/>
            <a:ext cx="8969496" cy="759975"/>
          </a:xfrm>
          <a:prstGeom prst="rect">
            <a:avLst/>
          </a:prstGeom>
        </p:spPr>
        <p:txBody>
          <a:bodyPr vert="horz" wrap="square" lIns="0" tIns="8405" rIns="0" bIns="0" rtlCol="0">
            <a:spAutoFit/>
          </a:bodyPr>
          <a:lstStyle/>
          <a:p>
            <a:pPr marL="1610752" marR="3362" indent="-1602767" defTabSz="605135">
              <a:spcBef>
                <a:spcPts val="66"/>
              </a:spcBef>
            </a:pPr>
            <a:r>
              <a:rPr lang="tr-TR" sz="2400" kern="0" err="1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Lipohipertrofi</a:t>
            </a:r>
            <a:r>
              <a:rPr lang="tr-TR" sz="2400" kern="0" spc="-26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lang="tr-TR" sz="2400" kern="0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içine</a:t>
            </a:r>
            <a:r>
              <a:rPr lang="tr-TR" sz="2400" kern="0" spc="-40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lang="tr-TR" sz="2400" kern="0" spc="-7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enjeksiyon</a:t>
            </a:r>
            <a:r>
              <a:rPr lang="tr-TR" sz="2400" kern="0" spc="-30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lang="tr-TR" sz="2400" kern="0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yapılması</a:t>
            </a:r>
            <a:r>
              <a:rPr lang="tr-TR" sz="2400" kern="0" spc="-40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lang="tr-TR" sz="2400" kern="0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dokunun</a:t>
            </a:r>
            <a:r>
              <a:rPr lang="tr-TR" sz="2400" kern="0" spc="-33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lang="tr-TR" sz="2400" kern="0" spc="-7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gittikçe</a:t>
            </a:r>
          </a:p>
          <a:p>
            <a:pPr marL="1610752" marR="3362" indent="-1602767" defTabSz="605135">
              <a:spcBef>
                <a:spcPts val="66"/>
              </a:spcBef>
            </a:pPr>
            <a:r>
              <a:rPr lang="tr-TR" sz="2400" kern="0" spc="-30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lang="tr-TR" sz="2400" kern="0" spc="-7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büyümesine </a:t>
            </a:r>
            <a:r>
              <a:rPr lang="tr-TR" sz="2400" kern="0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neden</a:t>
            </a:r>
            <a:r>
              <a:rPr lang="tr-TR" sz="2400" kern="0" spc="-23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lang="tr-TR" sz="2400" kern="0" spc="-7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olur.</a:t>
            </a: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5855796" y="1382268"/>
            <a:ext cx="5476399" cy="3766185"/>
            <a:chOff x="1056132" y="1056142"/>
            <a:chExt cx="7301865" cy="502158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56132" y="1056142"/>
              <a:ext cx="7301483" cy="5021558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4412" y="1214373"/>
              <a:ext cx="6786626" cy="4507230"/>
            </a:xfrm>
            <a:prstGeom prst="rect">
              <a:avLst/>
            </a:prstGeom>
          </p:spPr>
        </p:pic>
      </p:grpSp>
      <p:pic>
        <p:nvPicPr>
          <p:cNvPr id="5" name="Resim 4">
            <a:extLst>
              <a:ext uri="{FF2B5EF4-FFF2-40B4-BE49-F238E27FC236}">
                <a16:creationId xmlns:a16="http://schemas.microsoft.com/office/drawing/2014/main" id="{0066CDB0-6465-4ABC-B22C-55114BFDAB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5254" y="932690"/>
            <a:ext cx="2609314" cy="2847079"/>
          </a:xfrm>
          <a:prstGeom prst="rect">
            <a:avLst/>
          </a:prstGeom>
        </p:spPr>
      </p:pic>
      <p:sp>
        <p:nvSpPr>
          <p:cNvPr id="9" name="Metin kutusu 8">
            <a:extLst>
              <a:ext uri="{FF2B5EF4-FFF2-40B4-BE49-F238E27FC236}">
                <a16:creationId xmlns:a16="http://schemas.microsoft.com/office/drawing/2014/main" id="{A8DDB9AE-EA8A-41D0-A51F-2D4F985D438B}"/>
              </a:ext>
            </a:extLst>
          </p:cNvPr>
          <p:cNvSpPr txBox="1"/>
          <p:nvPr/>
        </p:nvSpPr>
        <p:spPr>
          <a:xfrm>
            <a:off x="7303312" y="5532441"/>
            <a:ext cx="23202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b="1" err="1">
                <a:solidFill>
                  <a:srgbClr val="C00000"/>
                </a:solidFill>
              </a:rPr>
              <a:t>Lipohipertrofi</a:t>
            </a:r>
            <a:r>
              <a:rPr lang="tr-TR" b="1">
                <a:solidFill>
                  <a:srgbClr val="C00000"/>
                </a:solidFill>
              </a:rPr>
              <a:t> (yumru)</a:t>
            </a:r>
          </a:p>
        </p:txBody>
      </p:sp>
      <p:pic>
        <p:nvPicPr>
          <p:cNvPr id="12" name="Resim 11">
            <a:extLst>
              <a:ext uri="{FF2B5EF4-FFF2-40B4-BE49-F238E27FC236}">
                <a16:creationId xmlns:a16="http://schemas.microsoft.com/office/drawing/2014/main" id="{88D0EDAA-F727-4B29-B3A9-88E596718F6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55074" y="3974872"/>
            <a:ext cx="3133616" cy="2347163"/>
          </a:xfrm>
          <a:prstGeom prst="rect">
            <a:avLst/>
          </a:prstGeom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>
            <a:extLst>
              <a:ext uri="{FF2B5EF4-FFF2-40B4-BE49-F238E27FC236}">
                <a16:creationId xmlns:a16="http://schemas.microsoft.com/office/drawing/2014/main" id="{666D6BF4-F553-4540-A50A-7456537B6C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193473" y="1141964"/>
            <a:ext cx="5805055" cy="5411236"/>
          </a:xfrm>
          <a:prstGeom prst="rect">
            <a:avLst/>
          </a:prstGeom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864395" y="807683"/>
            <a:ext cx="4336557" cy="3178683"/>
            <a:chOff x="1912610" y="1412747"/>
            <a:chExt cx="5782075" cy="423824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912610" y="1412747"/>
              <a:ext cx="5782075" cy="4238244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 rotWithShape="1">
            <a:blip r:embed="rId3" cstate="print"/>
            <a:srcRect b="28548"/>
            <a:stretch/>
          </p:blipFill>
          <p:spPr>
            <a:xfrm>
              <a:off x="2170047" y="1412747"/>
              <a:ext cx="5267198" cy="2659713"/>
            </a:xfrm>
            <a:prstGeom prst="rect">
              <a:avLst/>
            </a:prstGeom>
          </p:spPr>
        </p:pic>
      </p:grpSp>
      <p:pic>
        <p:nvPicPr>
          <p:cNvPr id="8" name="Resim 7">
            <a:extLst>
              <a:ext uri="{FF2B5EF4-FFF2-40B4-BE49-F238E27FC236}">
                <a16:creationId xmlns:a16="http://schemas.microsoft.com/office/drawing/2014/main" id="{2FB22A68-3089-4A68-B948-54A39FAAFC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4960" y="3283598"/>
            <a:ext cx="2548349" cy="2926334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6FC899AB-61CA-4D19-8327-6702FD6D40E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88126" y="3130390"/>
            <a:ext cx="3853006" cy="2895851"/>
          </a:xfrm>
          <a:prstGeom prst="rect">
            <a:avLst/>
          </a:prstGeom>
        </p:spPr>
      </p:pic>
      <p:sp>
        <p:nvSpPr>
          <p:cNvPr id="16" name="Metin kutusu 15">
            <a:extLst>
              <a:ext uri="{FF2B5EF4-FFF2-40B4-BE49-F238E27FC236}">
                <a16:creationId xmlns:a16="http://schemas.microsoft.com/office/drawing/2014/main" id="{7020943B-2F3A-4297-8C0A-5666D07A552D}"/>
              </a:ext>
            </a:extLst>
          </p:cNvPr>
          <p:cNvSpPr txBox="1"/>
          <p:nvPr/>
        </p:nvSpPr>
        <p:spPr>
          <a:xfrm>
            <a:off x="8114629" y="2554762"/>
            <a:ext cx="19386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b="1" err="1">
                <a:solidFill>
                  <a:srgbClr val="C00000"/>
                </a:solidFill>
              </a:rPr>
              <a:t>Lipoatrofi</a:t>
            </a:r>
            <a:r>
              <a:rPr lang="tr-TR" b="1">
                <a:solidFill>
                  <a:srgbClr val="C00000"/>
                </a:solidFill>
              </a:rPr>
              <a:t> (çökme)</a:t>
            </a: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082800" y="1163518"/>
            <a:ext cx="7972034" cy="443503"/>
          </a:xfrm>
          <a:prstGeom prst="rect">
            <a:avLst/>
          </a:prstGeom>
        </p:spPr>
        <p:txBody>
          <a:bodyPr vert="horz" wrap="square" lIns="0" tIns="73454" rIns="0" bIns="0" rtlCol="0" anchor="t">
            <a:spAutoFit/>
          </a:bodyPr>
          <a:lstStyle/>
          <a:p>
            <a:pPr marL="173990">
              <a:spcBef>
                <a:spcPts val="66"/>
              </a:spcBef>
            </a:pPr>
            <a:r>
              <a:rPr sz="240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Lipohipertrofi</a:t>
            </a:r>
            <a:r>
              <a:rPr sz="2400" spc="-76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sz="240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kan</a:t>
            </a:r>
            <a:r>
              <a:rPr sz="2400" spc="-56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sz="240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şekeri</a:t>
            </a:r>
            <a:r>
              <a:rPr sz="2400" spc="-59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sz="2400" spc="-7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kontrolünü</a:t>
            </a:r>
            <a:r>
              <a:rPr sz="2400" spc="-8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sz="240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etkiler</a:t>
            </a:r>
            <a:r>
              <a:rPr sz="2400" spc="-59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sz="2400" spc="-17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mi?</a:t>
            </a:r>
            <a:endParaRPr lang="tr-TR"/>
          </a:p>
        </p:txBody>
      </p:sp>
      <p:sp>
        <p:nvSpPr>
          <p:cNvPr id="3" name="object 3"/>
          <p:cNvSpPr txBox="1"/>
          <p:nvPr/>
        </p:nvSpPr>
        <p:spPr>
          <a:xfrm>
            <a:off x="1838426" y="2249190"/>
            <a:ext cx="8584042" cy="375524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vert="horz" wrap="square" lIns="0" tIns="7985" rIns="0" bIns="0" rtlCol="0" anchor="t">
            <a:spAutoFit/>
          </a:bodyPr>
          <a:lstStyle/>
          <a:p>
            <a:pPr marL="8255" defTabSz="605135">
              <a:spcBef>
                <a:spcPts val="63"/>
              </a:spcBef>
            </a:pPr>
            <a:endParaRPr lang="tr-TR" sz="2400" b="1" i="1" kern="0" spc="-7" dirty="0">
              <a:solidFill>
                <a:srgbClr val="254061"/>
              </a:solidFill>
              <a:ea typeface="Calibri"/>
              <a:cs typeface="Calibri"/>
            </a:endParaRPr>
          </a:p>
          <a:p>
            <a:pPr marL="8255" defTabSz="605135">
              <a:spcBef>
                <a:spcPts val="63"/>
              </a:spcBef>
            </a:pPr>
            <a:r>
              <a:rPr sz="2400" b="1" i="1" kern="0" spc="-7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</a:rPr>
              <a:t>Lip</a:t>
            </a:r>
            <a:r>
              <a:rPr lang="tr-TR" sz="2400" b="1" i="1" kern="0" spc="-7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</a:rPr>
              <a:t>o</a:t>
            </a:r>
            <a:r>
              <a:rPr sz="2400" b="1" i="1" kern="0" spc="-7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</a:rPr>
              <a:t>hipertrofi</a:t>
            </a:r>
            <a:r>
              <a:rPr sz="2400" b="1" i="1" kern="0" spc="-4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</a:rPr>
              <a:t> </a:t>
            </a:r>
            <a:r>
              <a:rPr sz="2400" b="1" i="1" kern="0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</a:rPr>
              <a:t>içine</a:t>
            </a:r>
            <a:r>
              <a:rPr sz="2400" b="1" i="1" kern="0" spc="-33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</a:rPr>
              <a:t> </a:t>
            </a:r>
            <a:r>
              <a:rPr sz="2400" b="1" i="1" kern="0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</a:rPr>
              <a:t>enjekte</a:t>
            </a:r>
            <a:r>
              <a:rPr sz="2400" b="1" i="1" kern="0" spc="-4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</a:rPr>
              <a:t> </a:t>
            </a:r>
            <a:r>
              <a:rPr sz="2400" b="1" i="1" kern="0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</a:rPr>
              <a:t>edilen</a:t>
            </a:r>
            <a:r>
              <a:rPr sz="2400" b="1" i="1" kern="0" spc="-3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</a:rPr>
              <a:t> </a:t>
            </a:r>
            <a:r>
              <a:rPr sz="2400" b="1" i="1" kern="0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</a:rPr>
              <a:t>insülin</a:t>
            </a:r>
            <a:r>
              <a:rPr sz="2400" b="1" i="1" kern="0" spc="-3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</a:rPr>
              <a:t> </a:t>
            </a:r>
            <a:r>
              <a:rPr sz="2400" b="1" i="1" kern="0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</a:rPr>
              <a:t>beklenen</a:t>
            </a:r>
            <a:r>
              <a:rPr sz="2400" b="1" i="1" kern="0" spc="-3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</a:rPr>
              <a:t> </a:t>
            </a:r>
            <a:r>
              <a:rPr sz="2400" b="1" i="1" kern="0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</a:rPr>
              <a:t>şekilde</a:t>
            </a:r>
            <a:r>
              <a:rPr sz="2400" b="1" i="1" kern="0" spc="-3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</a:rPr>
              <a:t> </a:t>
            </a:r>
            <a:r>
              <a:rPr sz="2400" b="1" i="1" kern="0" spc="-7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</a:rPr>
              <a:t>emilmez</a:t>
            </a:r>
            <a:r>
              <a:rPr sz="2400" kern="0" spc="-7" dirty="0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.</a:t>
            </a:r>
            <a:endParaRPr sz="2400" kern="0" dirty="0">
              <a:solidFill>
                <a:schemeClr val="accent1">
                  <a:lumMod val="50000"/>
                </a:schemeClr>
              </a:solidFill>
              <a:latin typeface="Calibri"/>
              <a:ea typeface="Calibri"/>
              <a:cs typeface="Calibri"/>
            </a:endParaRPr>
          </a:p>
          <a:p>
            <a:pPr marL="8255" defTabSz="605135">
              <a:spcBef>
                <a:spcPts val="1589"/>
              </a:spcBef>
            </a:pPr>
            <a:r>
              <a:rPr sz="2400" kern="0" spc="-7" dirty="0" err="1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Lipohipertrofi</a:t>
            </a:r>
            <a:r>
              <a:rPr sz="2400" kern="0" spc="-20" dirty="0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sz="2400" kern="0" dirty="0" err="1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içine</a:t>
            </a:r>
            <a:r>
              <a:rPr sz="2400" kern="0" spc="-3" dirty="0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sz="2400" kern="0" spc="-7" dirty="0" err="1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enjeksiyon</a:t>
            </a:r>
            <a:r>
              <a:rPr sz="2400" kern="0" spc="-7" dirty="0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:</a:t>
            </a:r>
            <a:endParaRPr sz="2400" kern="0" dirty="0">
              <a:solidFill>
                <a:schemeClr val="accent1">
                  <a:lumMod val="50000"/>
                </a:schemeClr>
              </a:solidFill>
              <a:latin typeface="Calibri"/>
              <a:ea typeface="Calibri"/>
              <a:cs typeface="Calibri"/>
            </a:endParaRPr>
          </a:p>
          <a:p>
            <a:pPr marL="197485" indent="-188595" defTabSz="605135">
              <a:spcBef>
                <a:spcPts val="1589"/>
              </a:spcBef>
              <a:buClr>
                <a:srgbClr val="E46C0A"/>
              </a:buClr>
              <a:buFont typeface="Arial MT"/>
              <a:buChar char="•"/>
              <a:tabLst>
                <a:tab pos="197509" algn="l"/>
              </a:tabLst>
            </a:pPr>
            <a:r>
              <a:rPr sz="2400" kern="0" dirty="0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Kan</a:t>
            </a:r>
            <a:r>
              <a:rPr sz="2400" kern="0" spc="-63" dirty="0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sz="2400" kern="0" dirty="0" err="1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şekeri</a:t>
            </a:r>
            <a:r>
              <a:rPr sz="2400" kern="0" spc="-50" dirty="0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sz="2400" kern="0" spc="-7" dirty="0" err="1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dalgalanmalarına</a:t>
            </a:r>
            <a:endParaRPr sz="2400" kern="0" dirty="0" err="1">
              <a:solidFill>
                <a:schemeClr val="accent1">
                  <a:lumMod val="50000"/>
                </a:schemeClr>
              </a:solidFill>
              <a:latin typeface="Calibri"/>
              <a:ea typeface="Calibri"/>
              <a:cs typeface="Calibri"/>
            </a:endParaRPr>
          </a:p>
          <a:p>
            <a:pPr marL="196850" indent="-188595" defTabSz="605135">
              <a:buClr>
                <a:srgbClr val="E46C0A"/>
              </a:buClr>
              <a:buFont typeface="Arial MT"/>
              <a:buChar char="•"/>
              <a:tabLst>
                <a:tab pos="197089" algn="l"/>
              </a:tabLst>
            </a:pPr>
            <a:r>
              <a:rPr sz="2400" kern="0" spc="-7" dirty="0" err="1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Hipoglisemilere</a:t>
            </a:r>
            <a:endParaRPr sz="2400" kern="0" dirty="0" err="1">
              <a:solidFill>
                <a:schemeClr val="accent1">
                  <a:lumMod val="50000"/>
                </a:schemeClr>
              </a:solidFill>
              <a:latin typeface="Calibri"/>
              <a:ea typeface="Calibri"/>
              <a:cs typeface="Calibri"/>
            </a:endParaRPr>
          </a:p>
          <a:p>
            <a:pPr marL="196850" indent="-188595" defTabSz="605135">
              <a:buClr>
                <a:srgbClr val="E46C0A"/>
              </a:buClr>
              <a:buFont typeface="Arial MT"/>
              <a:buChar char="•"/>
              <a:tabLst>
                <a:tab pos="197089" algn="l"/>
              </a:tabLst>
            </a:pPr>
            <a:r>
              <a:rPr sz="2400" kern="0" spc="-7" dirty="0" err="1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Hiperglisemilere</a:t>
            </a:r>
            <a:endParaRPr sz="2400" kern="0" dirty="0" err="1">
              <a:solidFill>
                <a:schemeClr val="accent1">
                  <a:lumMod val="50000"/>
                </a:schemeClr>
              </a:solidFill>
              <a:latin typeface="Calibri"/>
              <a:ea typeface="Calibri"/>
              <a:cs typeface="Calibri"/>
            </a:endParaRPr>
          </a:p>
          <a:p>
            <a:pPr marL="196850" indent="-188595" defTabSz="605135">
              <a:buClr>
                <a:srgbClr val="E46C0A"/>
              </a:buClr>
              <a:buFont typeface="Arial MT"/>
              <a:buChar char="•"/>
              <a:tabLst>
                <a:tab pos="197089" algn="l"/>
              </a:tabLst>
            </a:pPr>
            <a:r>
              <a:rPr sz="2400" kern="0" spc="-14" dirty="0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Yüksek</a:t>
            </a:r>
            <a:r>
              <a:rPr sz="2400" kern="0" spc="-30" dirty="0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sz="2400" kern="0" dirty="0" err="1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doz</a:t>
            </a:r>
            <a:r>
              <a:rPr sz="2400" kern="0" spc="-47" dirty="0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sz="2400" kern="0" dirty="0" err="1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insülin</a:t>
            </a:r>
            <a:r>
              <a:rPr sz="2400" kern="0" spc="-20" dirty="0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sz="2400" kern="0" spc="-7" dirty="0" err="1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kullanımına</a:t>
            </a:r>
            <a:endParaRPr sz="2400" kern="0" dirty="0" err="1">
              <a:solidFill>
                <a:schemeClr val="accent1">
                  <a:lumMod val="50000"/>
                </a:schemeClr>
              </a:solidFill>
              <a:latin typeface="Calibri"/>
              <a:ea typeface="Calibri"/>
              <a:cs typeface="Calibri"/>
            </a:endParaRPr>
          </a:p>
          <a:p>
            <a:pPr marL="196850" indent="-188595" defTabSz="605135">
              <a:buClr>
                <a:srgbClr val="E46C0A"/>
              </a:buClr>
              <a:buFont typeface="Arial MT"/>
              <a:buChar char="•"/>
              <a:tabLst>
                <a:tab pos="197089" algn="l"/>
              </a:tabLst>
            </a:pPr>
            <a:r>
              <a:rPr sz="2400" kern="0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Kilo</a:t>
            </a:r>
            <a:r>
              <a:rPr sz="2400" kern="0" spc="-23" dirty="0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sz="2400" kern="0" spc="-14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kontolünün</a:t>
            </a:r>
            <a:r>
              <a:rPr sz="2400" kern="0" spc="-20" dirty="0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sz="2400" kern="0" spc="-7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zorlaşmasına </a:t>
            </a:r>
            <a:r>
              <a:rPr sz="2400" kern="0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neden</a:t>
            </a:r>
            <a:r>
              <a:rPr sz="2400" kern="0" spc="-17" dirty="0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sz="2400" kern="0" spc="-7" err="1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olur</a:t>
            </a:r>
            <a:r>
              <a:rPr sz="2400" kern="0" spc="-7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.</a:t>
            </a:r>
            <a:endParaRPr lang="tr-TR" sz="2400" kern="0" spc="-7">
              <a:solidFill>
                <a:schemeClr val="accent1">
                  <a:lumMod val="50000"/>
                </a:schemeClr>
              </a:solidFill>
              <a:latin typeface="Calibri"/>
              <a:ea typeface="Calibri"/>
              <a:cs typeface="Calibri"/>
            </a:endParaRPr>
          </a:p>
          <a:p>
            <a:pPr marL="197089" indent="-188684" defTabSz="605135">
              <a:buClr>
                <a:srgbClr val="E46C0A"/>
              </a:buClr>
              <a:buFont typeface="Arial MT"/>
              <a:buChar char="•"/>
              <a:tabLst>
                <a:tab pos="197089" algn="l"/>
              </a:tabLst>
            </a:pPr>
            <a:endParaRPr sz="2400" kern="0">
              <a:solidFill>
                <a:schemeClr val="accent1">
                  <a:lumMod val="50000"/>
                </a:schemeClr>
              </a:solidFill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08784" y="1316736"/>
            <a:ext cx="5654421" cy="363474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1371324" y="2186428"/>
            <a:ext cx="4175538" cy="380857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vert="horz" wrap="square" lIns="0" tIns="10001" rIns="0" bIns="0" rtlCol="0" anchor="t">
            <a:spAutoFit/>
          </a:bodyPr>
          <a:lstStyle/>
          <a:p>
            <a:pPr marL="266065" indent="-256540">
              <a:spcBef>
                <a:spcPts val="79"/>
              </a:spcBef>
              <a:buClr>
                <a:srgbClr val="C00000"/>
              </a:buClr>
              <a:buFont typeface="Wingdings"/>
              <a:buChar char=""/>
              <a:tabLst>
                <a:tab pos="266217" algn="l"/>
              </a:tabLst>
            </a:pPr>
            <a:endParaRPr lang="tr-TR" sz="1950" b="1" spc="-8">
              <a:solidFill>
                <a:srgbClr val="244060"/>
              </a:solidFill>
              <a:latin typeface="Calibri"/>
              <a:cs typeface="Calibri"/>
            </a:endParaRPr>
          </a:p>
          <a:p>
            <a:pPr marL="266065" indent="-256540">
              <a:spcBef>
                <a:spcPts val="79"/>
              </a:spcBef>
              <a:buClr>
                <a:srgbClr val="C00000"/>
              </a:buClr>
              <a:buFont typeface="Wingdings"/>
              <a:buChar char=""/>
              <a:tabLst>
                <a:tab pos="266217" algn="l"/>
              </a:tabLst>
            </a:pPr>
            <a:r>
              <a:rPr sz="2400" b="1" spc="-8">
                <a:solidFill>
                  <a:srgbClr val="244060"/>
                </a:solidFill>
                <a:latin typeface="Calibri"/>
                <a:cs typeface="Calibri"/>
              </a:rPr>
              <a:t>Rotasyon</a:t>
            </a:r>
            <a:endParaRPr lang="tr-TR" sz="2400">
              <a:latin typeface="Calibri"/>
              <a:ea typeface="Calibri"/>
              <a:cs typeface="Calibri"/>
            </a:endParaRPr>
          </a:p>
          <a:p>
            <a:pPr>
              <a:spcBef>
                <a:spcPts val="896"/>
              </a:spcBef>
              <a:buClr>
                <a:srgbClr val="C00000"/>
              </a:buClr>
              <a:buFont typeface="Wingdings"/>
              <a:buChar char=""/>
            </a:pPr>
            <a:endParaRPr sz="2400" dirty="0">
              <a:latin typeface="Calibri"/>
              <a:ea typeface="Calibri"/>
              <a:cs typeface="Calibri"/>
            </a:endParaRPr>
          </a:p>
          <a:p>
            <a:pPr marL="266065" indent="-256540">
              <a:buClr>
                <a:srgbClr val="C00000"/>
              </a:buClr>
              <a:buFont typeface="Wingdings"/>
              <a:buChar char=""/>
              <a:tabLst>
                <a:tab pos="266217" algn="l"/>
              </a:tabLst>
            </a:pPr>
            <a:r>
              <a:rPr sz="2400" b="1" dirty="0" err="1">
                <a:solidFill>
                  <a:srgbClr val="244060"/>
                </a:solidFill>
                <a:latin typeface="Calibri"/>
                <a:cs typeface="Calibri"/>
              </a:rPr>
              <a:t>İğneleri</a:t>
            </a:r>
            <a:r>
              <a:rPr sz="2400" b="1" spc="-30" dirty="0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2400" b="1" dirty="0" err="1">
                <a:solidFill>
                  <a:srgbClr val="244060"/>
                </a:solidFill>
                <a:latin typeface="Calibri"/>
                <a:cs typeface="Calibri"/>
              </a:rPr>
              <a:t>bir</a:t>
            </a:r>
            <a:r>
              <a:rPr sz="2400" b="1" spc="-30" dirty="0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2400" b="1" spc="-15" dirty="0" err="1">
                <a:solidFill>
                  <a:srgbClr val="244060"/>
                </a:solidFill>
                <a:latin typeface="Calibri"/>
                <a:cs typeface="Calibri"/>
              </a:rPr>
              <a:t>defa</a:t>
            </a:r>
            <a:endParaRPr sz="2400">
              <a:latin typeface="Calibri"/>
              <a:ea typeface="Calibri"/>
              <a:cs typeface="Calibri"/>
            </a:endParaRPr>
          </a:p>
          <a:p>
            <a:pPr marL="266065"/>
            <a:r>
              <a:rPr sz="2400" b="1" spc="-8" dirty="0" err="1">
                <a:solidFill>
                  <a:srgbClr val="244060"/>
                </a:solidFill>
                <a:latin typeface="Calibri"/>
                <a:cs typeface="Calibri"/>
              </a:rPr>
              <a:t>kullanmak</a:t>
            </a:r>
            <a:endParaRPr sz="2400">
              <a:latin typeface="Calibri"/>
              <a:ea typeface="Calibri"/>
              <a:cs typeface="Calibri"/>
            </a:endParaRPr>
          </a:p>
          <a:p>
            <a:pPr>
              <a:spcBef>
                <a:spcPts val="896"/>
              </a:spcBef>
            </a:pPr>
            <a:endParaRPr sz="2400" dirty="0">
              <a:latin typeface="Calibri"/>
              <a:ea typeface="Calibri"/>
              <a:cs typeface="Calibri"/>
            </a:endParaRPr>
          </a:p>
          <a:p>
            <a:pPr marL="266065" indent="-256540">
              <a:buClr>
                <a:srgbClr val="C00000"/>
              </a:buClr>
              <a:buFont typeface="Wingdings"/>
              <a:buChar char=""/>
              <a:tabLst>
                <a:tab pos="266217" algn="l"/>
              </a:tabLst>
            </a:pPr>
            <a:r>
              <a:rPr sz="2400" b="1" spc="-38" dirty="0">
                <a:solidFill>
                  <a:srgbClr val="244060"/>
                </a:solidFill>
                <a:latin typeface="Calibri"/>
                <a:cs typeface="Calibri"/>
              </a:rPr>
              <a:t>Yara</a:t>
            </a:r>
            <a:r>
              <a:rPr sz="2400" b="1" spc="-64" dirty="0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2400" b="1" spc="-8" dirty="0" err="1">
                <a:solidFill>
                  <a:srgbClr val="244060"/>
                </a:solidFill>
                <a:latin typeface="Calibri"/>
                <a:cs typeface="Calibri"/>
              </a:rPr>
              <a:t>izlerinin</a:t>
            </a:r>
            <a:endParaRPr sz="2400">
              <a:latin typeface="Calibri"/>
              <a:ea typeface="Calibri"/>
              <a:cs typeface="Calibri"/>
            </a:endParaRPr>
          </a:p>
          <a:p>
            <a:pPr marL="266065"/>
            <a:r>
              <a:rPr lang="tr-TR" sz="2400" b="1" spc="-8" dirty="0">
                <a:solidFill>
                  <a:srgbClr val="244060"/>
                </a:solidFill>
                <a:latin typeface="Calibri"/>
                <a:cs typeface="Calibri"/>
              </a:rPr>
              <a:t>üzerine veya </a:t>
            </a:r>
            <a:r>
              <a:rPr sz="2400" b="1" spc="-8" dirty="0" err="1">
                <a:solidFill>
                  <a:srgbClr val="244060"/>
                </a:solidFill>
                <a:latin typeface="Calibri"/>
                <a:cs typeface="Calibri"/>
              </a:rPr>
              <a:t>yakınına</a:t>
            </a:r>
            <a:endParaRPr sz="2400">
              <a:latin typeface="Calibri"/>
              <a:ea typeface="Calibri"/>
              <a:cs typeface="Calibri"/>
            </a:endParaRPr>
          </a:p>
          <a:p>
            <a:pPr marL="266065"/>
            <a:r>
              <a:rPr sz="2400" b="1" dirty="0" err="1">
                <a:solidFill>
                  <a:srgbClr val="244060"/>
                </a:solidFill>
                <a:latin typeface="Calibri"/>
                <a:cs typeface="Calibri"/>
              </a:rPr>
              <a:t>enjeksiyon</a:t>
            </a:r>
            <a:r>
              <a:rPr sz="2400" b="1" spc="-109" dirty="0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2400" b="1" spc="-8" dirty="0" err="1">
                <a:solidFill>
                  <a:srgbClr val="244060"/>
                </a:solidFill>
                <a:latin typeface="Calibri"/>
                <a:cs typeface="Calibri"/>
              </a:rPr>
              <a:t>yapmamak</a:t>
            </a:r>
            <a:r>
              <a:rPr sz="2400" b="1" spc="-8" dirty="0">
                <a:solidFill>
                  <a:srgbClr val="244060"/>
                </a:solidFill>
                <a:latin typeface="Calibri"/>
                <a:cs typeface="Calibri"/>
              </a:rPr>
              <a:t>.</a:t>
            </a:r>
            <a:endParaRPr sz="2400" b="1" spc="-8" dirty="0">
              <a:solidFill>
                <a:srgbClr val="244060"/>
              </a:solidFill>
              <a:latin typeface="Calibri"/>
              <a:ea typeface="Calibri"/>
              <a:cs typeface="Calibri"/>
            </a:endParaRPr>
          </a:p>
          <a:p>
            <a:pPr marL="266065"/>
            <a:endParaRPr lang="tr-TR" sz="1950" b="1" spc="-8">
              <a:solidFill>
                <a:srgbClr val="244060"/>
              </a:solidFill>
              <a:latin typeface="Calibri"/>
              <a:ea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6030854" y="2024257"/>
            <a:ext cx="3494246" cy="3573304"/>
            <a:chOff x="4485132" y="1556003"/>
            <a:chExt cx="4658995" cy="4764405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485132" y="1556003"/>
              <a:ext cx="4658868" cy="4764024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643501" y="1714499"/>
              <a:ext cx="4245483" cy="4248531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00300" y="2438400"/>
            <a:ext cx="1719326" cy="1289050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416425" y="2438400"/>
            <a:ext cx="1693926" cy="1270000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356350" y="2438401"/>
            <a:ext cx="1630426" cy="1222375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8229600" y="2438400"/>
            <a:ext cx="1600200" cy="1200150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2763419" y="3833241"/>
            <a:ext cx="112585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>
                <a:latin typeface="Arial MT"/>
                <a:cs typeface="Arial MT"/>
              </a:rPr>
              <a:t>1.</a:t>
            </a:r>
            <a:r>
              <a:rPr spc="-10">
                <a:latin typeface="Arial MT"/>
                <a:cs typeface="Arial MT"/>
              </a:rPr>
              <a:t> kullanım</a:t>
            </a:r>
            <a:endParaRPr>
              <a:latin typeface="Arial MT"/>
              <a:cs typeface="Arial M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708399" y="3819525"/>
            <a:ext cx="2997835" cy="566822"/>
          </a:xfrm>
          <a:prstGeom prst="rect">
            <a:avLst/>
          </a:prstGeom>
        </p:spPr>
        <p:txBody>
          <a:bodyPr vert="horz" wrap="square" lIns="0" tIns="12700" rIns="0" bIns="0" rtlCol="0" anchor="t">
            <a:spAutoFit/>
          </a:bodyPr>
          <a:lstStyle/>
          <a:p>
            <a:pPr marL="12700">
              <a:spcBef>
                <a:spcPts val="100"/>
              </a:spcBef>
              <a:tabLst>
                <a:tab pos="1884045" algn="l"/>
              </a:tabLst>
            </a:pPr>
            <a:r>
              <a:rPr>
                <a:latin typeface="Arial MT"/>
                <a:cs typeface="Arial MT"/>
              </a:rPr>
              <a:t>2.</a:t>
            </a:r>
            <a:r>
              <a:rPr spc="-10">
                <a:latin typeface="Arial MT"/>
                <a:cs typeface="Arial MT"/>
              </a:rPr>
              <a:t> </a:t>
            </a:r>
            <a:r>
              <a:rPr spc="-10" err="1">
                <a:latin typeface="Arial MT"/>
                <a:cs typeface="Arial MT"/>
              </a:rPr>
              <a:t>kullanım</a:t>
            </a:r>
            <a:r>
              <a:rPr>
                <a:latin typeface="Arial MT"/>
                <a:cs typeface="Arial MT"/>
              </a:rPr>
              <a:t>	</a:t>
            </a:r>
            <a:r>
              <a:rPr lang="tr-TR">
                <a:latin typeface="Arial MT"/>
                <a:cs typeface="Arial MT"/>
              </a:rPr>
              <a:t>           </a:t>
            </a:r>
            <a:r>
              <a:rPr>
                <a:latin typeface="Arial MT"/>
                <a:cs typeface="Arial MT"/>
              </a:rPr>
              <a:t>3.</a:t>
            </a:r>
            <a:r>
              <a:rPr spc="-10">
                <a:latin typeface="Arial MT"/>
                <a:cs typeface="Arial MT"/>
              </a:rPr>
              <a:t> </a:t>
            </a:r>
            <a:r>
              <a:rPr spc="-10" err="1">
                <a:latin typeface="Arial MT"/>
                <a:cs typeface="Arial MT"/>
              </a:rPr>
              <a:t>kullanım</a:t>
            </a:r>
            <a:endParaRPr err="1">
              <a:latin typeface="Arial MT"/>
              <a:cs typeface="Arial M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454009" y="3761613"/>
            <a:ext cx="112585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>
                <a:latin typeface="Arial MT"/>
                <a:cs typeface="Arial MT"/>
              </a:rPr>
              <a:t>4.</a:t>
            </a:r>
            <a:r>
              <a:rPr spc="-10">
                <a:latin typeface="Arial MT"/>
                <a:cs typeface="Arial MT"/>
              </a:rPr>
              <a:t> kullanım</a:t>
            </a:r>
            <a:endParaRPr>
              <a:latin typeface="Arial MT"/>
              <a:cs typeface="Arial MT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867968" rIns="0" bIns="0" rtlCol="0" anchor="ctr">
            <a:spAutoFit/>
          </a:bodyPr>
          <a:lstStyle/>
          <a:p>
            <a:pPr marL="624840">
              <a:lnSpc>
                <a:spcPct val="100000"/>
              </a:lnSpc>
              <a:spcBef>
                <a:spcPts val="95"/>
              </a:spcBef>
            </a:pPr>
            <a:r>
              <a:rPr sz="2800" b="1">
                <a:solidFill>
                  <a:srgbClr val="FF0000"/>
                </a:solidFill>
              </a:rPr>
              <a:t>İnsülin</a:t>
            </a:r>
            <a:r>
              <a:rPr sz="2800" b="1" spc="-55">
                <a:solidFill>
                  <a:srgbClr val="FF0000"/>
                </a:solidFill>
              </a:rPr>
              <a:t> </a:t>
            </a:r>
            <a:r>
              <a:rPr sz="2800" b="1">
                <a:solidFill>
                  <a:srgbClr val="FF0000"/>
                </a:solidFill>
              </a:rPr>
              <a:t>enjektörleri</a:t>
            </a:r>
            <a:r>
              <a:rPr sz="2800" b="1" spc="-65">
                <a:solidFill>
                  <a:srgbClr val="FF0000"/>
                </a:solidFill>
              </a:rPr>
              <a:t> </a:t>
            </a:r>
            <a:r>
              <a:rPr sz="2800" b="1">
                <a:solidFill>
                  <a:srgbClr val="FF0000"/>
                </a:solidFill>
              </a:rPr>
              <a:t>ve</a:t>
            </a:r>
            <a:r>
              <a:rPr sz="2800" b="1" spc="-65">
                <a:solidFill>
                  <a:srgbClr val="FF0000"/>
                </a:solidFill>
              </a:rPr>
              <a:t> </a:t>
            </a:r>
            <a:r>
              <a:rPr sz="2800" b="1">
                <a:solidFill>
                  <a:srgbClr val="FF0000"/>
                </a:solidFill>
              </a:rPr>
              <a:t>iğne</a:t>
            </a:r>
            <a:r>
              <a:rPr sz="2800" b="1" spc="-60">
                <a:solidFill>
                  <a:srgbClr val="FF0000"/>
                </a:solidFill>
              </a:rPr>
              <a:t> </a:t>
            </a:r>
            <a:r>
              <a:rPr sz="2800" b="1">
                <a:solidFill>
                  <a:srgbClr val="FF0000"/>
                </a:solidFill>
              </a:rPr>
              <a:t>uçları</a:t>
            </a:r>
            <a:r>
              <a:rPr sz="2800" b="1" spc="-65">
                <a:solidFill>
                  <a:srgbClr val="FF0000"/>
                </a:solidFill>
              </a:rPr>
              <a:t> </a:t>
            </a:r>
            <a:r>
              <a:rPr sz="2800" b="1">
                <a:solidFill>
                  <a:srgbClr val="FF0000"/>
                </a:solidFill>
              </a:rPr>
              <a:t>tek</a:t>
            </a:r>
            <a:r>
              <a:rPr sz="2800" b="1" spc="-70">
                <a:solidFill>
                  <a:srgbClr val="FF0000"/>
                </a:solidFill>
              </a:rPr>
              <a:t> </a:t>
            </a:r>
            <a:r>
              <a:rPr sz="2800" b="1" spc="-10">
                <a:solidFill>
                  <a:srgbClr val="FF0000"/>
                </a:solidFill>
              </a:rPr>
              <a:t>kullanımlıktır!!!</a:t>
            </a:r>
            <a:endParaRPr sz="2800" b="1"/>
          </a:p>
        </p:txBody>
      </p:sp>
      <p:sp>
        <p:nvSpPr>
          <p:cNvPr id="12" name="object 12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defPPr>
              <a:defRPr kern="0"/>
            </a:defPPr>
            <a:lvl1pPr>
              <a:defRPr sz="14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pPr marL="81915">
              <a:lnSpc>
                <a:spcPts val="1435"/>
              </a:lnSpc>
            </a:pPr>
            <a:fld id="{81D60167-4931-47E6-BA6A-407CBD079E47}" type="slidenum">
              <a:rPr lang="tr-TR" spc="-50"/>
              <a:pPr marL="81915">
                <a:lnSpc>
                  <a:spcPts val="1435"/>
                </a:lnSpc>
              </a:pPr>
              <a:t>62</a:t>
            </a:fld>
            <a:endParaRPr spc="-25"/>
          </a:p>
        </p:txBody>
      </p:sp>
      <p:sp>
        <p:nvSpPr>
          <p:cNvPr id="10" name="object 10"/>
          <p:cNvSpPr txBox="1"/>
          <p:nvPr/>
        </p:nvSpPr>
        <p:spPr>
          <a:xfrm>
            <a:off x="3561970" y="4383988"/>
            <a:ext cx="5217795" cy="857250"/>
          </a:xfrm>
          <a:prstGeom prst="rect">
            <a:avLst/>
          </a:prstGeom>
        </p:spPr>
        <p:txBody>
          <a:bodyPr vert="horz" wrap="square" lIns="0" tIns="43815" rIns="0" bIns="0" rtlCol="0">
            <a:spAutoFit/>
          </a:bodyPr>
          <a:lstStyle/>
          <a:p>
            <a:pPr marL="1393825" marR="5080" indent="-1381125">
              <a:lnSpc>
                <a:spcPts val="3190"/>
              </a:lnSpc>
              <a:spcBef>
                <a:spcPts val="345"/>
              </a:spcBef>
            </a:pPr>
            <a:r>
              <a:rPr sz="2800" b="1">
                <a:solidFill>
                  <a:srgbClr val="FF0000"/>
                </a:solidFill>
                <a:latin typeface="Calibri"/>
                <a:cs typeface="Calibri"/>
              </a:rPr>
              <a:t>Her</a:t>
            </a:r>
            <a:r>
              <a:rPr sz="2800" b="1" spc="-11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800" b="1">
                <a:solidFill>
                  <a:srgbClr val="FF0000"/>
                </a:solidFill>
                <a:latin typeface="Calibri"/>
                <a:cs typeface="Calibri"/>
              </a:rPr>
              <a:t>enjeksiyon</a:t>
            </a:r>
            <a:r>
              <a:rPr sz="2800" b="1" spc="-10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800" b="1">
                <a:solidFill>
                  <a:srgbClr val="FF0000"/>
                </a:solidFill>
                <a:latin typeface="Calibri"/>
                <a:cs typeface="Calibri"/>
              </a:rPr>
              <a:t>sonrasında</a:t>
            </a:r>
            <a:r>
              <a:rPr sz="2800" b="1" spc="-8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800" b="1">
                <a:solidFill>
                  <a:srgbClr val="FF0000"/>
                </a:solidFill>
                <a:latin typeface="Calibri"/>
                <a:cs typeface="Calibri"/>
              </a:rPr>
              <a:t>iğne</a:t>
            </a:r>
            <a:r>
              <a:rPr sz="2800" b="1" spc="-10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800" b="1" spc="-25">
                <a:solidFill>
                  <a:srgbClr val="FF0000"/>
                </a:solidFill>
                <a:latin typeface="Calibri"/>
                <a:cs typeface="Calibri"/>
              </a:rPr>
              <a:t>ucu </a:t>
            </a:r>
            <a:r>
              <a:rPr sz="2800" b="1" spc="-10">
                <a:solidFill>
                  <a:srgbClr val="FF0000"/>
                </a:solidFill>
                <a:latin typeface="Calibri"/>
                <a:cs typeface="Calibri"/>
              </a:rPr>
              <a:t>değiştirilmelidir!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726579" y="1374269"/>
            <a:ext cx="2596991" cy="294323"/>
            <a:chOff x="2746100" y="689355"/>
            <a:chExt cx="3462654" cy="39243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746100" y="871727"/>
              <a:ext cx="3450618" cy="18288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909315" y="689355"/>
              <a:ext cx="3298825" cy="392176"/>
            </a:xfrm>
            <a:prstGeom prst="rect">
              <a:avLst/>
            </a:prstGeom>
          </p:spPr>
        </p:pic>
      </p:grpSp>
      <p:grpSp>
        <p:nvGrpSpPr>
          <p:cNvPr id="5" name="object 5"/>
          <p:cNvGrpSpPr/>
          <p:nvPr/>
        </p:nvGrpSpPr>
        <p:grpSpPr>
          <a:xfrm>
            <a:off x="1444591" y="2296468"/>
            <a:ext cx="2972887" cy="3621405"/>
            <a:chOff x="2770617" y="1556003"/>
            <a:chExt cx="3729354" cy="4828540"/>
          </a:xfrm>
        </p:grpSpPr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770617" y="1556003"/>
              <a:ext cx="3729257" cy="4828032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928873" y="1714449"/>
              <a:ext cx="3214751" cy="4313047"/>
            </a:xfrm>
            <a:prstGeom prst="rect">
              <a:avLst/>
            </a:prstGeom>
          </p:spPr>
        </p:pic>
      </p:grpSp>
      <p:sp>
        <p:nvSpPr>
          <p:cNvPr id="12" name="İçerik Yer Tutucusu 11">
            <a:extLst>
              <a:ext uri="{FF2B5EF4-FFF2-40B4-BE49-F238E27FC236}">
                <a16:creationId xmlns:a16="http://schemas.microsoft.com/office/drawing/2014/main" id="{468CC117-0CBD-4E3B-97FC-3B115A083E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852961" y="1931502"/>
            <a:ext cx="5181600" cy="4351338"/>
          </a:xfrm>
          <a:solidFill>
            <a:schemeClr val="accent4">
              <a:lumMod val="20000"/>
              <a:lumOff val="80000"/>
            </a:schemeClr>
          </a:solidFill>
        </p:spPr>
        <p:txBody>
          <a:bodyPr/>
          <a:lstStyle/>
          <a:p>
            <a:endParaRPr lang="tr-TR"/>
          </a:p>
          <a:p>
            <a:pPr marL="0" indent="0">
              <a:buNone/>
            </a:pPr>
            <a:r>
              <a:rPr lang="tr-TR">
                <a:solidFill>
                  <a:srgbClr val="FF0000"/>
                </a:solidFill>
              </a:rPr>
              <a:t>Kalem doğru açı ve şekilde tutulmazsa; </a:t>
            </a:r>
          </a:p>
          <a:p>
            <a:pPr marL="0" indent="0">
              <a:buNone/>
            </a:pPr>
            <a:endParaRPr lang="tr-TR"/>
          </a:p>
          <a:p>
            <a:r>
              <a:rPr lang="tr-TR">
                <a:solidFill>
                  <a:schemeClr val="accent1">
                    <a:lumMod val="50000"/>
                  </a:schemeClr>
                </a:solidFill>
              </a:rPr>
              <a:t>İğnenin vücutta hareketi, acı hissi</a:t>
            </a:r>
          </a:p>
          <a:p>
            <a:r>
              <a:rPr lang="tr-TR">
                <a:solidFill>
                  <a:schemeClr val="accent1">
                    <a:lumMod val="50000"/>
                  </a:schemeClr>
                </a:solidFill>
              </a:rPr>
              <a:t>Morarma</a:t>
            </a:r>
          </a:p>
          <a:p>
            <a:r>
              <a:rPr lang="tr-TR">
                <a:solidFill>
                  <a:schemeClr val="accent1">
                    <a:lumMod val="50000"/>
                  </a:schemeClr>
                </a:solidFill>
              </a:rPr>
              <a:t>Doku hasarı</a:t>
            </a:r>
          </a:p>
          <a:p>
            <a:r>
              <a:rPr lang="tr-TR" err="1">
                <a:solidFill>
                  <a:schemeClr val="accent1">
                    <a:lumMod val="50000"/>
                  </a:schemeClr>
                </a:solidFill>
              </a:rPr>
              <a:t>Lipohipertrofi</a:t>
            </a:r>
            <a:endParaRPr lang="tr-TR">
              <a:solidFill>
                <a:schemeClr val="accent1">
                  <a:lumMod val="50000"/>
                </a:schemeClr>
              </a:solidFill>
            </a:endParaRPr>
          </a:p>
          <a:p>
            <a:endParaRPr lang="tr-TR"/>
          </a:p>
        </p:txBody>
      </p:sp>
      <p:sp>
        <p:nvSpPr>
          <p:cNvPr id="16" name="Çarpım İşareti 15">
            <a:extLst>
              <a:ext uri="{FF2B5EF4-FFF2-40B4-BE49-F238E27FC236}">
                <a16:creationId xmlns:a16="http://schemas.microsoft.com/office/drawing/2014/main" id="{7BD6937D-49D9-4A0E-8C07-EBD468D2BE8A}"/>
              </a:ext>
            </a:extLst>
          </p:cNvPr>
          <p:cNvSpPr/>
          <p:nvPr/>
        </p:nvSpPr>
        <p:spPr>
          <a:xfrm>
            <a:off x="2505874" y="3604328"/>
            <a:ext cx="1769533" cy="2446866"/>
          </a:xfrm>
          <a:prstGeom prst="mathMultiply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941454" y="2024249"/>
            <a:ext cx="4490085" cy="3366611"/>
            <a:chOff x="1699269" y="1555991"/>
            <a:chExt cx="5986780" cy="448881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699269" y="1555991"/>
              <a:ext cx="5986253" cy="4488204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857374" y="1714449"/>
              <a:ext cx="5471286" cy="3972814"/>
            </a:xfrm>
            <a:prstGeom prst="rect">
              <a:avLst/>
            </a:prstGeom>
          </p:spPr>
        </p:pic>
      </p:grpSp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758690" y="1316738"/>
            <a:ext cx="2606040" cy="318897"/>
          </a:xfrm>
          <a:prstGeom prst="rect">
            <a:avLst/>
          </a:prstGeom>
        </p:spPr>
      </p:pic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717541" y="1357884"/>
            <a:ext cx="2640330" cy="322326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691244" y="2131688"/>
            <a:ext cx="2797016" cy="3712845"/>
            <a:chOff x="2698989" y="1699248"/>
            <a:chExt cx="3729354" cy="4950460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698989" y="1699248"/>
              <a:ext cx="3729257" cy="4949974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857499" y="1857362"/>
              <a:ext cx="3214751" cy="443572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627590" y="2041191"/>
            <a:ext cx="5047774" cy="3494246"/>
            <a:chOff x="1269491" y="1556003"/>
            <a:chExt cx="6730365" cy="465899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269491" y="1556003"/>
              <a:ext cx="6729983" cy="4658868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28749" y="1714512"/>
              <a:ext cx="6215126" cy="4143375"/>
            </a:xfrm>
            <a:prstGeom prst="rect">
              <a:avLst/>
            </a:prstGeom>
          </p:spPr>
        </p:pic>
      </p:grpSp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696973" y="1258448"/>
            <a:ext cx="2640329" cy="322325"/>
          </a:xfrm>
          <a:prstGeom prst="rect">
            <a:avLst/>
          </a:prstGeom>
        </p:spPr>
      </p:pic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20194" y="1539621"/>
            <a:ext cx="6076187" cy="360045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3476326" y="2794234"/>
            <a:ext cx="6030850" cy="872034"/>
          </a:xfrm>
          <a:prstGeom prst="rect">
            <a:avLst/>
          </a:prstGeom>
        </p:spPr>
        <p:txBody>
          <a:bodyPr vert="horz" wrap="square" lIns="0" tIns="68580" rIns="0" bIns="0" rtlCol="0" anchor="t">
            <a:spAutoFit/>
          </a:bodyPr>
          <a:lstStyle/>
          <a:p>
            <a:pPr marL="266065" indent="-256540">
              <a:spcBef>
                <a:spcPts val="540"/>
              </a:spcBef>
              <a:buClr>
                <a:srgbClr val="C00000"/>
              </a:buClr>
              <a:buFont typeface="Wingdings"/>
              <a:buChar char=""/>
              <a:tabLst>
                <a:tab pos="266217" algn="l"/>
                <a:tab pos="1843042" algn="l"/>
              </a:tabLst>
            </a:pPr>
            <a:r>
              <a:rPr sz="2400" b="1">
                <a:solidFill>
                  <a:srgbClr val="244060"/>
                </a:solidFill>
                <a:latin typeface="Calibri"/>
                <a:cs typeface="Calibri"/>
              </a:rPr>
              <a:t>%70’lik</a:t>
            </a:r>
            <a:r>
              <a:rPr sz="2400" b="1" spc="-34" dirty="0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lang="tr-TR" sz="2400" b="1" spc="-8">
                <a:solidFill>
                  <a:srgbClr val="244060"/>
                </a:solidFill>
                <a:latin typeface="Calibri"/>
                <a:cs typeface="Calibri"/>
              </a:rPr>
              <a:t>alkolle silmek</a:t>
            </a:r>
            <a:r>
              <a:rPr sz="2400" b="1" spc="-8" dirty="0">
                <a:solidFill>
                  <a:srgbClr val="244060"/>
                </a:solidFill>
                <a:latin typeface="Calibri"/>
                <a:cs typeface="Calibri"/>
              </a:rPr>
              <a:t>.</a:t>
            </a:r>
            <a:endParaRPr lang="tr-TR" sz="2400" dirty="0">
              <a:latin typeface="Calibri"/>
              <a:ea typeface="Calibri"/>
              <a:cs typeface="Calibri"/>
            </a:endParaRPr>
          </a:p>
          <a:p>
            <a:pPr marL="266065" indent="-256540">
              <a:spcBef>
                <a:spcPts val="472"/>
              </a:spcBef>
              <a:buClr>
                <a:srgbClr val="C00000"/>
              </a:buClr>
              <a:buFont typeface="Wingdings"/>
              <a:buChar char=""/>
              <a:tabLst>
                <a:tab pos="266217" algn="l"/>
              </a:tabLst>
            </a:pPr>
            <a:r>
              <a:rPr sz="2400" b="1" dirty="0" err="1">
                <a:solidFill>
                  <a:srgbClr val="244060"/>
                </a:solidFill>
                <a:latin typeface="Calibri"/>
                <a:cs typeface="Calibri"/>
              </a:rPr>
              <a:t>Cilt</a:t>
            </a:r>
            <a:r>
              <a:rPr sz="2400" b="1" spc="-83" dirty="0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2400" b="1" dirty="0" err="1">
                <a:solidFill>
                  <a:srgbClr val="244060"/>
                </a:solidFill>
                <a:latin typeface="Calibri"/>
                <a:cs typeface="Calibri"/>
              </a:rPr>
              <a:t>kuruyunca</a:t>
            </a:r>
            <a:r>
              <a:rPr sz="2400" b="1" spc="-53" dirty="0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2400" b="1" dirty="0" err="1">
                <a:solidFill>
                  <a:srgbClr val="244060"/>
                </a:solidFill>
                <a:latin typeface="Calibri"/>
                <a:cs typeface="Calibri"/>
              </a:rPr>
              <a:t>enjeksiyon</a:t>
            </a:r>
            <a:r>
              <a:rPr sz="2400" b="1" spc="-64" dirty="0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2400" b="1" spc="-8" dirty="0" err="1">
                <a:solidFill>
                  <a:srgbClr val="244060"/>
                </a:solidFill>
                <a:latin typeface="Calibri"/>
                <a:cs typeface="Calibri"/>
              </a:rPr>
              <a:t>uygulamak</a:t>
            </a:r>
            <a:r>
              <a:rPr sz="2400" b="1" spc="-8" dirty="0">
                <a:solidFill>
                  <a:srgbClr val="244060"/>
                </a:solidFill>
                <a:latin typeface="Calibri"/>
                <a:cs typeface="Calibri"/>
              </a:rPr>
              <a:t>.</a:t>
            </a:r>
            <a:endParaRPr sz="2400" dirty="0">
              <a:latin typeface="Calibri"/>
              <a:ea typeface="Calibri"/>
              <a:cs typeface="Calibri"/>
            </a:endParaRPr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4014784" y="529921"/>
            <a:ext cx="4376814" cy="502061"/>
          </a:xfrm>
          <a:prstGeom prst="rect">
            <a:avLst/>
          </a:prstGeom>
        </p:spPr>
        <p:txBody>
          <a:bodyPr vert="horz" wrap="square" lIns="0" tIns="9525" rIns="0" bIns="0" rtlCol="0" anchor="ctr">
            <a:spAutoFit/>
          </a:bodyPr>
          <a:lstStyle/>
          <a:p>
            <a:pPr marL="9525">
              <a:lnSpc>
                <a:spcPct val="100000"/>
              </a:lnSpc>
              <a:spcBef>
                <a:spcPts val="75"/>
              </a:spcBef>
            </a:pPr>
            <a:r>
              <a:rPr sz="3200" b="1" dirty="0" err="1">
                <a:solidFill>
                  <a:srgbClr val="C00000"/>
                </a:solidFill>
              </a:rPr>
              <a:t>Cildi</a:t>
            </a:r>
            <a:r>
              <a:rPr sz="3200" b="1" spc="-38" dirty="0">
                <a:solidFill>
                  <a:srgbClr val="C00000"/>
                </a:solidFill>
              </a:rPr>
              <a:t> </a:t>
            </a:r>
            <a:r>
              <a:rPr sz="3200" b="1" dirty="0" err="1">
                <a:solidFill>
                  <a:srgbClr val="C00000"/>
                </a:solidFill>
              </a:rPr>
              <a:t>Kaldırma</a:t>
            </a:r>
            <a:r>
              <a:rPr sz="3200" b="1" spc="-38" dirty="0">
                <a:solidFill>
                  <a:srgbClr val="C00000"/>
                </a:solidFill>
              </a:rPr>
              <a:t> </a:t>
            </a:r>
            <a:r>
              <a:rPr sz="3200" b="1" spc="-19" dirty="0" err="1">
                <a:solidFill>
                  <a:srgbClr val="C00000"/>
                </a:solidFill>
              </a:rPr>
              <a:t>Yöntemi</a:t>
            </a:r>
            <a:endParaRPr sz="3200" b="1" dirty="0" err="1"/>
          </a:p>
        </p:txBody>
      </p:sp>
      <p:sp>
        <p:nvSpPr>
          <p:cNvPr id="7" name="object 7"/>
          <p:cNvSpPr txBox="1"/>
          <p:nvPr/>
        </p:nvSpPr>
        <p:spPr>
          <a:xfrm>
            <a:off x="3208408" y="1739865"/>
            <a:ext cx="6822103" cy="745717"/>
          </a:xfrm>
          <a:prstGeom prst="rect">
            <a:avLst/>
          </a:prstGeom>
        </p:spPr>
        <p:txBody>
          <a:bodyPr vert="horz" wrap="square" lIns="0" tIns="9525" rIns="0" bIns="0" rtlCol="0" anchor="t">
            <a:spAutoFit/>
          </a:bodyPr>
          <a:lstStyle/>
          <a:p>
            <a:pPr marL="266065" indent="-256540">
              <a:spcBef>
                <a:spcPts val="75"/>
              </a:spcBef>
              <a:buClr>
                <a:srgbClr val="C00000"/>
              </a:buClr>
              <a:buFont typeface="Wingdings"/>
              <a:buChar char=""/>
              <a:tabLst>
                <a:tab pos="266217" algn="l"/>
              </a:tabLst>
            </a:pPr>
            <a:r>
              <a:rPr sz="1600" b="1">
                <a:solidFill>
                  <a:srgbClr val="244060"/>
                </a:solidFill>
                <a:latin typeface="Calibri"/>
                <a:cs typeface="Calibri"/>
              </a:rPr>
              <a:t>Kalem</a:t>
            </a:r>
            <a:r>
              <a:rPr sz="1600" b="1" spc="-34" dirty="0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1600" b="1" err="1">
                <a:solidFill>
                  <a:srgbClr val="244060"/>
                </a:solidFill>
                <a:latin typeface="Calibri"/>
                <a:cs typeface="Calibri"/>
              </a:rPr>
              <a:t>iğnesinin</a:t>
            </a:r>
            <a:r>
              <a:rPr sz="1600" b="1" spc="-41" dirty="0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1600" b="1" err="1">
                <a:solidFill>
                  <a:srgbClr val="244060"/>
                </a:solidFill>
                <a:latin typeface="Calibri"/>
                <a:cs typeface="Calibri"/>
              </a:rPr>
              <a:t>boyutuna</a:t>
            </a:r>
            <a:r>
              <a:rPr sz="1600" b="1">
                <a:solidFill>
                  <a:srgbClr val="244060"/>
                </a:solidFill>
                <a:latin typeface="Calibri"/>
                <a:cs typeface="Calibri"/>
              </a:rPr>
              <a:t>,</a:t>
            </a:r>
            <a:r>
              <a:rPr sz="1600" b="1" spc="-34" dirty="0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1600" b="1" err="1">
                <a:solidFill>
                  <a:srgbClr val="244060"/>
                </a:solidFill>
                <a:latin typeface="Calibri"/>
                <a:cs typeface="Calibri"/>
              </a:rPr>
              <a:t>giriş</a:t>
            </a:r>
            <a:r>
              <a:rPr sz="1600" b="1" spc="-38" dirty="0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1600" b="1" spc="-8" err="1">
                <a:solidFill>
                  <a:srgbClr val="244060"/>
                </a:solidFill>
                <a:latin typeface="Calibri"/>
                <a:cs typeface="Calibri"/>
              </a:rPr>
              <a:t>açısına</a:t>
            </a:r>
            <a:r>
              <a:rPr sz="1600" b="1" spc="-8">
                <a:solidFill>
                  <a:srgbClr val="244060"/>
                </a:solidFill>
                <a:latin typeface="Calibri"/>
                <a:cs typeface="Calibri"/>
              </a:rPr>
              <a:t>,</a:t>
            </a:r>
            <a:endParaRPr lang="tr-TR" sz="1600">
              <a:latin typeface="Calibri"/>
              <a:ea typeface="Calibri"/>
              <a:cs typeface="Calibri"/>
            </a:endParaRPr>
          </a:p>
          <a:p>
            <a:pPr marL="9525" marR="3810" indent="256540">
              <a:spcBef>
                <a:spcPts val="1890"/>
              </a:spcBef>
              <a:buClr>
                <a:srgbClr val="C00000"/>
              </a:buClr>
              <a:buFont typeface="Wingdings"/>
              <a:buChar char=""/>
              <a:tabLst>
                <a:tab pos="266217" algn="l"/>
              </a:tabLst>
            </a:pPr>
            <a:r>
              <a:rPr sz="1600" b="1" spc="-8" dirty="0" err="1">
                <a:solidFill>
                  <a:srgbClr val="244060"/>
                </a:solidFill>
                <a:latin typeface="Calibri"/>
                <a:cs typeface="Calibri"/>
              </a:rPr>
              <a:t>Enjeksiyon</a:t>
            </a:r>
            <a:r>
              <a:rPr sz="1600" b="1" spc="-41" dirty="0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1600" b="1" spc="-8" dirty="0" err="1">
                <a:solidFill>
                  <a:srgbClr val="244060"/>
                </a:solidFill>
                <a:latin typeface="Calibri"/>
                <a:cs typeface="Calibri"/>
              </a:rPr>
              <a:t>bölgesinde</a:t>
            </a:r>
            <a:r>
              <a:rPr sz="1600" b="1" spc="-19" dirty="0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244060"/>
                </a:solidFill>
                <a:latin typeface="Calibri"/>
                <a:cs typeface="Calibri"/>
              </a:rPr>
              <a:t>ki</a:t>
            </a:r>
            <a:r>
              <a:rPr sz="1600" b="1" spc="-26" dirty="0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244060"/>
                </a:solidFill>
                <a:latin typeface="Calibri"/>
                <a:cs typeface="Calibri"/>
              </a:rPr>
              <a:t>SC</a:t>
            </a:r>
            <a:r>
              <a:rPr sz="1600" b="1" spc="-23" dirty="0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1600" b="1" dirty="0" err="1">
                <a:solidFill>
                  <a:srgbClr val="244060"/>
                </a:solidFill>
                <a:latin typeface="Calibri"/>
                <a:cs typeface="Calibri"/>
              </a:rPr>
              <a:t>yağ</a:t>
            </a:r>
            <a:r>
              <a:rPr sz="1600" b="1" spc="-15" dirty="0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1600" b="1" dirty="0" err="1">
                <a:solidFill>
                  <a:srgbClr val="244060"/>
                </a:solidFill>
                <a:latin typeface="Calibri"/>
                <a:cs typeface="Calibri"/>
              </a:rPr>
              <a:t>dokusunun</a:t>
            </a:r>
            <a:r>
              <a:rPr sz="1600" b="1" spc="-15" dirty="0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1600" b="1" spc="-8" dirty="0" err="1">
                <a:solidFill>
                  <a:srgbClr val="244060"/>
                </a:solidFill>
                <a:latin typeface="Calibri"/>
                <a:cs typeface="Calibri"/>
              </a:rPr>
              <a:t>kalınIığına</a:t>
            </a:r>
            <a:r>
              <a:rPr sz="1600" b="1" spc="-8" dirty="0">
                <a:solidFill>
                  <a:srgbClr val="244060"/>
                </a:solidFill>
                <a:latin typeface="Calibri"/>
                <a:cs typeface="Calibri"/>
              </a:rPr>
              <a:t>, </a:t>
            </a:r>
            <a:r>
              <a:rPr sz="1600" b="1" dirty="0" err="1">
                <a:solidFill>
                  <a:srgbClr val="244060"/>
                </a:solidFill>
                <a:latin typeface="Calibri"/>
                <a:cs typeface="Calibri"/>
              </a:rPr>
              <a:t>göre</a:t>
            </a:r>
            <a:r>
              <a:rPr sz="1600" b="1" spc="-68" dirty="0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1600" b="1" spc="-8" dirty="0" err="1">
                <a:solidFill>
                  <a:srgbClr val="244060"/>
                </a:solidFill>
                <a:latin typeface="Calibri"/>
                <a:cs typeface="Calibri"/>
              </a:rPr>
              <a:t>değişir</a:t>
            </a:r>
            <a:r>
              <a:rPr sz="1600" b="1" spc="-8" dirty="0">
                <a:solidFill>
                  <a:srgbClr val="244060"/>
                </a:solidFill>
                <a:latin typeface="Calibri"/>
                <a:cs typeface="Calibri"/>
              </a:rPr>
              <a:t>.</a:t>
            </a:r>
            <a:endParaRPr sz="1600" dirty="0">
              <a:latin typeface="Calibri"/>
              <a:ea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815936" y="5475963"/>
            <a:ext cx="2771775" cy="28661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b="1" i="1">
                <a:solidFill>
                  <a:srgbClr val="6F2F9F"/>
                </a:solidFill>
                <a:latin typeface="Calibri"/>
                <a:cs typeface="Calibri"/>
              </a:rPr>
              <a:t>Öneriler</a:t>
            </a:r>
            <a:r>
              <a:rPr b="1" i="1" spc="-41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b="1" i="1">
                <a:solidFill>
                  <a:srgbClr val="6F2F9F"/>
                </a:solidFill>
                <a:latin typeface="Calibri"/>
                <a:cs typeface="Calibri"/>
              </a:rPr>
              <a:t>kişiye</a:t>
            </a:r>
            <a:r>
              <a:rPr b="1" i="1" spc="-41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b="1" i="1">
                <a:solidFill>
                  <a:srgbClr val="6F2F9F"/>
                </a:solidFill>
                <a:latin typeface="Calibri"/>
                <a:cs typeface="Calibri"/>
              </a:rPr>
              <a:t>özel</a:t>
            </a:r>
            <a:r>
              <a:rPr b="1" i="1" spc="-38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b="1" i="1" spc="-8">
                <a:solidFill>
                  <a:srgbClr val="6F2F9F"/>
                </a:solidFill>
                <a:latin typeface="Calibri"/>
                <a:cs typeface="Calibri"/>
              </a:rPr>
              <a:t>olmalıdır!</a:t>
            </a:r>
            <a:endParaRPr>
              <a:latin typeface="Calibri"/>
              <a:cs typeface="Calibri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2680718" y="3256396"/>
            <a:ext cx="6844665" cy="2235994"/>
            <a:chOff x="18288" y="3198855"/>
            <a:chExt cx="9126220" cy="2981325"/>
          </a:xfrm>
        </p:grpSpPr>
        <p:pic>
          <p:nvPicPr>
            <p:cNvPr id="12" name="object 12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556772" y="3198855"/>
              <a:ext cx="4587227" cy="2586269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14874" y="3357499"/>
              <a:ext cx="4143375" cy="2071751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8288" y="3590544"/>
              <a:ext cx="5018532" cy="2589275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14375" y="3786200"/>
              <a:ext cx="4429125" cy="2000250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1519174" y="4749291"/>
              <a:ext cx="1951355" cy="579120"/>
            </a:xfrm>
            <a:custGeom>
              <a:avLst/>
              <a:gdLst/>
              <a:ahLst/>
              <a:cxnLst/>
              <a:rect l="l" t="t" r="r" b="b"/>
              <a:pathLst>
                <a:path w="1951354" h="579120">
                  <a:moveTo>
                    <a:pt x="110617" y="131826"/>
                  </a:moveTo>
                  <a:lnTo>
                    <a:pt x="66281" y="55880"/>
                  </a:lnTo>
                  <a:lnTo>
                    <a:pt x="55245" y="36957"/>
                  </a:lnTo>
                  <a:lnTo>
                    <a:pt x="0" y="131826"/>
                  </a:lnTo>
                  <a:lnTo>
                    <a:pt x="1524" y="137668"/>
                  </a:lnTo>
                  <a:lnTo>
                    <a:pt x="6096" y="140335"/>
                  </a:lnTo>
                  <a:lnTo>
                    <a:pt x="10541" y="143002"/>
                  </a:lnTo>
                  <a:lnTo>
                    <a:pt x="16383" y="141478"/>
                  </a:lnTo>
                  <a:lnTo>
                    <a:pt x="45720" y="91198"/>
                  </a:lnTo>
                  <a:lnTo>
                    <a:pt x="45720" y="524637"/>
                  </a:lnTo>
                  <a:lnTo>
                    <a:pt x="16383" y="474345"/>
                  </a:lnTo>
                  <a:lnTo>
                    <a:pt x="10541" y="472821"/>
                  </a:lnTo>
                  <a:lnTo>
                    <a:pt x="6096" y="475488"/>
                  </a:lnTo>
                  <a:lnTo>
                    <a:pt x="1524" y="478167"/>
                  </a:lnTo>
                  <a:lnTo>
                    <a:pt x="0" y="483997"/>
                  </a:lnTo>
                  <a:lnTo>
                    <a:pt x="55245" y="578866"/>
                  </a:lnTo>
                  <a:lnTo>
                    <a:pt x="66281" y="559943"/>
                  </a:lnTo>
                  <a:lnTo>
                    <a:pt x="110617" y="483997"/>
                  </a:lnTo>
                  <a:lnTo>
                    <a:pt x="109093" y="478167"/>
                  </a:lnTo>
                  <a:lnTo>
                    <a:pt x="99949" y="472821"/>
                  </a:lnTo>
                  <a:lnTo>
                    <a:pt x="94234" y="474345"/>
                  </a:lnTo>
                  <a:lnTo>
                    <a:pt x="64770" y="524865"/>
                  </a:lnTo>
                  <a:lnTo>
                    <a:pt x="64770" y="90970"/>
                  </a:lnTo>
                  <a:lnTo>
                    <a:pt x="94234" y="141478"/>
                  </a:lnTo>
                  <a:lnTo>
                    <a:pt x="99949" y="143002"/>
                  </a:lnTo>
                  <a:lnTo>
                    <a:pt x="109093" y="137668"/>
                  </a:lnTo>
                  <a:lnTo>
                    <a:pt x="110617" y="131826"/>
                  </a:lnTo>
                  <a:close/>
                </a:path>
                <a:path w="1951354" h="579120">
                  <a:moveTo>
                    <a:pt x="1950974" y="94742"/>
                  </a:moveTo>
                  <a:lnTo>
                    <a:pt x="1948307" y="90297"/>
                  </a:lnTo>
                  <a:lnTo>
                    <a:pt x="1906663" y="18796"/>
                  </a:lnTo>
                  <a:lnTo>
                    <a:pt x="1895729" y="0"/>
                  </a:lnTo>
                  <a:lnTo>
                    <a:pt x="1843024" y="90297"/>
                  </a:lnTo>
                  <a:lnTo>
                    <a:pt x="1840357" y="94742"/>
                  </a:lnTo>
                  <a:lnTo>
                    <a:pt x="1841881" y="100584"/>
                  </a:lnTo>
                  <a:lnTo>
                    <a:pt x="1851025" y="105918"/>
                  </a:lnTo>
                  <a:lnTo>
                    <a:pt x="1856740" y="104394"/>
                  </a:lnTo>
                  <a:lnTo>
                    <a:pt x="1886077" y="54102"/>
                  </a:lnTo>
                  <a:lnTo>
                    <a:pt x="1886204" y="18796"/>
                  </a:lnTo>
                  <a:lnTo>
                    <a:pt x="1886204" y="53886"/>
                  </a:lnTo>
                  <a:lnTo>
                    <a:pt x="1886204" y="253758"/>
                  </a:lnTo>
                  <a:lnTo>
                    <a:pt x="1865033" y="217678"/>
                  </a:lnTo>
                  <a:lnTo>
                    <a:pt x="1856740" y="203454"/>
                  </a:lnTo>
                  <a:lnTo>
                    <a:pt x="1851025" y="201930"/>
                  </a:lnTo>
                  <a:lnTo>
                    <a:pt x="1841881" y="207264"/>
                  </a:lnTo>
                  <a:lnTo>
                    <a:pt x="1840357" y="213106"/>
                  </a:lnTo>
                  <a:lnTo>
                    <a:pt x="1895729" y="307975"/>
                  </a:lnTo>
                  <a:lnTo>
                    <a:pt x="1906739" y="289052"/>
                  </a:lnTo>
                  <a:lnTo>
                    <a:pt x="1950974" y="213106"/>
                  </a:lnTo>
                  <a:lnTo>
                    <a:pt x="1949450" y="207264"/>
                  </a:lnTo>
                  <a:lnTo>
                    <a:pt x="1944878" y="204597"/>
                  </a:lnTo>
                  <a:lnTo>
                    <a:pt x="1940433" y="201930"/>
                  </a:lnTo>
                  <a:lnTo>
                    <a:pt x="1934591" y="203454"/>
                  </a:lnTo>
                  <a:lnTo>
                    <a:pt x="1905254" y="253758"/>
                  </a:lnTo>
                  <a:lnTo>
                    <a:pt x="1905254" y="253974"/>
                  </a:lnTo>
                  <a:lnTo>
                    <a:pt x="1895665" y="270192"/>
                  </a:lnTo>
                  <a:lnTo>
                    <a:pt x="1905127" y="253974"/>
                  </a:lnTo>
                  <a:lnTo>
                    <a:pt x="1905254" y="53886"/>
                  </a:lnTo>
                  <a:lnTo>
                    <a:pt x="1905127" y="53682"/>
                  </a:lnTo>
                  <a:lnTo>
                    <a:pt x="1905254" y="23622"/>
                  </a:lnTo>
                  <a:lnTo>
                    <a:pt x="1905254" y="53886"/>
                  </a:lnTo>
                  <a:lnTo>
                    <a:pt x="1905254" y="54102"/>
                  </a:lnTo>
                  <a:lnTo>
                    <a:pt x="1934591" y="104394"/>
                  </a:lnTo>
                  <a:lnTo>
                    <a:pt x="1940433" y="105918"/>
                  </a:lnTo>
                  <a:lnTo>
                    <a:pt x="1944878" y="103251"/>
                  </a:lnTo>
                  <a:lnTo>
                    <a:pt x="1949450" y="100584"/>
                  </a:lnTo>
                  <a:lnTo>
                    <a:pt x="1950974" y="94742"/>
                  </a:lnTo>
                  <a:close/>
                </a:path>
              </a:pathLst>
            </a:custGeom>
            <a:solidFill>
              <a:srgbClr val="001F5F"/>
            </a:solidFill>
          </p:spPr>
          <p:txBody>
            <a:bodyPr wrap="square" lIns="0" tIns="0" rIns="0" bIns="0" rtlCol="0"/>
            <a:lstStyle/>
            <a:p>
              <a:endParaRPr sz="1350"/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4193483" y="5833038"/>
            <a:ext cx="4863941" cy="124554"/>
          </a:xfrm>
          <a:prstGeom prst="rect">
            <a:avLst/>
          </a:prstGeom>
        </p:spPr>
        <p:txBody>
          <a:bodyPr vert="horz" wrap="square" lIns="0" tIns="9049" rIns="0" bIns="0" rtlCol="0">
            <a:spAutoFit/>
          </a:bodyPr>
          <a:lstStyle/>
          <a:p>
            <a:pPr marL="89533" indent="-80008">
              <a:spcBef>
                <a:spcPts val="71"/>
              </a:spcBef>
              <a:buClr>
                <a:srgbClr val="FF0000"/>
              </a:buClr>
              <a:buSzPct val="105000"/>
              <a:buFont typeface="Arial"/>
              <a:buChar char="●"/>
              <a:tabLst>
                <a:tab pos="89533" algn="l"/>
              </a:tabLst>
            </a:pPr>
            <a:r>
              <a:rPr sz="750" i="1" spc="-8">
                <a:latin typeface="Calibri"/>
                <a:cs typeface="Calibri"/>
              </a:rPr>
              <a:t>Wilkinson</a:t>
            </a:r>
            <a:r>
              <a:rPr sz="750" i="1" spc="-38">
                <a:latin typeface="Calibri"/>
                <a:cs typeface="Calibri"/>
              </a:rPr>
              <a:t> </a:t>
            </a:r>
            <a:r>
              <a:rPr sz="750" i="1">
                <a:latin typeface="Calibri"/>
                <a:cs typeface="Calibri"/>
              </a:rPr>
              <a:t>MJ,</a:t>
            </a:r>
            <a:r>
              <a:rPr sz="750" i="1" spc="-4">
                <a:latin typeface="Calibri"/>
                <a:cs typeface="Calibri"/>
              </a:rPr>
              <a:t> </a:t>
            </a:r>
            <a:r>
              <a:rPr sz="750" i="1">
                <a:latin typeface="Calibri"/>
                <a:cs typeface="Calibri"/>
              </a:rPr>
              <a:t>Treas</a:t>
            </a:r>
            <a:r>
              <a:rPr sz="750" i="1" spc="-8">
                <a:latin typeface="Calibri"/>
                <a:cs typeface="Calibri"/>
              </a:rPr>
              <a:t> </a:t>
            </a:r>
            <a:r>
              <a:rPr sz="750" i="1">
                <a:latin typeface="Calibri"/>
                <a:cs typeface="Calibri"/>
              </a:rPr>
              <a:t>LS.</a:t>
            </a:r>
            <a:r>
              <a:rPr sz="750" i="1" spc="-11">
                <a:latin typeface="Calibri"/>
                <a:cs typeface="Calibri"/>
              </a:rPr>
              <a:t> </a:t>
            </a:r>
            <a:r>
              <a:rPr sz="750" i="1">
                <a:latin typeface="Calibri"/>
                <a:cs typeface="Calibri"/>
              </a:rPr>
              <a:t>(2012).</a:t>
            </a:r>
            <a:r>
              <a:rPr sz="750" i="1" spc="8">
                <a:latin typeface="Calibri"/>
                <a:cs typeface="Calibri"/>
              </a:rPr>
              <a:t> </a:t>
            </a:r>
            <a:r>
              <a:rPr sz="750" i="1">
                <a:latin typeface="Calibri"/>
                <a:cs typeface="Calibri"/>
              </a:rPr>
              <a:t>Pocket</a:t>
            </a:r>
            <a:r>
              <a:rPr sz="750" i="1" spc="-23">
                <a:latin typeface="Calibri"/>
                <a:cs typeface="Calibri"/>
              </a:rPr>
              <a:t> </a:t>
            </a:r>
            <a:r>
              <a:rPr sz="750" i="1">
                <a:latin typeface="Calibri"/>
                <a:cs typeface="Calibri"/>
              </a:rPr>
              <a:t>Skills</a:t>
            </a:r>
            <a:r>
              <a:rPr sz="750" i="1" spc="-34">
                <a:latin typeface="Calibri"/>
                <a:cs typeface="Calibri"/>
              </a:rPr>
              <a:t> </a:t>
            </a:r>
            <a:r>
              <a:rPr sz="750" i="1">
                <a:latin typeface="Calibri"/>
                <a:cs typeface="Calibri"/>
              </a:rPr>
              <a:t>Nursing,</a:t>
            </a:r>
            <a:r>
              <a:rPr sz="750" i="1" spc="-15">
                <a:latin typeface="Calibri"/>
                <a:cs typeface="Calibri"/>
              </a:rPr>
              <a:t> </a:t>
            </a:r>
            <a:r>
              <a:rPr sz="750" i="1">
                <a:latin typeface="Calibri"/>
                <a:cs typeface="Calibri"/>
              </a:rPr>
              <a:t>What</a:t>
            </a:r>
            <a:r>
              <a:rPr sz="750" i="1" spc="-19">
                <a:latin typeface="Calibri"/>
                <a:cs typeface="Calibri"/>
              </a:rPr>
              <a:t> </a:t>
            </a:r>
            <a:r>
              <a:rPr sz="750" i="1">
                <a:latin typeface="Calibri"/>
                <a:cs typeface="Calibri"/>
              </a:rPr>
              <a:t>You</a:t>
            </a:r>
            <a:r>
              <a:rPr sz="750" i="1" spc="-11">
                <a:latin typeface="Calibri"/>
                <a:cs typeface="Calibri"/>
              </a:rPr>
              <a:t> </a:t>
            </a:r>
            <a:r>
              <a:rPr sz="750" i="1">
                <a:latin typeface="Calibri"/>
                <a:cs typeface="Calibri"/>
              </a:rPr>
              <a:t>Need</a:t>
            </a:r>
            <a:r>
              <a:rPr sz="750" i="1" spc="-15">
                <a:latin typeface="Calibri"/>
                <a:cs typeface="Calibri"/>
              </a:rPr>
              <a:t> </a:t>
            </a:r>
            <a:r>
              <a:rPr sz="750" i="1">
                <a:latin typeface="Calibri"/>
                <a:cs typeface="Calibri"/>
              </a:rPr>
              <a:t>to</a:t>
            </a:r>
            <a:r>
              <a:rPr sz="750" i="1" spc="-15">
                <a:latin typeface="Calibri"/>
                <a:cs typeface="Calibri"/>
              </a:rPr>
              <a:t> </a:t>
            </a:r>
            <a:r>
              <a:rPr sz="750" i="1">
                <a:latin typeface="Calibri"/>
                <a:cs typeface="Calibri"/>
              </a:rPr>
              <a:t>Know</a:t>
            </a:r>
            <a:r>
              <a:rPr sz="750" i="1" spc="-8">
                <a:latin typeface="Calibri"/>
                <a:cs typeface="Calibri"/>
              </a:rPr>
              <a:t> </a:t>
            </a:r>
            <a:r>
              <a:rPr sz="750" i="1">
                <a:latin typeface="Calibri"/>
                <a:cs typeface="Calibri"/>
              </a:rPr>
              <a:t>Now.</a:t>
            </a:r>
            <a:r>
              <a:rPr sz="750" i="1" spc="-8">
                <a:latin typeface="Calibri"/>
                <a:cs typeface="Calibri"/>
              </a:rPr>
              <a:t> </a:t>
            </a:r>
            <a:r>
              <a:rPr sz="750" i="1">
                <a:latin typeface="Calibri"/>
                <a:cs typeface="Calibri"/>
              </a:rPr>
              <a:t>FA</a:t>
            </a:r>
            <a:r>
              <a:rPr sz="750" i="1" spc="-15">
                <a:latin typeface="Calibri"/>
                <a:cs typeface="Calibri"/>
              </a:rPr>
              <a:t> </a:t>
            </a:r>
            <a:r>
              <a:rPr sz="750" i="1">
                <a:latin typeface="Calibri"/>
                <a:cs typeface="Calibri"/>
              </a:rPr>
              <a:t>Davis</a:t>
            </a:r>
            <a:r>
              <a:rPr sz="750" i="1" spc="-19">
                <a:latin typeface="Calibri"/>
                <a:cs typeface="Calibri"/>
              </a:rPr>
              <a:t> </a:t>
            </a:r>
            <a:r>
              <a:rPr sz="750" i="1">
                <a:latin typeface="Calibri"/>
                <a:cs typeface="Calibri"/>
              </a:rPr>
              <a:t>Company,</a:t>
            </a:r>
            <a:r>
              <a:rPr sz="750" i="1" spc="11">
                <a:latin typeface="Calibri"/>
                <a:cs typeface="Calibri"/>
              </a:rPr>
              <a:t> </a:t>
            </a:r>
            <a:r>
              <a:rPr sz="750" i="1" spc="-8">
                <a:latin typeface="Calibri"/>
                <a:cs typeface="Calibri"/>
              </a:rPr>
              <a:t>Philedelphia,</a:t>
            </a:r>
            <a:r>
              <a:rPr sz="750" i="1" spc="-34">
                <a:latin typeface="Calibri"/>
                <a:cs typeface="Calibri"/>
              </a:rPr>
              <a:t> </a:t>
            </a:r>
            <a:r>
              <a:rPr sz="750" i="1">
                <a:latin typeface="Calibri"/>
                <a:cs typeface="Calibri"/>
              </a:rPr>
              <a:t>p.</a:t>
            </a:r>
            <a:r>
              <a:rPr sz="750" i="1" spc="-15">
                <a:latin typeface="Calibri"/>
                <a:cs typeface="Calibri"/>
              </a:rPr>
              <a:t> 105.</a:t>
            </a:r>
            <a:endParaRPr sz="75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31950" y="458559"/>
            <a:ext cx="8407400" cy="1138696"/>
          </a:xfrm>
          <a:prstGeom prst="rect">
            <a:avLst/>
          </a:prstGeom>
        </p:spPr>
        <p:txBody>
          <a:bodyPr vert="horz" wrap="square" lIns="0" tIns="304723" rIns="0" bIns="0" rtlCol="0" anchor="ctr">
            <a:spAutoFit/>
          </a:bodyPr>
          <a:lstStyle/>
          <a:p>
            <a:pPr marL="1704975">
              <a:lnSpc>
                <a:spcPct val="100000"/>
              </a:lnSpc>
              <a:spcBef>
                <a:spcPts val="105"/>
              </a:spcBef>
            </a:pPr>
            <a:r>
              <a:rPr sz="2900" err="1">
                <a:solidFill>
                  <a:srgbClr val="C00000"/>
                </a:solidFill>
              </a:rPr>
              <a:t>İğne</a:t>
            </a:r>
            <a:r>
              <a:rPr sz="2900" spc="-65">
                <a:solidFill>
                  <a:srgbClr val="C00000"/>
                </a:solidFill>
              </a:rPr>
              <a:t> </a:t>
            </a:r>
            <a:r>
              <a:rPr sz="2900" spc="-10" err="1">
                <a:solidFill>
                  <a:srgbClr val="C00000"/>
                </a:solidFill>
              </a:rPr>
              <a:t>uçları</a:t>
            </a:r>
            <a:br>
              <a:rPr lang="tr-TR" sz="2900" spc="-10"/>
            </a:br>
            <a:r>
              <a:rPr sz="2500">
                <a:solidFill>
                  <a:srgbClr val="C00000"/>
                </a:solidFill>
              </a:rPr>
              <a:t>4,</a:t>
            </a:r>
            <a:r>
              <a:rPr sz="2500" spc="-30">
                <a:solidFill>
                  <a:srgbClr val="C00000"/>
                </a:solidFill>
              </a:rPr>
              <a:t> </a:t>
            </a:r>
            <a:r>
              <a:rPr sz="2500">
                <a:solidFill>
                  <a:srgbClr val="C00000"/>
                </a:solidFill>
              </a:rPr>
              <a:t>5,</a:t>
            </a:r>
            <a:r>
              <a:rPr lang="tr-TR" sz="2500">
                <a:solidFill>
                  <a:srgbClr val="C00000"/>
                </a:solidFill>
              </a:rPr>
              <a:t> </a:t>
            </a:r>
            <a:r>
              <a:rPr sz="2500">
                <a:solidFill>
                  <a:srgbClr val="C00000"/>
                </a:solidFill>
              </a:rPr>
              <a:t>6,</a:t>
            </a:r>
            <a:r>
              <a:rPr lang="tr-TR" sz="2500">
                <a:solidFill>
                  <a:srgbClr val="C00000"/>
                </a:solidFill>
              </a:rPr>
              <a:t> </a:t>
            </a:r>
            <a:r>
              <a:rPr sz="2500">
                <a:solidFill>
                  <a:srgbClr val="C00000"/>
                </a:solidFill>
              </a:rPr>
              <a:t>8,</a:t>
            </a:r>
            <a:r>
              <a:rPr lang="tr-TR" sz="2500">
                <a:solidFill>
                  <a:srgbClr val="C00000"/>
                </a:solidFill>
              </a:rPr>
              <a:t> </a:t>
            </a:r>
            <a:r>
              <a:rPr sz="2500">
                <a:solidFill>
                  <a:srgbClr val="C00000"/>
                </a:solidFill>
              </a:rPr>
              <a:t>12.7</a:t>
            </a:r>
            <a:r>
              <a:rPr sz="2500" spc="-10">
                <a:solidFill>
                  <a:srgbClr val="C00000"/>
                </a:solidFill>
              </a:rPr>
              <a:t> </a:t>
            </a:r>
            <a:r>
              <a:rPr sz="2500" spc="-25">
                <a:solidFill>
                  <a:srgbClr val="C00000"/>
                </a:solidFill>
              </a:rPr>
              <a:t>mm</a:t>
            </a:r>
            <a:endParaRPr sz="2500"/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31950" y="1628711"/>
            <a:ext cx="9785558" cy="4608576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C57EEF76-E284-40E2-9649-951AE929B6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49515" y="147837"/>
            <a:ext cx="4702332" cy="1480875"/>
          </a:xfrm>
          <a:prstGeom prst="rect">
            <a:avLst/>
          </a:prstGeom>
        </p:spPr>
      </p:pic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056767" y="1755666"/>
            <a:ext cx="6259354" cy="3757136"/>
            <a:chOff x="519683" y="1197882"/>
            <a:chExt cx="8345805" cy="500951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270522" y="1197882"/>
              <a:ext cx="2872702" cy="2872702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429000" y="1357248"/>
              <a:ext cx="2357501" cy="2357501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948172" y="3233927"/>
              <a:ext cx="2916935" cy="2916936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143624" y="3428936"/>
              <a:ext cx="2328926" cy="2328926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19683" y="3305555"/>
              <a:ext cx="2901695" cy="2901695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14349" y="3500462"/>
              <a:ext cx="2314575" cy="2314575"/>
            </a:xfrm>
            <a:prstGeom prst="rect">
              <a:avLst/>
            </a:prstGeom>
          </p:spPr>
        </p:pic>
      </p:grpSp>
      <p:pic>
        <p:nvPicPr>
          <p:cNvPr id="9" name="object 9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4433161" y="1155578"/>
            <a:ext cx="3394710" cy="267461"/>
          </a:xfrm>
          <a:prstGeom prst="rect">
            <a:avLst/>
          </a:prstGeom>
        </p:spPr>
      </p:pic>
      <p:sp>
        <p:nvSpPr>
          <p:cNvPr id="10" name="Metin kutusu 9">
            <a:extLst>
              <a:ext uri="{FF2B5EF4-FFF2-40B4-BE49-F238E27FC236}">
                <a16:creationId xmlns:a16="http://schemas.microsoft.com/office/drawing/2014/main" id="{2A6D4ECB-E35E-59C6-469B-98ED91126AA9}"/>
              </a:ext>
            </a:extLst>
          </p:cNvPr>
          <p:cNvSpPr txBox="1"/>
          <p:nvPr/>
        </p:nvSpPr>
        <p:spPr>
          <a:xfrm>
            <a:off x="4810490" y="5197578"/>
            <a:ext cx="2730129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tr-TR">
                <a:ea typeface="Calibri"/>
                <a:cs typeface="Calibri"/>
              </a:rPr>
              <a:t>6mm-8mm iğne ucu kullanılıyorsa yapılacak.</a:t>
            </a:r>
            <a:endParaRPr lang="tr-TR" dirty="0">
              <a:ea typeface="Calibri"/>
              <a:cs typeface="Calibri"/>
            </a:endParaRPr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351883" y="1374267"/>
            <a:ext cx="3380423" cy="257175"/>
            <a:chOff x="2246506" y="689355"/>
            <a:chExt cx="4507230" cy="3429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46506" y="871727"/>
              <a:ext cx="4495561" cy="16002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377440" y="689355"/>
              <a:ext cx="4376293" cy="315849"/>
            </a:xfrm>
            <a:prstGeom prst="rect">
              <a:avLst/>
            </a:prstGeom>
          </p:spPr>
        </p:pic>
      </p:grpSp>
      <p:grpSp>
        <p:nvGrpSpPr>
          <p:cNvPr id="5" name="object 5"/>
          <p:cNvGrpSpPr/>
          <p:nvPr/>
        </p:nvGrpSpPr>
        <p:grpSpPr>
          <a:xfrm>
            <a:off x="3565410" y="2238008"/>
            <a:ext cx="5316379" cy="3159443"/>
            <a:chOff x="1197871" y="1841005"/>
            <a:chExt cx="7088505" cy="4212590"/>
          </a:xfrm>
        </p:grpSpPr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97871" y="1841005"/>
              <a:ext cx="7088108" cy="4212309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57248" y="2000186"/>
              <a:ext cx="6572250" cy="369697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01365" y="1213871"/>
            <a:ext cx="5421249" cy="692657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3726572" y="2131687"/>
            <a:ext cx="4887754" cy="3869531"/>
            <a:chOff x="1412756" y="1699240"/>
            <a:chExt cx="6517005" cy="5159375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12756" y="1699240"/>
              <a:ext cx="6516607" cy="2764575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71625" y="1857374"/>
              <a:ext cx="6000750" cy="2250313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305556" y="4233671"/>
              <a:ext cx="2732531" cy="262432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500374" y="4429188"/>
              <a:ext cx="2145283" cy="221449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863721" y="1217300"/>
            <a:ext cx="4392549" cy="363473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5855449" y="4957803"/>
            <a:ext cx="2900363" cy="1523333"/>
          </a:xfrm>
          <a:prstGeom prst="rect">
            <a:avLst/>
          </a:prstGeom>
        </p:spPr>
        <p:txBody>
          <a:bodyPr vert="horz" wrap="square" lIns="0" tIns="10001" rIns="0" bIns="0" rtlCol="0" anchor="t">
            <a:spAutoFit/>
          </a:bodyPr>
          <a:lstStyle/>
          <a:p>
            <a:pPr marL="61595" marR="3810" indent="-52705" algn="just">
              <a:spcBef>
                <a:spcPts val="79"/>
              </a:spcBef>
            </a:pPr>
            <a:r>
              <a:rPr lang="tr-TR" sz="1950" b="1">
                <a:solidFill>
                  <a:srgbClr val="6F2F9F"/>
                </a:solidFill>
                <a:latin typeface="Calibri"/>
                <a:cs typeface="Calibri"/>
              </a:rPr>
              <a:t>6mm-8 mm iğne uçları ile enjeksiyonda </a:t>
            </a:r>
            <a:endParaRPr lang="tr-TR" sz="1950" err="1">
              <a:solidFill>
                <a:srgbClr val="000000"/>
              </a:solidFill>
              <a:latin typeface="Calibri"/>
              <a:cs typeface="Calibri"/>
            </a:endParaRPr>
          </a:p>
          <a:p>
            <a:pPr marL="61595" marR="3810" indent="-52705" algn="just">
              <a:spcBef>
                <a:spcPts val="79"/>
              </a:spcBef>
            </a:pPr>
            <a:r>
              <a:rPr lang="tr-TR" sz="1950" b="1">
                <a:solidFill>
                  <a:srgbClr val="6F2F9F"/>
                </a:solidFill>
                <a:latin typeface="Calibri"/>
                <a:cs typeface="Calibri"/>
              </a:rPr>
              <a:t>Enjeksiyon</a:t>
            </a:r>
            <a:r>
              <a:rPr sz="1950" b="1" spc="-9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lang="tr-TR" sz="1950" b="1" spc="-8">
                <a:solidFill>
                  <a:srgbClr val="6F2F9F"/>
                </a:solidFill>
                <a:latin typeface="Calibri"/>
                <a:cs typeface="Calibri"/>
              </a:rPr>
              <a:t>süresince</a:t>
            </a:r>
            <a:r>
              <a:rPr sz="1950" b="1" spc="-8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1950" b="1" err="1">
                <a:solidFill>
                  <a:srgbClr val="6F2F9F"/>
                </a:solidFill>
                <a:latin typeface="Calibri"/>
                <a:cs typeface="Calibri"/>
              </a:rPr>
              <a:t>ve</a:t>
            </a:r>
            <a:r>
              <a:rPr sz="1950" b="1" spc="-6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1950" b="1" err="1">
                <a:solidFill>
                  <a:srgbClr val="6F2F9F"/>
                </a:solidFill>
                <a:latin typeface="Calibri"/>
                <a:cs typeface="Calibri"/>
              </a:rPr>
              <a:t>iğne</a:t>
            </a:r>
            <a:r>
              <a:rPr sz="1950" b="1" spc="-23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1950" b="1" spc="-8" err="1">
                <a:solidFill>
                  <a:srgbClr val="6F2F9F"/>
                </a:solidFill>
                <a:latin typeface="Calibri"/>
                <a:cs typeface="Calibri"/>
              </a:rPr>
              <a:t>çıkarılıncaya</a:t>
            </a:r>
            <a:r>
              <a:rPr sz="1950" b="1" spc="-8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1950" b="1" err="1">
                <a:solidFill>
                  <a:srgbClr val="6F2F9F"/>
                </a:solidFill>
                <a:latin typeface="Calibri"/>
                <a:cs typeface="Calibri"/>
              </a:rPr>
              <a:t>kadar</a:t>
            </a:r>
            <a:r>
              <a:rPr sz="1950" b="1" spc="-6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1950" b="1" err="1">
                <a:solidFill>
                  <a:srgbClr val="6F2F9F"/>
                </a:solidFill>
                <a:latin typeface="Calibri"/>
                <a:cs typeface="Calibri"/>
              </a:rPr>
              <a:t>deri</a:t>
            </a:r>
            <a:r>
              <a:rPr sz="1950" b="1" spc="-6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lang="tr-TR" sz="1950" b="1" spc="-8">
                <a:solidFill>
                  <a:srgbClr val="6F2F9F"/>
                </a:solidFill>
                <a:latin typeface="Calibri"/>
                <a:cs typeface="Calibri"/>
              </a:rPr>
              <a:t>kıvrımı bırakılmaz</a:t>
            </a:r>
            <a:r>
              <a:rPr sz="1950" b="1" spc="-8">
                <a:solidFill>
                  <a:srgbClr val="6F2F9F"/>
                </a:solidFill>
                <a:latin typeface="Calibri"/>
                <a:cs typeface="Calibri"/>
              </a:rPr>
              <a:t>.</a:t>
            </a:r>
            <a:endParaRPr sz="1950">
              <a:latin typeface="Calibri"/>
              <a:ea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599152" y="1580773"/>
            <a:ext cx="2264569" cy="2606040"/>
            <a:chOff x="769638" y="1127760"/>
            <a:chExt cx="3019425" cy="3474720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69638" y="1127760"/>
              <a:ext cx="3019007" cy="347472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28662" y="1285875"/>
              <a:ext cx="2504059" cy="2960878"/>
            </a:xfrm>
            <a:prstGeom prst="rect">
              <a:avLst/>
            </a:prstGeom>
          </p:spPr>
        </p:pic>
      </p:grpSp>
      <p:grpSp>
        <p:nvGrpSpPr>
          <p:cNvPr id="7" name="object 7"/>
          <p:cNvGrpSpPr/>
          <p:nvPr/>
        </p:nvGrpSpPr>
        <p:grpSpPr>
          <a:xfrm>
            <a:off x="8755383" y="3175793"/>
            <a:ext cx="2399348" cy="2691765"/>
            <a:chOff x="5663184" y="2947416"/>
            <a:chExt cx="3199130" cy="3589020"/>
          </a:xfrm>
        </p:grpSpPr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663184" y="2947416"/>
              <a:ext cx="3198875" cy="3589020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857875" y="3143262"/>
              <a:ext cx="2610611" cy="3000375"/>
            </a:xfrm>
            <a:prstGeom prst="rect">
              <a:avLst/>
            </a:prstGeom>
          </p:spPr>
        </p:pic>
      </p:grpSp>
      <p:sp>
        <p:nvSpPr>
          <p:cNvPr id="11" name="Metin kutusu 10">
            <a:extLst>
              <a:ext uri="{FF2B5EF4-FFF2-40B4-BE49-F238E27FC236}">
                <a16:creationId xmlns:a16="http://schemas.microsoft.com/office/drawing/2014/main" id="{084DBA19-DFF5-4F87-B034-F5CB5638291F}"/>
              </a:ext>
            </a:extLst>
          </p:cNvPr>
          <p:cNvSpPr txBox="1"/>
          <p:nvPr/>
        </p:nvSpPr>
        <p:spPr>
          <a:xfrm>
            <a:off x="1091331" y="4002147"/>
            <a:ext cx="35723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>
                <a:solidFill>
                  <a:srgbClr val="00B0F0"/>
                </a:solidFill>
              </a:rPr>
              <a:t>10 ünite üzerindeki dozlarda 20 sn.</a:t>
            </a:r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0FCB511F-F243-4CC4-9C30-DBC92C7E72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2650" y="365127"/>
            <a:ext cx="7886700" cy="447674"/>
          </a:xfrm>
        </p:spPr>
        <p:txBody>
          <a:bodyPr>
            <a:normAutofit fontScale="90000"/>
          </a:bodyPr>
          <a:lstStyle/>
          <a:p>
            <a:endParaRPr lang="tr-TR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2556B08C-459D-47F8-AFC2-969D38FDB4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52650" y="1351492"/>
            <a:ext cx="4655128" cy="4351338"/>
          </a:xfrm>
          <a:solidFill>
            <a:schemeClr val="accent5">
              <a:lumMod val="20000"/>
              <a:lumOff val="80000"/>
            </a:schemeClr>
          </a:solidFill>
        </p:spPr>
        <p:txBody>
          <a:bodyPr/>
          <a:lstStyle/>
          <a:p>
            <a:pPr marL="0" indent="0">
              <a:buNone/>
            </a:pPr>
            <a:endParaRPr lang="tr-TR"/>
          </a:p>
          <a:p>
            <a:pPr marL="0" indent="0">
              <a:buNone/>
            </a:pPr>
            <a:r>
              <a:rPr lang="tr-TR">
                <a:solidFill>
                  <a:srgbClr val="FF0000"/>
                </a:solidFill>
              </a:rPr>
              <a:t>Enjeksiyon sonrası yeterli beklenmemesi/hızlı saymak</a:t>
            </a:r>
          </a:p>
          <a:p>
            <a:pPr marL="0" indent="0">
              <a:buNone/>
            </a:pPr>
            <a:endParaRPr lang="tr-TR">
              <a:solidFill>
                <a:srgbClr val="FF0000"/>
              </a:solidFill>
            </a:endParaRPr>
          </a:p>
          <a:p>
            <a:r>
              <a:rPr lang="tr-TR">
                <a:solidFill>
                  <a:srgbClr val="002060"/>
                </a:solidFill>
              </a:rPr>
              <a:t>Dışarıya insülin sızıntısı</a:t>
            </a:r>
          </a:p>
          <a:p>
            <a:r>
              <a:rPr lang="tr-TR">
                <a:solidFill>
                  <a:srgbClr val="002060"/>
                </a:solidFill>
              </a:rPr>
              <a:t>Tam doz insülinin enjekte edilememesi</a:t>
            </a:r>
          </a:p>
          <a:p>
            <a:r>
              <a:rPr lang="tr-TR">
                <a:solidFill>
                  <a:srgbClr val="002060"/>
                </a:solidFill>
              </a:rPr>
              <a:t>Hiperglisemi</a:t>
            </a:r>
          </a:p>
          <a:p>
            <a:endParaRPr lang="tr-TR"/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C190DFFF-5FB1-48A4-AFF4-7A5532120D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07778" y="1743343"/>
            <a:ext cx="2742622" cy="3155489"/>
          </a:xfrm>
          <a:prstGeom prst="rect">
            <a:avLst/>
          </a:prstGeom>
        </p:spPr>
      </p:pic>
      <p:sp>
        <p:nvSpPr>
          <p:cNvPr id="5" name="Metin kutusu 4">
            <a:extLst>
              <a:ext uri="{FF2B5EF4-FFF2-40B4-BE49-F238E27FC236}">
                <a16:creationId xmlns:a16="http://schemas.microsoft.com/office/drawing/2014/main" id="{421EAF88-217A-4433-AF58-B25549C938AD}"/>
              </a:ext>
            </a:extLst>
          </p:cNvPr>
          <p:cNvSpPr txBox="1"/>
          <p:nvPr/>
        </p:nvSpPr>
        <p:spPr>
          <a:xfrm>
            <a:off x="6981524" y="4714165"/>
            <a:ext cx="5032724" cy="369332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tr-TR">
                <a:solidFill>
                  <a:schemeClr val="tx2">
                    <a:lumMod val="75000"/>
                  </a:schemeClr>
                </a:solidFill>
              </a:rPr>
              <a:t>10 ünite üzerindeki dozlarda en az 20 sn.beklenmeli</a:t>
            </a:r>
          </a:p>
        </p:txBody>
      </p:sp>
    </p:spTree>
    <p:extLst>
      <p:ext uri="{BB962C8B-B14F-4D97-AF65-F5344CB8AC3E}">
        <p14:creationId xmlns:p14="http://schemas.microsoft.com/office/powerpoint/2010/main" val="2561476788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669725" y="1864538"/>
            <a:ext cx="3996932" cy="311428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0" tIns="43339" rIns="0" bIns="0" rtlCol="0" anchor="t">
            <a:spAutoFit/>
          </a:bodyPr>
          <a:lstStyle/>
          <a:p>
            <a:pPr marL="266065" marR="128905" indent="-256540">
              <a:lnSpc>
                <a:spcPts val="2108"/>
              </a:lnSpc>
              <a:spcBef>
                <a:spcPts val="341"/>
              </a:spcBef>
              <a:buClr>
                <a:srgbClr val="C00000"/>
              </a:buClr>
              <a:buFont typeface="Wingdings"/>
              <a:buChar char=""/>
              <a:tabLst>
                <a:tab pos="266693" algn="l"/>
              </a:tabLst>
            </a:pPr>
            <a:r>
              <a:rPr lang="tr-TR" sz="2400" b="1" err="1">
                <a:solidFill>
                  <a:srgbClr val="244060"/>
                </a:solidFill>
                <a:latin typeface="Calibri"/>
                <a:cs typeface="Calibri"/>
              </a:rPr>
              <a:t>Cilde</a:t>
            </a:r>
            <a:r>
              <a:rPr lang="tr-TR" sz="2400" b="1" spc="-60" dirty="0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lang="tr-TR" sz="2400" b="1" spc="-8" err="1">
                <a:solidFill>
                  <a:srgbClr val="244060"/>
                </a:solidFill>
                <a:latin typeface="Calibri"/>
                <a:cs typeface="Calibri"/>
              </a:rPr>
              <a:t>girerken</a:t>
            </a:r>
            <a:r>
              <a:rPr lang="tr-TR" sz="2400" b="1" spc="-53" dirty="0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lang="tr-TR" sz="2400" b="1" err="1">
                <a:solidFill>
                  <a:srgbClr val="244060"/>
                </a:solidFill>
                <a:latin typeface="Calibri"/>
                <a:cs typeface="Calibri"/>
              </a:rPr>
              <a:t>ve</a:t>
            </a:r>
            <a:r>
              <a:rPr lang="tr-TR" sz="2400" b="1" spc="-56" dirty="0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lang="tr-TR" sz="2400" b="1" err="1">
                <a:solidFill>
                  <a:srgbClr val="244060"/>
                </a:solidFill>
                <a:latin typeface="Calibri"/>
                <a:cs typeface="Calibri"/>
              </a:rPr>
              <a:t>ciltten</a:t>
            </a:r>
            <a:r>
              <a:rPr lang="tr-TR" sz="2400" b="1" spc="-49" dirty="0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lang="tr-TR" sz="2400" b="1" spc="-8" err="1">
                <a:solidFill>
                  <a:srgbClr val="244060"/>
                </a:solidFill>
                <a:latin typeface="Calibri"/>
                <a:cs typeface="Calibri"/>
              </a:rPr>
              <a:t>çıkarırken</a:t>
            </a:r>
            <a:r>
              <a:rPr lang="tr-TR" sz="2400" b="1" spc="-8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lang="tr-TR" sz="2400" b="1" err="1">
                <a:solidFill>
                  <a:srgbClr val="244060"/>
                </a:solidFill>
                <a:latin typeface="Calibri"/>
                <a:cs typeface="Calibri"/>
              </a:rPr>
              <a:t>iğnenin</a:t>
            </a:r>
            <a:r>
              <a:rPr lang="tr-TR" sz="2400" b="1" spc="-34" dirty="0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lang="tr-TR" sz="2400" b="1" err="1">
                <a:solidFill>
                  <a:srgbClr val="244060"/>
                </a:solidFill>
                <a:latin typeface="Calibri"/>
                <a:cs typeface="Calibri"/>
              </a:rPr>
              <a:t>açısı</a:t>
            </a:r>
            <a:r>
              <a:rPr lang="tr-TR" sz="2400" b="1" spc="-49" dirty="0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lang="tr-TR" sz="2400" b="1" spc="-8" err="1">
                <a:solidFill>
                  <a:srgbClr val="244060"/>
                </a:solidFill>
                <a:latin typeface="Calibri"/>
                <a:cs typeface="Calibri"/>
              </a:rPr>
              <a:t>değiştirilmez</a:t>
            </a:r>
            <a:r>
              <a:rPr lang="tr-TR" sz="2400" b="1" spc="-8">
                <a:solidFill>
                  <a:srgbClr val="244060"/>
                </a:solidFill>
                <a:latin typeface="Calibri"/>
                <a:cs typeface="Calibri"/>
              </a:rPr>
              <a:t>.</a:t>
            </a:r>
            <a:endParaRPr lang="tr-TR" sz="2400">
              <a:latin typeface="Calibri"/>
              <a:ea typeface="Calibri"/>
              <a:cs typeface="Calibri"/>
            </a:endParaRPr>
          </a:p>
          <a:p>
            <a:pPr>
              <a:spcBef>
                <a:spcPts val="398"/>
              </a:spcBef>
              <a:buClr>
                <a:srgbClr val="C00000"/>
              </a:buClr>
              <a:buFont typeface="Wingdings"/>
              <a:buChar char=""/>
            </a:pPr>
            <a:endParaRPr lang="tr-TR" sz="2400">
              <a:latin typeface="Calibri"/>
              <a:cs typeface="Calibri"/>
            </a:endParaRPr>
          </a:p>
          <a:p>
            <a:pPr marL="266065" indent="-256540">
              <a:lnSpc>
                <a:spcPts val="2224"/>
              </a:lnSpc>
              <a:buClr>
                <a:srgbClr val="C00000"/>
              </a:buClr>
              <a:buFont typeface="Wingdings"/>
              <a:buChar char=""/>
              <a:tabLst>
                <a:tab pos="266217" algn="l"/>
              </a:tabLst>
            </a:pPr>
            <a:r>
              <a:rPr lang="tr-TR" sz="2400" b="1" spc="-8" err="1">
                <a:solidFill>
                  <a:srgbClr val="244060"/>
                </a:solidFill>
                <a:latin typeface="Calibri"/>
                <a:cs typeface="Calibri"/>
              </a:rPr>
              <a:t>Enjeksiyondan</a:t>
            </a:r>
            <a:r>
              <a:rPr lang="tr-TR" sz="2400" b="1" spc="-56" dirty="0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lang="tr-TR" sz="2400" b="1" err="1">
                <a:solidFill>
                  <a:srgbClr val="244060"/>
                </a:solidFill>
                <a:latin typeface="Calibri"/>
                <a:cs typeface="Calibri"/>
              </a:rPr>
              <a:t>sonra</a:t>
            </a:r>
            <a:r>
              <a:rPr lang="tr-TR" sz="2400" b="1" spc="-49" dirty="0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lang="tr-TR" sz="2400" b="1" err="1">
                <a:solidFill>
                  <a:srgbClr val="244060"/>
                </a:solidFill>
                <a:latin typeface="Calibri"/>
                <a:cs typeface="Calibri"/>
              </a:rPr>
              <a:t>cilde</a:t>
            </a:r>
            <a:r>
              <a:rPr lang="tr-TR" sz="2400" b="1" spc="-56" dirty="0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lang="tr-TR" sz="2400" b="1" spc="-8" err="1">
                <a:solidFill>
                  <a:srgbClr val="244060"/>
                </a:solidFill>
                <a:latin typeface="Calibri"/>
                <a:cs typeface="Calibri"/>
              </a:rPr>
              <a:t>masaj</a:t>
            </a:r>
            <a:r>
              <a:rPr lang="tr-TR" sz="2400" dirty="0">
                <a:latin typeface="Calibri"/>
                <a:cs typeface="Calibri"/>
              </a:rPr>
              <a:t> </a:t>
            </a:r>
            <a:r>
              <a:rPr lang="tr-TR" sz="2400" b="1" spc="-8" err="1">
                <a:solidFill>
                  <a:srgbClr val="244060"/>
                </a:solidFill>
                <a:latin typeface="Calibri"/>
                <a:cs typeface="Calibri"/>
              </a:rPr>
              <a:t>yapılmaz</a:t>
            </a:r>
            <a:r>
              <a:rPr lang="tr-TR" sz="2400" b="1" spc="-8">
                <a:solidFill>
                  <a:srgbClr val="244060"/>
                </a:solidFill>
                <a:latin typeface="Calibri"/>
                <a:cs typeface="Calibri"/>
              </a:rPr>
              <a:t>.</a:t>
            </a:r>
            <a:endParaRPr lang="tr-TR" sz="2400">
              <a:latin typeface="Calibri"/>
              <a:ea typeface="Calibri"/>
              <a:cs typeface="Calibri"/>
            </a:endParaRPr>
          </a:p>
          <a:p>
            <a:pPr>
              <a:spcBef>
                <a:spcPts val="428"/>
              </a:spcBef>
            </a:pPr>
            <a:endParaRPr lang="tr-TR" sz="2400">
              <a:latin typeface="Calibri"/>
              <a:cs typeface="Calibri"/>
            </a:endParaRPr>
          </a:p>
          <a:p>
            <a:pPr marL="266065" indent="-256540">
              <a:lnSpc>
                <a:spcPts val="2224"/>
              </a:lnSpc>
              <a:buClr>
                <a:srgbClr val="C00000"/>
              </a:buClr>
              <a:buFont typeface="Wingdings"/>
              <a:buChar char=""/>
              <a:tabLst>
                <a:tab pos="266217" algn="l"/>
              </a:tabLst>
            </a:pPr>
            <a:r>
              <a:rPr lang="tr-TR" sz="2400" b="1" err="1">
                <a:solidFill>
                  <a:srgbClr val="244060"/>
                </a:solidFill>
                <a:latin typeface="Calibri"/>
                <a:cs typeface="Calibri"/>
              </a:rPr>
              <a:t>Ağrı</a:t>
            </a:r>
            <a:r>
              <a:rPr lang="tr-TR" sz="2400" b="1" spc="-64" dirty="0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lang="tr-TR" sz="2400" b="1" err="1">
                <a:solidFill>
                  <a:srgbClr val="244060"/>
                </a:solidFill>
                <a:latin typeface="Calibri"/>
                <a:cs typeface="Calibri"/>
              </a:rPr>
              <a:t>olursa</a:t>
            </a:r>
            <a:r>
              <a:rPr lang="tr-TR" sz="2400" b="1">
                <a:solidFill>
                  <a:srgbClr val="244060"/>
                </a:solidFill>
                <a:latin typeface="Calibri"/>
                <a:cs typeface="Calibri"/>
              </a:rPr>
              <a:t>,</a:t>
            </a:r>
            <a:r>
              <a:rPr lang="tr-TR" sz="2400" b="1" spc="-60" dirty="0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lang="tr-TR" sz="2400" b="1" err="1">
                <a:solidFill>
                  <a:srgbClr val="244060"/>
                </a:solidFill>
                <a:latin typeface="Calibri"/>
                <a:cs typeface="Calibri"/>
              </a:rPr>
              <a:t>kan</a:t>
            </a:r>
            <a:r>
              <a:rPr lang="tr-TR" sz="2400" b="1" spc="-49" dirty="0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lang="tr-TR" sz="2400" b="1">
                <a:solidFill>
                  <a:srgbClr val="244060"/>
                </a:solidFill>
                <a:latin typeface="Calibri"/>
                <a:cs typeface="Calibri"/>
              </a:rPr>
              <a:t>ya da</a:t>
            </a:r>
            <a:r>
              <a:rPr lang="tr-TR" sz="2400" b="1" spc="-53" dirty="0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lang="tr-TR" sz="2400" b="1" err="1">
                <a:solidFill>
                  <a:srgbClr val="244060"/>
                </a:solidFill>
                <a:latin typeface="Calibri"/>
                <a:cs typeface="Calibri"/>
              </a:rPr>
              <a:t>berrak</a:t>
            </a:r>
            <a:r>
              <a:rPr lang="tr-TR" sz="2400" b="1" spc="-49" dirty="0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lang="tr-TR" sz="2400" b="1" err="1">
                <a:solidFill>
                  <a:srgbClr val="244060"/>
                </a:solidFill>
                <a:latin typeface="Calibri"/>
                <a:cs typeface="Calibri"/>
              </a:rPr>
              <a:t>bir</a:t>
            </a:r>
            <a:r>
              <a:rPr lang="tr-TR" sz="2400" b="1" spc="-53" dirty="0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lang="tr-TR" sz="2400" b="1" spc="-15" err="1">
                <a:solidFill>
                  <a:srgbClr val="244060"/>
                </a:solidFill>
                <a:latin typeface="Calibri"/>
                <a:cs typeface="Calibri"/>
              </a:rPr>
              <a:t>sıvı</a:t>
            </a:r>
            <a:r>
              <a:rPr lang="tr-TR" sz="2400" spc="-15" dirty="0">
                <a:latin typeface="Calibri"/>
                <a:cs typeface="Calibri"/>
              </a:rPr>
              <a:t> </a:t>
            </a:r>
            <a:r>
              <a:rPr lang="tr-TR" sz="2400" b="1" err="1">
                <a:solidFill>
                  <a:srgbClr val="244060"/>
                </a:solidFill>
                <a:latin typeface="Calibri"/>
                <a:cs typeface="Calibri"/>
              </a:rPr>
              <a:t>gelirse</a:t>
            </a:r>
            <a:r>
              <a:rPr lang="tr-TR" sz="2400" b="1" spc="-45" dirty="0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lang="tr-TR" sz="2400" b="1" spc="-8">
                <a:solidFill>
                  <a:srgbClr val="244060"/>
                </a:solidFill>
                <a:latin typeface="Calibri"/>
                <a:cs typeface="Calibri"/>
              </a:rPr>
              <a:t>5-</a:t>
            </a:r>
            <a:r>
              <a:rPr lang="tr-TR" sz="2400" b="1" dirty="0">
                <a:solidFill>
                  <a:srgbClr val="244060"/>
                </a:solidFill>
                <a:latin typeface="Calibri"/>
                <a:cs typeface="Calibri"/>
              </a:rPr>
              <a:t>8</a:t>
            </a:r>
            <a:r>
              <a:rPr lang="tr-TR" sz="2400" b="1" spc="-49" dirty="0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lang="tr-TR" sz="2400" b="1" err="1">
                <a:solidFill>
                  <a:srgbClr val="244060"/>
                </a:solidFill>
                <a:latin typeface="Calibri"/>
                <a:cs typeface="Calibri"/>
              </a:rPr>
              <a:t>sn</a:t>
            </a:r>
            <a:r>
              <a:rPr lang="tr-TR" sz="2400" b="1" spc="-41" dirty="0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lang="tr-TR" sz="2400" b="1" err="1">
                <a:solidFill>
                  <a:srgbClr val="244060"/>
                </a:solidFill>
                <a:latin typeface="Calibri"/>
                <a:cs typeface="Calibri"/>
              </a:rPr>
              <a:t>basınç</a:t>
            </a:r>
            <a:r>
              <a:rPr lang="tr-TR" sz="2400" b="1" spc="-34" dirty="0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lang="tr-TR" sz="2400" b="1" spc="-8" err="1">
                <a:solidFill>
                  <a:srgbClr val="244060"/>
                </a:solidFill>
                <a:latin typeface="Calibri"/>
                <a:cs typeface="Calibri"/>
              </a:rPr>
              <a:t>uygulanabilir</a:t>
            </a:r>
            <a:r>
              <a:rPr lang="tr-TR" sz="2400" b="1" spc="-8" dirty="0">
                <a:solidFill>
                  <a:srgbClr val="244060"/>
                </a:solidFill>
                <a:latin typeface="Calibri"/>
                <a:cs typeface="Calibri"/>
              </a:rPr>
              <a:t>.</a:t>
            </a:r>
            <a:endParaRPr lang="tr-TR" sz="2400" dirty="0">
              <a:latin typeface="Calibri"/>
              <a:ea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987414" y="5677588"/>
            <a:ext cx="135731" cy="14811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endParaRPr sz="900">
              <a:latin typeface="Calibri"/>
              <a:cs typeface="Calibri"/>
            </a:endParaRPr>
          </a:p>
        </p:txBody>
      </p:sp>
      <p:pic>
        <p:nvPicPr>
          <p:cNvPr id="5" name="Resim 4" descr="kişi, şahıs, giyim, iç mekan, duvar içeren bir resim&#10;&#10;Yapay zeka tarafından oluşturulmuş içerik yanlış olabilir.">
            <a:extLst>
              <a:ext uri="{FF2B5EF4-FFF2-40B4-BE49-F238E27FC236}">
                <a16:creationId xmlns:a16="http://schemas.microsoft.com/office/drawing/2014/main" id="{C54B372A-85B4-743D-718A-6CDAEB3E28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8050" y="1210356"/>
            <a:ext cx="3649435" cy="3471183"/>
          </a:xfrm>
          <a:prstGeom prst="rect">
            <a:avLst/>
          </a:prstGeom>
        </p:spPr>
      </p:pic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762124" y="1248156"/>
            <a:ext cx="2492882" cy="315468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3619123" y="2077968"/>
            <a:ext cx="5160644" cy="3071336"/>
            <a:chOff x="1269491" y="1627618"/>
            <a:chExt cx="6880859" cy="4095115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69491" y="1627618"/>
              <a:ext cx="6880859" cy="4095014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28749" y="1785874"/>
              <a:ext cx="6365875" cy="3580891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70659" y="2571752"/>
            <a:ext cx="1187005" cy="852488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862517" y="2571757"/>
            <a:ext cx="1169194" cy="840581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201824" y="2571702"/>
            <a:ext cx="1125093" cy="808434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495127" y="2571706"/>
            <a:ext cx="1104900" cy="794147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3726182" y="3489868"/>
            <a:ext cx="804863" cy="21736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350" b="1">
                <a:solidFill>
                  <a:srgbClr val="C00000"/>
                </a:solidFill>
                <a:latin typeface="Calibri"/>
                <a:cs typeface="Calibri"/>
              </a:rPr>
              <a:t>1.</a:t>
            </a:r>
            <a:r>
              <a:rPr sz="1350" b="1" spc="-15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1350" b="1" spc="-8">
                <a:solidFill>
                  <a:srgbClr val="C00000"/>
                </a:solidFill>
                <a:latin typeface="Calibri"/>
                <a:cs typeface="Calibri"/>
              </a:rPr>
              <a:t>kullanım</a:t>
            </a:r>
            <a:endParaRPr sz="135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069018" y="3479581"/>
            <a:ext cx="804863" cy="21736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350" b="1">
                <a:solidFill>
                  <a:srgbClr val="C00000"/>
                </a:solidFill>
                <a:latin typeface="Calibri"/>
                <a:cs typeface="Calibri"/>
              </a:rPr>
              <a:t>2.</a:t>
            </a:r>
            <a:r>
              <a:rPr sz="1350" b="1" spc="-15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1350" b="1" spc="-8">
                <a:solidFill>
                  <a:srgbClr val="C00000"/>
                </a:solidFill>
                <a:latin typeface="Calibri"/>
                <a:cs typeface="Calibri"/>
              </a:rPr>
              <a:t>kullanım</a:t>
            </a:r>
            <a:endParaRPr sz="135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361274" y="3479581"/>
            <a:ext cx="804863" cy="21736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350" b="1">
                <a:solidFill>
                  <a:srgbClr val="C00000"/>
                </a:solidFill>
                <a:latin typeface="Calibri"/>
                <a:cs typeface="Calibri"/>
              </a:rPr>
              <a:t>3.</a:t>
            </a:r>
            <a:r>
              <a:rPr sz="1350" b="1" spc="-15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1350" b="1" spc="-8">
                <a:solidFill>
                  <a:srgbClr val="C00000"/>
                </a:solidFill>
                <a:latin typeface="Calibri"/>
                <a:cs typeface="Calibri"/>
              </a:rPr>
              <a:t>kullanım</a:t>
            </a:r>
            <a:endParaRPr sz="135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654675" y="3442528"/>
            <a:ext cx="804863" cy="21736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350" b="1">
                <a:solidFill>
                  <a:srgbClr val="C00000"/>
                </a:solidFill>
                <a:latin typeface="Calibri"/>
                <a:cs typeface="Calibri"/>
              </a:rPr>
              <a:t>4.</a:t>
            </a:r>
            <a:r>
              <a:rPr sz="1350" b="1" spc="-15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1350" b="1" spc="-8">
                <a:solidFill>
                  <a:srgbClr val="C00000"/>
                </a:solidFill>
                <a:latin typeface="Calibri"/>
                <a:cs typeface="Calibri"/>
              </a:rPr>
              <a:t>kullanım</a:t>
            </a:r>
            <a:endParaRPr sz="1350">
              <a:latin typeface="Calibri"/>
              <a:cs typeface="Calibri"/>
            </a:endParaRPr>
          </a:p>
        </p:txBody>
      </p:sp>
      <p:pic>
        <p:nvPicPr>
          <p:cNvPr id="10" name="object 1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891153" y="1323599"/>
            <a:ext cx="4423410" cy="363473"/>
          </a:xfrm>
          <a:prstGeom prst="rect">
            <a:avLst/>
          </a:prstGeom>
        </p:spPr>
      </p:pic>
      <p:grpSp>
        <p:nvGrpSpPr>
          <p:cNvPr id="11" name="object 11"/>
          <p:cNvGrpSpPr/>
          <p:nvPr/>
        </p:nvGrpSpPr>
        <p:grpSpPr>
          <a:xfrm>
            <a:off x="2854169" y="4170650"/>
            <a:ext cx="3507105" cy="2141220"/>
            <a:chOff x="2412480" y="3913649"/>
            <a:chExt cx="4676140" cy="2854960"/>
          </a:xfrm>
        </p:grpSpPr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412480" y="3913649"/>
              <a:ext cx="4675655" cy="2854413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571750" y="4071937"/>
              <a:ext cx="4160011" cy="2339975"/>
            </a:xfrm>
            <a:prstGeom prst="rect">
              <a:avLst/>
            </a:prstGeom>
          </p:spPr>
        </p:pic>
      </p:grpSp>
      <p:sp>
        <p:nvSpPr>
          <p:cNvPr id="17" name="object 14">
            <a:extLst>
              <a:ext uri="{FF2B5EF4-FFF2-40B4-BE49-F238E27FC236}">
                <a16:creationId xmlns:a16="http://schemas.microsoft.com/office/drawing/2014/main" id="{3368B86B-8275-42BA-8A4B-47D1AA910F68}"/>
              </a:ext>
            </a:extLst>
          </p:cNvPr>
          <p:cNvSpPr txBox="1"/>
          <p:nvPr/>
        </p:nvSpPr>
        <p:spPr>
          <a:xfrm>
            <a:off x="7148345" y="3759339"/>
            <a:ext cx="3302113" cy="280525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vert="horz" wrap="square" lIns="0" tIns="9525" rIns="0" bIns="0" rtlCol="0">
            <a:spAutoFit/>
          </a:bodyPr>
          <a:lstStyle/>
          <a:p>
            <a:pPr marL="7145">
              <a:spcBef>
                <a:spcPts val="75"/>
              </a:spcBef>
              <a:buClr>
                <a:srgbClr val="C00000"/>
              </a:buClr>
              <a:buSzPct val="94444"/>
              <a:tabLst>
                <a:tab pos="144301" algn="l"/>
              </a:tabLst>
            </a:pPr>
            <a:r>
              <a:rPr lang="tr-TR" sz="2000" b="1" spc="-15">
                <a:solidFill>
                  <a:srgbClr val="244060"/>
                </a:solidFill>
                <a:latin typeface="Calibri"/>
                <a:cs typeface="Calibri"/>
              </a:rPr>
              <a:t>  </a:t>
            </a:r>
            <a:r>
              <a:rPr lang="tr-TR" sz="2000" b="1" spc="-15">
                <a:solidFill>
                  <a:srgbClr val="FF0000"/>
                </a:solidFill>
                <a:latin typeface="Calibri"/>
                <a:cs typeface="Calibri"/>
              </a:rPr>
              <a:t>İğne  ucu  bir kereden fazla kullanılırsa; </a:t>
            </a:r>
          </a:p>
          <a:p>
            <a:pPr marL="7145">
              <a:spcBef>
                <a:spcPts val="75"/>
              </a:spcBef>
              <a:buClr>
                <a:srgbClr val="C00000"/>
              </a:buClr>
              <a:buSzPct val="94444"/>
              <a:tabLst>
                <a:tab pos="144301" algn="l"/>
              </a:tabLst>
            </a:pPr>
            <a:endParaRPr lang="tr-TR" sz="1600" b="1" spc="-15">
              <a:solidFill>
                <a:srgbClr val="FF0000"/>
              </a:solidFill>
              <a:latin typeface="Calibri"/>
              <a:cs typeface="Calibri"/>
            </a:endParaRPr>
          </a:p>
          <a:p>
            <a:pPr marL="144301" indent="-137156">
              <a:spcBef>
                <a:spcPts val="75"/>
              </a:spcBef>
              <a:buClr>
                <a:srgbClr val="C00000"/>
              </a:buClr>
              <a:buSzPct val="94444"/>
              <a:buFont typeface="Wingdings"/>
              <a:buChar char=""/>
              <a:tabLst>
                <a:tab pos="144301" algn="l"/>
              </a:tabLst>
            </a:pPr>
            <a:r>
              <a:rPr sz="2000" b="1" spc="-15" err="1">
                <a:solidFill>
                  <a:srgbClr val="244060"/>
                </a:solidFill>
                <a:latin typeface="Calibri"/>
                <a:cs typeface="Calibri"/>
              </a:rPr>
              <a:t>Ağrı</a:t>
            </a:r>
            <a:endParaRPr sz="2000">
              <a:latin typeface="Calibri"/>
              <a:cs typeface="Calibri"/>
            </a:endParaRPr>
          </a:p>
          <a:p>
            <a:pPr marL="143825" indent="-136681">
              <a:buClr>
                <a:srgbClr val="C00000"/>
              </a:buClr>
              <a:buSzPct val="94444"/>
              <a:buFont typeface="Wingdings"/>
              <a:buChar char=""/>
              <a:tabLst>
                <a:tab pos="143825" algn="l"/>
              </a:tabLst>
            </a:pPr>
            <a:r>
              <a:rPr lang="tr-TR" sz="2000" b="1" spc="-8">
                <a:solidFill>
                  <a:srgbClr val="244060"/>
                </a:solidFill>
                <a:latin typeface="Calibri"/>
                <a:cs typeface="Calibri"/>
              </a:rPr>
              <a:t>Kanama, morarma</a:t>
            </a:r>
          </a:p>
          <a:p>
            <a:pPr marL="143825" indent="-136681">
              <a:buClr>
                <a:srgbClr val="C00000"/>
              </a:buClr>
              <a:buSzPct val="94444"/>
              <a:buFont typeface="Wingdings"/>
              <a:buChar char=""/>
              <a:tabLst>
                <a:tab pos="143825" algn="l"/>
              </a:tabLst>
            </a:pPr>
            <a:r>
              <a:rPr lang="tr-TR" sz="2000" b="1" spc="-8" err="1">
                <a:solidFill>
                  <a:srgbClr val="244060"/>
                </a:solidFill>
                <a:latin typeface="Calibri"/>
                <a:cs typeface="Calibri"/>
              </a:rPr>
              <a:t>Lipohipertrofi</a:t>
            </a:r>
            <a:endParaRPr lang="tr-TR" sz="2000" b="1" spc="-8">
              <a:solidFill>
                <a:srgbClr val="244060"/>
              </a:solidFill>
              <a:latin typeface="Calibri"/>
              <a:cs typeface="Calibri"/>
            </a:endParaRPr>
          </a:p>
          <a:p>
            <a:pPr marL="143825" indent="-136681">
              <a:buClr>
                <a:srgbClr val="C00000"/>
              </a:buClr>
              <a:buSzPct val="94444"/>
              <a:buFont typeface="Wingdings"/>
              <a:buChar char=""/>
              <a:tabLst>
                <a:tab pos="143825" algn="l"/>
              </a:tabLst>
            </a:pPr>
            <a:r>
              <a:rPr sz="2000" b="1" spc="-8" err="1">
                <a:solidFill>
                  <a:srgbClr val="244060"/>
                </a:solidFill>
                <a:latin typeface="Calibri"/>
                <a:cs typeface="Calibri"/>
              </a:rPr>
              <a:t>Tıkanma</a:t>
            </a:r>
            <a:endParaRPr lang="tr-TR" sz="2000" b="1" spc="-8">
              <a:solidFill>
                <a:srgbClr val="244060"/>
              </a:solidFill>
              <a:latin typeface="Calibri"/>
              <a:cs typeface="Calibri"/>
            </a:endParaRPr>
          </a:p>
          <a:p>
            <a:pPr marL="143825" indent="-136681">
              <a:buClr>
                <a:srgbClr val="C00000"/>
              </a:buClr>
              <a:buSzPct val="94444"/>
              <a:buFont typeface="Wingdings"/>
              <a:buChar char=""/>
              <a:tabLst>
                <a:tab pos="143825" algn="l"/>
              </a:tabLst>
            </a:pPr>
            <a:r>
              <a:rPr lang="tr-TR" sz="2000" b="1" spc="-8">
                <a:solidFill>
                  <a:srgbClr val="244060"/>
                </a:solidFill>
                <a:latin typeface="Calibri"/>
                <a:cs typeface="Calibri"/>
              </a:rPr>
              <a:t>Etkisiz insülin</a:t>
            </a:r>
          </a:p>
          <a:p>
            <a:pPr marL="143825" indent="-136681">
              <a:buClr>
                <a:srgbClr val="C00000"/>
              </a:buClr>
              <a:buSzPct val="94444"/>
              <a:buFont typeface="Wingdings"/>
              <a:buChar char=""/>
              <a:tabLst>
                <a:tab pos="143825" algn="l"/>
              </a:tabLst>
            </a:pPr>
            <a:r>
              <a:rPr lang="tr-TR" sz="2000" b="1" spc="-8">
                <a:solidFill>
                  <a:srgbClr val="244060"/>
                </a:solidFill>
                <a:latin typeface="Calibri"/>
                <a:cs typeface="Calibri"/>
              </a:rPr>
              <a:t>İğne ucunun kırılması riski</a:t>
            </a:r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63164" y="1490296"/>
            <a:ext cx="4207383" cy="359293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626330" y="2206208"/>
            <a:ext cx="4089083" cy="2226090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266217" marR="3810" indent="-257168">
              <a:spcBef>
                <a:spcPts val="79"/>
              </a:spcBef>
              <a:buClr>
                <a:srgbClr val="C00000"/>
              </a:buClr>
              <a:buFont typeface="Wingdings"/>
              <a:buChar char=""/>
              <a:tabLst>
                <a:tab pos="266217" algn="l"/>
              </a:tabLst>
            </a:pPr>
            <a:r>
              <a:rPr sz="1950" b="1">
                <a:solidFill>
                  <a:srgbClr val="244060"/>
                </a:solidFill>
                <a:latin typeface="Calibri"/>
                <a:cs typeface="Calibri"/>
              </a:rPr>
              <a:t>Kalemin</a:t>
            </a:r>
            <a:r>
              <a:rPr sz="1950" b="1" spc="-60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1950" b="1">
                <a:solidFill>
                  <a:srgbClr val="244060"/>
                </a:solidFill>
                <a:latin typeface="Calibri"/>
                <a:cs typeface="Calibri"/>
              </a:rPr>
              <a:t>ucundan</a:t>
            </a:r>
            <a:r>
              <a:rPr sz="1950" b="1" spc="-45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1950" b="1">
                <a:solidFill>
                  <a:srgbClr val="244060"/>
                </a:solidFill>
                <a:latin typeface="Calibri"/>
                <a:cs typeface="Calibri"/>
              </a:rPr>
              <a:t>iğne</a:t>
            </a:r>
            <a:r>
              <a:rPr sz="1950" b="1" spc="-56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1950" b="1" spc="-8">
                <a:solidFill>
                  <a:srgbClr val="244060"/>
                </a:solidFill>
                <a:latin typeface="Calibri"/>
                <a:cs typeface="Calibri"/>
              </a:rPr>
              <a:t>çıkarılırken</a:t>
            </a:r>
            <a:r>
              <a:rPr sz="1950" b="1" spc="-53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1950" b="1" spc="-19">
                <a:solidFill>
                  <a:srgbClr val="244060"/>
                </a:solidFill>
                <a:latin typeface="Calibri"/>
                <a:cs typeface="Calibri"/>
              </a:rPr>
              <a:t>dış </a:t>
            </a:r>
            <a:r>
              <a:rPr sz="1950" b="1" spc="-8">
                <a:solidFill>
                  <a:srgbClr val="244060"/>
                </a:solidFill>
                <a:latin typeface="Calibri"/>
                <a:cs typeface="Calibri"/>
              </a:rPr>
              <a:t>koruyucu</a:t>
            </a:r>
            <a:r>
              <a:rPr sz="1950" b="1" spc="-60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1950" b="1">
                <a:solidFill>
                  <a:srgbClr val="244060"/>
                </a:solidFill>
                <a:latin typeface="Calibri"/>
                <a:cs typeface="Calibri"/>
              </a:rPr>
              <a:t>kapağı</a:t>
            </a:r>
            <a:r>
              <a:rPr sz="1950" b="1" spc="-45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1950" b="1" spc="-8">
                <a:solidFill>
                  <a:srgbClr val="244060"/>
                </a:solidFill>
                <a:latin typeface="Calibri"/>
                <a:cs typeface="Calibri"/>
              </a:rPr>
              <a:t>takılmalıdır.</a:t>
            </a:r>
            <a:endParaRPr sz="1950">
              <a:latin typeface="Calibri"/>
              <a:cs typeface="Calibri"/>
            </a:endParaRPr>
          </a:p>
          <a:p>
            <a:pPr>
              <a:spcBef>
                <a:spcPts val="896"/>
              </a:spcBef>
              <a:buClr>
                <a:srgbClr val="C00000"/>
              </a:buClr>
              <a:buFont typeface="Wingdings"/>
              <a:buChar char=""/>
            </a:pPr>
            <a:endParaRPr sz="1950">
              <a:solidFill>
                <a:srgbClr val="C00000"/>
              </a:solidFill>
              <a:latin typeface="Calibri"/>
              <a:cs typeface="Calibri"/>
            </a:endParaRPr>
          </a:p>
          <a:p>
            <a:pPr marL="266217" indent="-256693">
              <a:buClr>
                <a:srgbClr val="C00000"/>
              </a:buClr>
              <a:buFont typeface="Wingdings"/>
              <a:buChar char=""/>
              <a:tabLst>
                <a:tab pos="266217" algn="l"/>
              </a:tabLst>
            </a:pPr>
            <a:r>
              <a:rPr sz="1950" b="1">
                <a:solidFill>
                  <a:srgbClr val="C00000"/>
                </a:solidFill>
                <a:latin typeface="Calibri"/>
                <a:cs typeface="Calibri"/>
              </a:rPr>
              <a:t>İğnenin</a:t>
            </a:r>
            <a:r>
              <a:rPr sz="1950" b="1" spc="-56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1950" b="1">
                <a:solidFill>
                  <a:srgbClr val="C00000"/>
                </a:solidFill>
                <a:latin typeface="Calibri"/>
                <a:cs typeface="Calibri"/>
              </a:rPr>
              <a:t>ele</a:t>
            </a:r>
            <a:r>
              <a:rPr sz="1950" b="1" spc="-56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1950" b="1" spc="-8" err="1">
                <a:solidFill>
                  <a:srgbClr val="C00000"/>
                </a:solidFill>
                <a:latin typeface="Calibri"/>
                <a:cs typeface="Calibri"/>
              </a:rPr>
              <a:t>batması</a:t>
            </a:r>
            <a:r>
              <a:rPr sz="1950" b="1" spc="-8">
                <a:solidFill>
                  <a:srgbClr val="C00000"/>
                </a:solidFill>
                <a:latin typeface="Calibri"/>
                <a:cs typeface="Calibri"/>
              </a:rPr>
              <a:t>!!!</a:t>
            </a:r>
            <a:endParaRPr lang="tr-TR" sz="1950" b="1" spc="-8">
              <a:solidFill>
                <a:srgbClr val="C00000"/>
              </a:solidFill>
              <a:latin typeface="Calibri"/>
              <a:cs typeface="Calibri"/>
            </a:endParaRPr>
          </a:p>
          <a:p>
            <a:pPr marL="266217" indent="-256693">
              <a:buClr>
                <a:srgbClr val="C00000"/>
              </a:buClr>
              <a:buFont typeface="Wingdings"/>
              <a:buChar char=""/>
              <a:tabLst>
                <a:tab pos="266217" algn="l"/>
              </a:tabLst>
            </a:pPr>
            <a:r>
              <a:rPr lang="tr-TR" sz="1950" b="1" spc="-8">
                <a:solidFill>
                  <a:srgbClr val="C00000"/>
                </a:solidFill>
                <a:latin typeface="Calibri"/>
                <a:cs typeface="Calibri"/>
              </a:rPr>
              <a:t>Yaralanma/kanama riski</a:t>
            </a:r>
          </a:p>
          <a:p>
            <a:pPr marL="266217" indent="-256693">
              <a:buClr>
                <a:srgbClr val="C00000"/>
              </a:buClr>
              <a:buFont typeface="Wingdings"/>
              <a:buChar char=""/>
              <a:tabLst>
                <a:tab pos="266217" algn="l"/>
              </a:tabLst>
            </a:pPr>
            <a:r>
              <a:rPr lang="tr-TR" sz="1950" b="1" spc="-8">
                <a:solidFill>
                  <a:srgbClr val="C00000"/>
                </a:solidFill>
                <a:latin typeface="Calibri"/>
                <a:cs typeface="Calibri"/>
              </a:rPr>
              <a:t>Bulaşıcı hastalık riski</a:t>
            </a:r>
          </a:p>
          <a:p>
            <a:pPr marL="266217" indent="-256693">
              <a:buClr>
                <a:srgbClr val="C00000"/>
              </a:buClr>
              <a:buFont typeface="Wingdings"/>
              <a:buChar char=""/>
              <a:tabLst>
                <a:tab pos="266217" algn="l"/>
              </a:tabLst>
            </a:pPr>
            <a:endParaRPr sz="195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7511826" y="2226230"/>
            <a:ext cx="2154540" cy="2058153"/>
            <a:chOff x="6271279" y="2713240"/>
            <a:chExt cx="2872720" cy="2744204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271279" y="2842260"/>
              <a:ext cx="2872720" cy="2615184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497710" y="2713240"/>
              <a:ext cx="2419857" cy="2100326"/>
            </a:xfrm>
            <a:prstGeom prst="rect">
              <a:avLst/>
            </a:prstGeom>
          </p:spPr>
        </p:pic>
      </p:grpSp>
      <p:grpSp>
        <p:nvGrpSpPr>
          <p:cNvPr id="7" name="object 7"/>
          <p:cNvGrpSpPr/>
          <p:nvPr/>
        </p:nvGrpSpPr>
        <p:grpSpPr>
          <a:xfrm>
            <a:off x="3307843" y="4624241"/>
            <a:ext cx="3734981" cy="2021968"/>
            <a:chOff x="1128216" y="4162041"/>
            <a:chExt cx="4979975" cy="2695957"/>
          </a:xfrm>
        </p:grpSpPr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769387" y="4198597"/>
              <a:ext cx="2333197" cy="2659400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28216" y="4162041"/>
              <a:ext cx="2974368" cy="2535583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805427" y="4162042"/>
              <a:ext cx="2302764" cy="2695956"/>
            </a:xfrm>
            <a:prstGeom prst="rect">
              <a:avLst/>
            </a:prstGeom>
          </p:spPr>
        </p:pic>
      </p:grpSp>
      <p:pic>
        <p:nvPicPr>
          <p:cNvPr id="12" name="Resim 11">
            <a:extLst>
              <a:ext uri="{FF2B5EF4-FFF2-40B4-BE49-F238E27FC236}">
                <a16:creationId xmlns:a16="http://schemas.microsoft.com/office/drawing/2014/main" id="{B74A8325-3ED3-43F0-B6BE-CEAC0A6360E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86712" y="4568929"/>
            <a:ext cx="2057400" cy="2077278"/>
          </a:xfrm>
          <a:prstGeom prst="rect">
            <a:avLst/>
          </a:prstGeom>
        </p:spPr>
      </p:pic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BF9C505B-A4C0-4EE3-A82B-0E7BE8B09A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tr-TR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tr-TR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İğnenin kalem üzerinde bırakılması</a:t>
            </a:r>
            <a:br>
              <a:rPr lang="tr-TR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tr-TR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671EEF7B-F8E6-4B1D-A8AB-41D16CE2B2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52651" y="1750883"/>
            <a:ext cx="3807883" cy="4270097"/>
          </a:xfrm>
          <a:solidFill>
            <a:schemeClr val="accent4">
              <a:lumMod val="40000"/>
              <a:lumOff val="60000"/>
            </a:schemeClr>
          </a:solidFill>
        </p:spPr>
        <p:txBody>
          <a:bodyPr vert="horz" lIns="91440" tIns="45720" rIns="91440" bIns="45720" rtlCol="0" anchor="t">
            <a:normAutofit/>
          </a:bodyPr>
          <a:lstStyle/>
          <a:p>
            <a:endParaRPr lang="tr-TR"/>
          </a:p>
          <a:p>
            <a:r>
              <a:rPr lang="tr-TR"/>
              <a:t>İğne ucunun tıkanması</a:t>
            </a:r>
          </a:p>
          <a:p>
            <a:r>
              <a:rPr lang="tr-TR"/>
              <a:t>İnsülin içerisinde hava kabarcığı oluşumuna</a:t>
            </a:r>
          </a:p>
          <a:p>
            <a:r>
              <a:rPr lang="tr-TR"/>
              <a:t>İnsülinin hava ile teması sonrası enfeksiyon riski, </a:t>
            </a:r>
          </a:p>
          <a:p>
            <a:r>
              <a:rPr lang="tr-TR"/>
              <a:t>İlacın bozulma riskine </a:t>
            </a:r>
          </a:p>
          <a:p>
            <a:endParaRPr lang="tr-TR"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69A2DB98-8D10-4519-BD63-D1489F16317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-3238" t="25761"/>
          <a:stretch/>
        </p:blipFill>
        <p:spPr>
          <a:xfrm>
            <a:off x="6472237" y="1645710"/>
            <a:ext cx="3931180" cy="2443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2085681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45385" y="1316736"/>
            <a:ext cx="5146929" cy="363474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2923038" y="1863112"/>
            <a:ext cx="6543675" cy="1650683"/>
            <a:chOff x="341382" y="1341144"/>
            <a:chExt cx="8724900" cy="2200910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41382" y="1341144"/>
              <a:ext cx="8724887" cy="2200606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00037" y="1500123"/>
              <a:ext cx="8210550" cy="1685163"/>
            </a:xfrm>
            <a:prstGeom prst="rect">
              <a:avLst/>
            </a:prstGeom>
          </p:spPr>
        </p:pic>
      </p:grpSp>
      <p:grpSp>
        <p:nvGrpSpPr>
          <p:cNvPr id="6" name="object 6"/>
          <p:cNvGrpSpPr/>
          <p:nvPr/>
        </p:nvGrpSpPr>
        <p:grpSpPr>
          <a:xfrm>
            <a:off x="2976748" y="3795907"/>
            <a:ext cx="6473190" cy="1608296"/>
            <a:chOff x="412997" y="3918203"/>
            <a:chExt cx="8630920" cy="2144395"/>
          </a:xfrm>
        </p:grpSpPr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12997" y="3918203"/>
              <a:ext cx="8630424" cy="2144267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71500" y="4076699"/>
              <a:ext cx="8115300" cy="1628775"/>
            </a:xfrm>
            <a:prstGeom prst="rect">
              <a:avLst/>
            </a:prstGeom>
          </p:spPr>
        </p:pic>
      </p:grp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4460944" y="3308236"/>
            <a:ext cx="3358039" cy="217367"/>
          </a:xfrm>
          <a:prstGeom prst="rect">
            <a:avLst/>
          </a:prstGeom>
        </p:spPr>
        <p:txBody>
          <a:bodyPr vert="horz" wrap="square" lIns="0" tIns="9525" rIns="0" bIns="0" rtlCol="0" anchor="ctr">
            <a:spAutoFit/>
          </a:bodyPr>
          <a:lstStyle/>
          <a:p>
            <a:pPr marL="9525">
              <a:lnSpc>
                <a:spcPct val="100000"/>
              </a:lnSpc>
              <a:spcBef>
                <a:spcPts val="75"/>
              </a:spcBef>
            </a:pPr>
            <a:r>
              <a:rPr sz="1350">
                <a:solidFill>
                  <a:srgbClr val="C00000"/>
                </a:solidFill>
              </a:rPr>
              <a:t>Eksik</a:t>
            </a:r>
            <a:r>
              <a:rPr sz="1350" spc="-41">
                <a:solidFill>
                  <a:srgbClr val="C00000"/>
                </a:solidFill>
              </a:rPr>
              <a:t> </a:t>
            </a:r>
            <a:r>
              <a:rPr sz="1350">
                <a:solidFill>
                  <a:srgbClr val="C00000"/>
                </a:solidFill>
              </a:rPr>
              <a:t>doz/Cilt</a:t>
            </a:r>
            <a:r>
              <a:rPr sz="1350" spc="-34">
                <a:solidFill>
                  <a:srgbClr val="C00000"/>
                </a:solidFill>
              </a:rPr>
              <a:t> </a:t>
            </a:r>
            <a:r>
              <a:rPr sz="1350">
                <a:solidFill>
                  <a:srgbClr val="C00000"/>
                </a:solidFill>
              </a:rPr>
              <a:t>altına</a:t>
            </a:r>
            <a:r>
              <a:rPr sz="1350" spc="-30">
                <a:solidFill>
                  <a:srgbClr val="C00000"/>
                </a:solidFill>
              </a:rPr>
              <a:t> </a:t>
            </a:r>
            <a:r>
              <a:rPr sz="1350">
                <a:solidFill>
                  <a:srgbClr val="C00000"/>
                </a:solidFill>
              </a:rPr>
              <a:t>hava</a:t>
            </a:r>
            <a:r>
              <a:rPr sz="1350" spc="-26">
                <a:solidFill>
                  <a:srgbClr val="C00000"/>
                </a:solidFill>
              </a:rPr>
              <a:t> </a:t>
            </a:r>
            <a:r>
              <a:rPr sz="1350" spc="-8">
                <a:solidFill>
                  <a:srgbClr val="C00000"/>
                </a:solidFill>
              </a:rPr>
              <a:t>kabarcığı</a:t>
            </a:r>
            <a:r>
              <a:rPr sz="1350" spc="-38">
                <a:solidFill>
                  <a:srgbClr val="C00000"/>
                </a:solidFill>
              </a:rPr>
              <a:t> </a:t>
            </a:r>
            <a:r>
              <a:rPr sz="1350" spc="-8">
                <a:solidFill>
                  <a:srgbClr val="C00000"/>
                </a:solidFill>
              </a:rPr>
              <a:t>enjeksiyonu</a:t>
            </a:r>
            <a:endParaRPr sz="1350"/>
          </a:p>
        </p:txBody>
      </p:sp>
      <p:sp>
        <p:nvSpPr>
          <p:cNvPr id="10" name="object 10"/>
          <p:cNvSpPr txBox="1"/>
          <p:nvPr/>
        </p:nvSpPr>
        <p:spPr>
          <a:xfrm>
            <a:off x="4536764" y="5157749"/>
            <a:ext cx="2688431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3810" indent="24764">
              <a:spcBef>
                <a:spcPts val="75"/>
              </a:spcBef>
            </a:pPr>
            <a:r>
              <a:rPr sz="1350" b="1">
                <a:solidFill>
                  <a:srgbClr val="C00000"/>
                </a:solidFill>
                <a:latin typeface="Calibri"/>
                <a:cs typeface="Calibri"/>
              </a:rPr>
              <a:t>İğne</a:t>
            </a:r>
            <a:r>
              <a:rPr sz="1350" b="1" spc="-3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1350" b="1">
                <a:solidFill>
                  <a:srgbClr val="C00000"/>
                </a:solidFill>
                <a:latin typeface="Calibri"/>
                <a:cs typeface="Calibri"/>
              </a:rPr>
              <a:t>ucundan</a:t>
            </a:r>
            <a:r>
              <a:rPr sz="1350" b="1" spc="-8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1350" b="1">
                <a:solidFill>
                  <a:srgbClr val="C00000"/>
                </a:solidFill>
                <a:latin typeface="Calibri"/>
                <a:cs typeface="Calibri"/>
              </a:rPr>
              <a:t>insülin</a:t>
            </a:r>
            <a:r>
              <a:rPr sz="1350" b="1" spc="-1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1350" b="1" spc="-8">
                <a:solidFill>
                  <a:srgbClr val="C00000"/>
                </a:solidFill>
                <a:latin typeface="Calibri"/>
                <a:cs typeface="Calibri"/>
              </a:rPr>
              <a:t>sızması/Karışım </a:t>
            </a:r>
            <a:r>
              <a:rPr sz="1350" b="1">
                <a:solidFill>
                  <a:srgbClr val="C00000"/>
                </a:solidFill>
                <a:latin typeface="Calibri"/>
                <a:cs typeface="Calibri"/>
              </a:rPr>
              <a:t>insülinler</a:t>
            </a:r>
            <a:r>
              <a:rPr sz="1350" b="1" spc="-6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1350" b="1">
                <a:solidFill>
                  <a:srgbClr val="C00000"/>
                </a:solidFill>
                <a:latin typeface="Calibri"/>
                <a:cs typeface="Calibri"/>
              </a:rPr>
              <a:t>de</a:t>
            </a:r>
            <a:r>
              <a:rPr sz="1350" b="1" spc="-3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1350" b="1">
                <a:solidFill>
                  <a:srgbClr val="C00000"/>
                </a:solidFill>
                <a:latin typeface="Calibri"/>
                <a:cs typeface="Calibri"/>
              </a:rPr>
              <a:t>karışım</a:t>
            </a:r>
            <a:r>
              <a:rPr sz="1350" b="1" spc="-3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1350" b="1">
                <a:solidFill>
                  <a:srgbClr val="C00000"/>
                </a:solidFill>
                <a:latin typeface="Calibri"/>
                <a:cs typeface="Calibri"/>
              </a:rPr>
              <a:t>oranın</a:t>
            </a:r>
            <a:r>
              <a:rPr sz="1350" b="1" spc="-4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1350" b="1" spc="-8">
                <a:solidFill>
                  <a:srgbClr val="C00000"/>
                </a:solidFill>
                <a:latin typeface="Calibri"/>
                <a:cs typeface="Calibri"/>
              </a:rPr>
              <a:t>değişmesi</a:t>
            </a:r>
            <a:endParaRPr sz="135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668273" y="1316736"/>
            <a:ext cx="4790312" cy="363474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322897" y="1878978"/>
            <a:ext cx="7652084" cy="3696461"/>
          </a:xfrm>
          <a:prstGeom prst="rect">
            <a:avLst/>
          </a:prstGeom>
        </p:spPr>
        <p:txBody>
          <a:bodyPr vert="horz" wrap="square" lIns="0" tIns="68580" rIns="0" bIns="0" rtlCol="0">
            <a:spAutoFit/>
          </a:bodyPr>
          <a:lstStyle/>
          <a:p>
            <a:pPr marL="266217" indent="-256693">
              <a:spcBef>
                <a:spcPts val="540"/>
              </a:spcBef>
              <a:buClr>
                <a:srgbClr val="C00000"/>
              </a:buClr>
              <a:buFont typeface="Wingdings"/>
              <a:buChar char=""/>
              <a:tabLst>
                <a:tab pos="266217" algn="l"/>
              </a:tabLst>
            </a:pPr>
            <a:r>
              <a:rPr sz="2400" b="1">
                <a:solidFill>
                  <a:srgbClr val="244060"/>
                </a:solidFill>
                <a:latin typeface="Calibri"/>
                <a:cs typeface="Calibri"/>
              </a:rPr>
              <a:t>İnsülini</a:t>
            </a:r>
            <a:r>
              <a:rPr sz="2400" b="1" spc="-34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2400" b="1">
                <a:solidFill>
                  <a:srgbClr val="244060"/>
                </a:solidFill>
                <a:latin typeface="Calibri"/>
                <a:cs typeface="Calibri"/>
              </a:rPr>
              <a:t>oda</a:t>
            </a:r>
            <a:r>
              <a:rPr sz="2400" b="1" spc="-26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2400" b="1">
                <a:solidFill>
                  <a:srgbClr val="244060"/>
                </a:solidFill>
                <a:latin typeface="Calibri"/>
                <a:cs typeface="Calibri"/>
              </a:rPr>
              <a:t>ısısında</a:t>
            </a:r>
            <a:r>
              <a:rPr sz="2400" b="1" spc="-26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2400" b="1" spc="-8">
                <a:solidFill>
                  <a:srgbClr val="244060"/>
                </a:solidFill>
                <a:latin typeface="Calibri"/>
                <a:cs typeface="Calibri"/>
              </a:rPr>
              <a:t>uygulamak.</a:t>
            </a:r>
            <a:endParaRPr sz="2400">
              <a:latin typeface="Calibri"/>
              <a:cs typeface="Calibri"/>
            </a:endParaRPr>
          </a:p>
          <a:p>
            <a:pPr marL="266217" indent="-256693">
              <a:spcBef>
                <a:spcPts val="469"/>
              </a:spcBef>
              <a:buClr>
                <a:srgbClr val="C00000"/>
              </a:buClr>
              <a:buFont typeface="Wingdings"/>
              <a:buChar char=""/>
              <a:tabLst>
                <a:tab pos="266217" algn="l"/>
              </a:tabLst>
            </a:pPr>
            <a:r>
              <a:rPr sz="2400" b="1">
                <a:solidFill>
                  <a:srgbClr val="244060"/>
                </a:solidFill>
                <a:latin typeface="Calibri"/>
                <a:cs typeface="Calibri"/>
              </a:rPr>
              <a:t>Hava</a:t>
            </a:r>
            <a:r>
              <a:rPr sz="2400" b="1" spc="-101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2400" b="1">
                <a:solidFill>
                  <a:srgbClr val="244060"/>
                </a:solidFill>
                <a:latin typeface="Calibri"/>
                <a:cs typeface="Calibri"/>
              </a:rPr>
              <a:t>enjekte</a:t>
            </a:r>
            <a:r>
              <a:rPr sz="2400" b="1" spc="-79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2400" b="1">
                <a:solidFill>
                  <a:srgbClr val="244060"/>
                </a:solidFill>
                <a:latin typeface="Calibri"/>
                <a:cs typeface="Calibri"/>
              </a:rPr>
              <a:t>etmemeye</a:t>
            </a:r>
            <a:r>
              <a:rPr sz="2400" b="1" spc="-90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2400" b="1">
                <a:solidFill>
                  <a:srgbClr val="244060"/>
                </a:solidFill>
                <a:latin typeface="Calibri"/>
                <a:cs typeface="Calibri"/>
              </a:rPr>
              <a:t>özen</a:t>
            </a:r>
            <a:r>
              <a:rPr sz="2400" b="1" spc="-83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2400" b="1" spc="-8">
                <a:solidFill>
                  <a:srgbClr val="244060"/>
                </a:solidFill>
                <a:latin typeface="Calibri"/>
                <a:cs typeface="Calibri"/>
              </a:rPr>
              <a:t>göstermek.</a:t>
            </a:r>
            <a:endParaRPr sz="2400">
              <a:latin typeface="Calibri"/>
              <a:cs typeface="Calibri"/>
            </a:endParaRPr>
          </a:p>
          <a:p>
            <a:pPr marL="266217" marR="7144" indent="-257168">
              <a:spcBef>
                <a:spcPts val="469"/>
              </a:spcBef>
              <a:buClr>
                <a:srgbClr val="C00000"/>
              </a:buClr>
              <a:buFont typeface="Wingdings"/>
              <a:buChar char=""/>
              <a:tabLst>
                <a:tab pos="266217" algn="l"/>
              </a:tabLst>
            </a:pPr>
            <a:r>
              <a:rPr sz="2400" b="1">
                <a:solidFill>
                  <a:srgbClr val="244060"/>
                </a:solidFill>
                <a:latin typeface="Calibri"/>
                <a:cs typeface="Calibri"/>
              </a:rPr>
              <a:t>%70’lik</a:t>
            </a:r>
            <a:r>
              <a:rPr sz="2400" b="1" spc="131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2400" b="1">
                <a:solidFill>
                  <a:srgbClr val="244060"/>
                </a:solidFill>
                <a:latin typeface="Calibri"/>
                <a:cs typeface="Calibri"/>
              </a:rPr>
              <a:t>alkol</a:t>
            </a:r>
            <a:r>
              <a:rPr sz="2400" b="1" spc="135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2400" b="1">
                <a:solidFill>
                  <a:srgbClr val="244060"/>
                </a:solidFill>
                <a:latin typeface="Calibri"/>
                <a:cs typeface="Calibri"/>
              </a:rPr>
              <a:t>cilt</a:t>
            </a:r>
            <a:r>
              <a:rPr sz="2400" b="1" spc="135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2400" b="1">
                <a:solidFill>
                  <a:srgbClr val="244060"/>
                </a:solidFill>
                <a:latin typeface="Calibri"/>
                <a:cs typeface="Calibri"/>
              </a:rPr>
              <a:t>üzerinde</a:t>
            </a:r>
            <a:r>
              <a:rPr sz="2400" b="1" spc="150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2400" b="1">
                <a:solidFill>
                  <a:srgbClr val="244060"/>
                </a:solidFill>
                <a:latin typeface="Calibri"/>
                <a:cs typeface="Calibri"/>
              </a:rPr>
              <a:t>kuruyuncaya</a:t>
            </a:r>
            <a:r>
              <a:rPr sz="2400" b="1" spc="146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2400" b="1" spc="-8">
                <a:solidFill>
                  <a:srgbClr val="244060"/>
                </a:solidFill>
                <a:latin typeface="Calibri"/>
                <a:cs typeface="Calibri"/>
              </a:rPr>
              <a:t>kadar </a:t>
            </a:r>
            <a:r>
              <a:rPr sz="2400" b="1" spc="-8" err="1">
                <a:solidFill>
                  <a:srgbClr val="244060"/>
                </a:solidFill>
                <a:latin typeface="Calibri"/>
                <a:cs typeface="Calibri"/>
              </a:rPr>
              <a:t>beklemek</a:t>
            </a:r>
            <a:r>
              <a:rPr sz="2400" b="1" spc="-8">
                <a:solidFill>
                  <a:srgbClr val="244060"/>
                </a:solidFill>
                <a:latin typeface="Calibri"/>
                <a:cs typeface="Calibri"/>
              </a:rPr>
              <a:t>.</a:t>
            </a:r>
            <a:endParaRPr lang="tr-TR" sz="2400">
              <a:latin typeface="Calibri"/>
              <a:cs typeface="Calibri"/>
            </a:endParaRPr>
          </a:p>
          <a:p>
            <a:pPr marL="266217" marR="7144" indent="-257168">
              <a:spcBef>
                <a:spcPts val="469"/>
              </a:spcBef>
              <a:buClr>
                <a:srgbClr val="C00000"/>
              </a:buClr>
              <a:buFont typeface="Wingdings"/>
              <a:buChar char=""/>
              <a:tabLst>
                <a:tab pos="266217" algn="l"/>
              </a:tabLst>
            </a:pPr>
            <a:r>
              <a:rPr lang="tr-TR" sz="2400" b="1" spc="-8">
                <a:solidFill>
                  <a:srgbClr val="244060"/>
                </a:solidFill>
                <a:latin typeface="Calibri"/>
                <a:cs typeface="Calibri"/>
              </a:rPr>
              <a:t>Enjeksiyon bölgesindeki kasları uygulama esnasında germemek.</a:t>
            </a:r>
          </a:p>
          <a:p>
            <a:pPr marL="266217" marR="7144" indent="-257168">
              <a:spcBef>
                <a:spcPts val="469"/>
              </a:spcBef>
              <a:buClr>
                <a:srgbClr val="C00000"/>
              </a:buClr>
              <a:buFont typeface="Wingdings"/>
              <a:buChar char=""/>
              <a:tabLst>
                <a:tab pos="266217" algn="l"/>
              </a:tabLst>
            </a:pPr>
            <a:r>
              <a:rPr lang="tr-TR" sz="2400" b="1" spc="-8">
                <a:solidFill>
                  <a:srgbClr val="244060"/>
                </a:solidFill>
                <a:latin typeface="Calibri"/>
                <a:cs typeface="Calibri"/>
              </a:rPr>
              <a:t>İğne cilde batırıldıktan sonra iğnenin yönünü değiştirmemek</a:t>
            </a:r>
            <a:endParaRPr sz="2400">
              <a:latin typeface="Calibri"/>
              <a:cs typeface="Calibri"/>
            </a:endParaRPr>
          </a:p>
          <a:p>
            <a:pPr marL="266217" marR="4763" indent="-257168" algn="just">
              <a:lnSpc>
                <a:spcPct val="101299"/>
              </a:lnSpc>
              <a:spcBef>
                <a:spcPts val="439"/>
              </a:spcBef>
              <a:buClr>
                <a:srgbClr val="C00000"/>
              </a:buClr>
              <a:buFont typeface="Wingdings"/>
              <a:buChar char=""/>
              <a:tabLst>
                <a:tab pos="266217" algn="l"/>
              </a:tabLst>
            </a:pPr>
            <a:r>
              <a:rPr sz="2400" b="1" err="1">
                <a:solidFill>
                  <a:srgbClr val="244060"/>
                </a:solidFill>
                <a:latin typeface="Calibri"/>
                <a:cs typeface="Calibri"/>
              </a:rPr>
              <a:t>Sinir</a:t>
            </a:r>
            <a:r>
              <a:rPr sz="2400" b="1" spc="360">
                <a:solidFill>
                  <a:srgbClr val="244060"/>
                </a:solidFill>
                <a:latin typeface="Calibri"/>
                <a:cs typeface="Calibri"/>
              </a:rPr>
              <a:t>  </a:t>
            </a:r>
            <a:r>
              <a:rPr sz="2400" b="1">
                <a:solidFill>
                  <a:srgbClr val="244060"/>
                </a:solidFill>
                <a:latin typeface="Calibri"/>
                <a:cs typeface="Calibri"/>
              </a:rPr>
              <a:t>ve</a:t>
            </a:r>
            <a:r>
              <a:rPr sz="2400" b="1" spc="356">
                <a:solidFill>
                  <a:srgbClr val="244060"/>
                </a:solidFill>
                <a:latin typeface="Calibri"/>
                <a:cs typeface="Calibri"/>
              </a:rPr>
              <a:t>  </a:t>
            </a:r>
            <a:r>
              <a:rPr sz="2400" b="1">
                <a:solidFill>
                  <a:srgbClr val="244060"/>
                </a:solidFill>
                <a:latin typeface="Calibri"/>
                <a:cs typeface="Calibri"/>
              </a:rPr>
              <a:t>damar</a:t>
            </a:r>
            <a:r>
              <a:rPr sz="2400" b="1" spc="363">
                <a:solidFill>
                  <a:srgbClr val="244060"/>
                </a:solidFill>
                <a:latin typeface="Calibri"/>
                <a:cs typeface="Calibri"/>
              </a:rPr>
              <a:t>  </a:t>
            </a:r>
            <a:r>
              <a:rPr sz="2400" b="1">
                <a:solidFill>
                  <a:srgbClr val="244060"/>
                </a:solidFill>
                <a:latin typeface="Calibri"/>
                <a:cs typeface="Calibri"/>
              </a:rPr>
              <a:t>hasarı</a:t>
            </a:r>
            <a:r>
              <a:rPr sz="2400" b="1" spc="360">
                <a:solidFill>
                  <a:srgbClr val="244060"/>
                </a:solidFill>
                <a:latin typeface="Calibri"/>
                <a:cs typeface="Calibri"/>
              </a:rPr>
              <a:t>  </a:t>
            </a:r>
            <a:r>
              <a:rPr sz="2400" b="1">
                <a:solidFill>
                  <a:srgbClr val="244060"/>
                </a:solidFill>
                <a:latin typeface="Calibri"/>
                <a:cs typeface="Calibri"/>
              </a:rPr>
              <a:t>olursa</a:t>
            </a:r>
            <a:r>
              <a:rPr sz="2400" b="1" spc="360">
                <a:solidFill>
                  <a:srgbClr val="244060"/>
                </a:solidFill>
                <a:latin typeface="Calibri"/>
                <a:cs typeface="Calibri"/>
              </a:rPr>
              <a:t>  </a:t>
            </a:r>
            <a:r>
              <a:rPr sz="2400" b="1">
                <a:solidFill>
                  <a:srgbClr val="244060"/>
                </a:solidFill>
                <a:latin typeface="Calibri"/>
                <a:cs typeface="Calibri"/>
              </a:rPr>
              <a:t>o</a:t>
            </a:r>
            <a:r>
              <a:rPr sz="2400" b="1" spc="360">
                <a:solidFill>
                  <a:srgbClr val="244060"/>
                </a:solidFill>
                <a:latin typeface="Calibri"/>
                <a:cs typeface="Calibri"/>
              </a:rPr>
              <a:t>  </a:t>
            </a:r>
            <a:r>
              <a:rPr sz="2400" b="1" spc="-8">
                <a:solidFill>
                  <a:srgbClr val="244060"/>
                </a:solidFill>
                <a:latin typeface="Calibri"/>
                <a:cs typeface="Calibri"/>
              </a:rPr>
              <a:t>bölgeyi </a:t>
            </a:r>
            <a:r>
              <a:rPr sz="2400" b="1">
                <a:solidFill>
                  <a:srgbClr val="244060"/>
                </a:solidFill>
                <a:latin typeface="Calibri"/>
                <a:cs typeface="Calibri"/>
              </a:rPr>
              <a:t>enjeksiyon</a:t>
            </a:r>
            <a:r>
              <a:rPr sz="2400" b="1" spc="98">
                <a:solidFill>
                  <a:srgbClr val="244060"/>
                </a:solidFill>
                <a:latin typeface="Calibri"/>
                <a:cs typeface="Calibri"/>
              </a:rPr>
              <a:t>  </a:t>
            </a:r>
            <a:r>
              <a:rPr sz="2400" b="1">
                <a:solidFill>
                  <a:srgbClr val="244060"/>
                </a:solidFill>
                <a:latin typeface="Calibri"/>
                <a:cs typeface="Calibri"/>
              </a:rPr>
              <a:t>için</a:t>
            </a:r>
            <a:r>
              <a:rPr sz="2400" b="1" spc="105">
                <a:solidFill>
                  <a:srgbClr val="244060"/>
                </a:solidFill>
                <a:latin typeface="Calibri"/>
                <a:cs typeface="Calibri"/>
              </a:rPr>
              <a:t>  </a:t>
            </a:r>
            <a:r>
              <a:rPr sz="2400" b="1">
                <a:solidFill>
                  <a:srgbClr val="244060"/>
                </a:solidFill>
                <a:latin typeface="Calibri"/>
                <a:cs typeface="Calibri"/>
              </a:rPr>
              <a:t>bir</a:t>
            </a:r>
            <a:r>
              <a:rPr sz="2400" b="1" spc="109">
                <a:solidFill>
                  <a:srgbClr val="244060"/>
                </a:solidFill>
                <a:latin typeface="Calibri"/>
                <a:cs typeface="Calibri"/>
              </a:rPr>
              <a:t>  </a:t>
            </a:r>
            <a:r>
              <a:rPr sz="2400" b="1">
                <a:solidFill>
                  <a:srgbClr val="244060"/>
                </a:solidFill>
                <a:latin typeface="Calibri"/>
                <a:cs typeface="Calibri"/>
              </a:rPr>
              <a:t>daha</a:t>
            </a:r>
            <a:r>
              <a:rPr sz="2400" b="1" spc="109">
                <a:solidFill>
                  <a:srgbClr val="244060"/>
                </a:solidFill>
                <a:latin typeface="Calibri"/>
                <a:cs typeface="Calibri"/>
              </a:rPr>
              <a:t>  </a:t>
            </a:r>
            <a:r>
              <a:rPr sz="2400" b="1">
                <a:solidFill>
                  <a:srgbClr val="244060"/>
                </a:solidFill>
                <a:latin typeface="Calibri"/>
                <a:cs typeface="Calibri"/>
              </a:rPr>
              <a:t>kullanmamak.</a:t>
            </a:r>
            <a:r>
              <a:rPr sz="2400" b="1" spc="105">
                <a:solidFill>
                  <a:srgbClr val="244060"/>
                </a:solidFill>
                <a:latin typeface="Calibri"/>
                <a:cs typeface="Calibri"/>
              </a:rPr>
              <a:t>  </a:t>
            </a:r>
            <a:r>
              <a:rPr sz="2400" b="1" spc="-8">
                <a:solidFill>
                  <a:srgbClr val="244060"/>
                </a:solidFill>
                <a:latin typeface="Calibri"/>
                <a:cs typeface="Calibri"/>
              </a:rPr>
              <a:t>Soğuk </a:t>
            </a:r>
            <a:r>
              <a:rPr sz="2400" b="1">
                <a:solidFill>
                  <a:srgbClr val="244060"/>
                </a:solidFill>
                <a:latin typeface="Calibri"/>
                <a:cs typeface="Calibri"/>
              </a:rPr>
              <a:t>uygulama</a:t>
            </a:r>
            <a:r>
              <a:rPr sz="2400" b="1" spc="-41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2400" b="1" spc="-8">
                <a:solidFill>
                  <a:srgbClr val="244060"/>
                </a:solidFill>
                <a:latin typeface="Calibri"/>
                <a:cs typeface="Calibri"/>
              </a:rPr>
              <a:t>yapılabilir.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609975" y="1316736"/>
            <a:ext cx="4855464" cy="363474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940485" y="3756697"/>
            <a:ext cx="1844993" cy="731611"/>
          </a:xfrm>
          <a:prstGeom prst="rect">
            <a:avLst/>
          </a:prstGeom>
        </p:spPr>
        <p:txBody>
          <a:bodyPr vert="horz" wrap="square" lIns="0" tIns="66675" rIns="0" bIns="0" rtlCol="0">
            <a:spAutoFit/>
          </a:bodyPr>
          <a:lstStyle/>
          <a:p>
            <a:pPr marL="266217" indent="-256693">
              <a:spcBef>
                <a:spcPts val="525"/>
              </a:spcBef>
              <a:buClr>
                <a:srgbClr val="C00000"/>
              </a:buClr>
              <a:buFont typeface="Wingdings"/>
              <a:buChar char=""/>
              <a:tabLst>
                <a:tab pos="266217" algn="l"/>
              </a:tabLst>
            </a:pPr>
            <a:r>
              <a:rPr sz="1950" b="1" spc="-8">
                <a:solidFill>
                  <a:srgbClr val="244060"/>
                </a:solidFill>
                <a:latin typeface="Calibri"/>
                <a:cs typeface="Calibri"/>
              </a:rPr>
              <a:t>Seyahat</a:t>
            </a:r>
            <a:r>
              <a:rPr sz="1950" b="1" spc="-86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1950" b="1" spc="-8">
                <a:solidFill>
                  <a:srgbClr val="244060"/>
                </a:solidFill>
                <a:latin typeface="Calibri"/>
                <a:cs typeface="Calibri"/>
              </a:rPr>
              <a:t>süresi</a:t>
            </a:r>
            <a:endParaRPr sz="1950">
              <a:latin typeface="Calibri"/>
              <a:cs typeface="Calibri"/>
            </a:endParaRPr>
          </a:p>
          <a:p>
            <a:pPr marL="266217" indent="-256693">
              <a:spcBef>
                <a:spcPts val="450"/>
              </a:spcBef>
              <a:buClr>
                <a:srgbClr val="C00000"/>
              </a:buClr>
              <a:buFont typeface="Wingdings"/>
              <a:buChar char=""/>
              <a:tabLst>
                <a:tab pos="266217" algn="l"/>
              </a:tabLst>
            </a:pPr>
            <a:r>
              <a:rPr sz="1950" b="1">
                <a:solidFill>
                  <a:srgbClr val="244060"/>
                </a:solidFill>
                <a:latin typeface="Calibri"/>
                <a:cs typeface="Calibri"/>
              </a:rPr>
              <a:t>Gidilecek</a:t>
            </a:r>
            <a:r>
              <a:rPr sz="1950" b="1" spc="-83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1950" b="1" spc="-15">
                <a:solidFill>
                  <a:srgbClr val="244060"/>
                </a:solidFill>
                <a:latin typeface="Calibri"/>
                <a:cs typeface="Calibri"/>
              </a:rPr>
              <a:t>bölge</a:t>
            </a:r>
            <a:endParaRPr sz="195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673862" y="1770509"/>
            <a:ext cx="1972812" cy="1977394"/>
          </a:xfrm>
          <a:prstGeom prst="rect">
            <a:avLst/>
          </a:prstGeom>
        </p:spPr>
      </p:pic>
      <p:grpSp>
        <p:nvGrpSpPr>
          <p:cNvPr id="5" name="object 5"/>
          <p:cNvGrpSpPr/>
          <p:nvPr/>
        </p:nvGrpSpPr>
        <p:grpSpPr>
          <a:xfrm>
            <a:off x="3537968" y="1728218"/>
            <a:ext cx="5987415" cy="4272915"/>
            <a:chOff x="1161288" y="1161288"/>
            <a:chExt cx="7983220" cy="5697220"/>
          </a:xfrm>
        </p:grpSpPr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488413" y="4413475"/>
              <a:ext cx="2686854" cy="1918771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643248" y="4572063"/>
              <a:ext cx="2175255" cy="1403350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105124" y="1161288"/>
              <a:ext cx="2824010" cy="1517904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263640" y="1319745"/>
              <a:ext cx="2308860" cy="1002703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815328" y="2069591"/>
              <a:ext cx="2328672" cy="2314955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014222" y="2265121"/>
              <a:ext cx="2099297" cy="1724964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019544" y="3518916"/>
              <a:ext cx="2124455" cy="1810512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7215251" y="3714699"/>
              <a:ext cx="1655445" cy="1221409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948428" y="2519172"/>
              <a:ext cx="2592324" cy="1717547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5146294" y="2714612"/>
              <a:ext cx="2001138" cy="1128661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161288" y="5020055"/>
              <a:ext cx="2717291" cy="1837944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357249" y="5214963"/>
              <a:ext cx="2127757" cy="142874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041469" y="846118"/>
            <a:ext cx="8098669" cy="156413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vert="horz" wrap="square" lIns="0" tIns="878443" rIns="0" bIns="0" rtlCol="0" anchor="ctr">
            <a:spAutoFit/>
          </a:bodyPr>
          <a:lstStyle/>
          <a:p>
            <a:pPr marL="514337">
              <a:lnSpc>
                <a:spcPct val="100000"/>
              </a:lnSpc>
              <a:spcBef>
                <a:spcPts val="75"/>
              </a:spcBef>
            </a:pPr>
            <a:r>
              <a:rPr lang="tr-TR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UNUTMAYIN </a:t>
            </a:r>
            <a:endParaRPr lang="tr-TR" b="1" spc="-8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2041468" y="2687093"/>
            <a:ext cx="8099108" cy="3617454"/>
            <a:chOff x="689956" y="2439790"/>
            <a:chExt cx="10798810" cy="4015104"/>
          </a:xfrm>
          <a:solidFill>
            <a:schemeClr val="accent2"/>
          </a:solidFill>
        </p:grpSpPr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89956" y="2439790"/>
              <a:ext cx="10798225" cy="4015041"/>
            </a:xfrm>
            <a:prstGeom prst="rect">
              <a:avLst/>
            </a:prstGeom>
            <a:grpFill/>
          </p:spPr>
        </p:pic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60614" y="2464718"/>
              <a:ext cx="9173095" cy="3773982"/>
            </a:xfrm>
            <a:prstGeom prst="rect">
              <a:avLst/>
            </a:prstGeom>
            <a:grpFill/>
          </p:spPr>
        </p:pic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77921" y="2538488"/>
              <a:ext cx="10645245" cy="3862312"/>
            </a:xfrm>
            <a:prstGeom prst="rect">
              <a:avLst/>
            </a:prstGeom>
            <a:grpFill/>
          </p:spPr>
        </p:pic>
        <p:sp>
          <p:nvSpPr>
            <p:cNvPr id="10" name="object 10"/>
            <p:cNvSpPr/>
            <p:nvPr/>
          </p:nvSpPr>
          <p:spPr>
            <a:xfrm>
              <a:off x="777922" y="2538488"/>
              <a:ext cx="10645775" cy="3862704"/>
            </a:xfrm>
            <a:custGeom>
              <a:avLst/>
              <a:gdLst/>
              <a:ahLst/>
              <a:cxnLst/>
              <a:rect l="l" t="t" r="r" b="b"/>
              <a:pathLst>
                <a:path w="10645775" h="3862704">
                  <a:moveTo>
                    <a:pt x="0" y="0"/>
                  </a:moveTo>
                  <a:lnTo>
                    <a:pt x="10645292" y="0"/>
                  </a:lnTo>
                  <a:lnTo>
                    <a:pt x="10645292" y="3862317"/>
                  </a:lnTo>
                  <a:lnTo>
                    <a:pt x="0" y="3862317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4">
              <a:solidFill>
                <a:srgbClr val="F75787"/>
              </a:solidFill>
            </a:ln>
          </p:spPr>
          <p:txBody>
            <a:bodyPr wrap="square" lIns="0" tIns="0" rIns="0" bIns="0" rtlCol="0"/>
            <a:lstStyle/>
            <a:p>
              <a:endParaRPr sz="1350"/>
            </a:p>
          </p:txBody>
        </p:sp>
      </p:grpSp>
      <p:graphicFrame>
        <p:nvGraphicFramePr>
          <p:cNvPr id="13" name="object 11">
            <a:extLst>
              <a:ext uri="{FF2B5EF4-FFF2-40B4-BE49-F238E27FC236}">
                <a16:creationId xmlns:a16="http://schemas.microsoft.com/office/drawing/2014/main" id="{DECE1125-BA16-B86F-42A0-DF72DB1D98C4}"/>
              </a:ext>
            </a:extLst>
          </p:cNvPr>
          <p:cNvGraphicFramePr/>
          <p:nvPr/>
        </p:nvGraphicFramePr>
        <p:xfrm>
          <a:off x="2166498" y="2692538"/>
          <a:ext cx="6778943" cy="38356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etin kutusu 7">
            <a:extLst>
              <a:ext uri="{FF2B5EF4-FFF2-40B4-BE49-F238E27FC236}">
                <a16:creationId xmlns:a16="http://schemas.microsoft.com/office/drawing/2014/main" id="{3BE59E46-2DAC-D630-44AF-0D7E8D392362}"/>
              </a:ext>
            </a:extLst>
          </p:cNvPr>
          <p:cNvSpPr txBox="1"/>
          <p:nvPr/>
        </p:nvSpPr>
        <p:spPr>
          <a:xfrm>
            <a:off x="6586779" y="3906863"/>
            <a:ext cx="5596328" cy="3077766"/>
          </a:xfrm>
          <a:prstGeom prst="rect">
            <a:avLst/>
          </a:prstGeom>
          <a:solidFill>
            <a:srgbClr val="FFCCCC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rtl="0"/>
            <a:r>
              <a:rPr lang="tr-TR" sz="1400" b="1">
                <a:solidFill>
                  <a:srgbClr val="78281F"/>
                </a:solidFill>
                <a:latin typeface="Arial"/>
                <a:ea typeface="Segoe UI"/>
                <a:cs typeface="Segoe UI"/>
              </a:rPr>
              <a:t>Hipoglisemiden Korunma</a:t>
            </a:r>
            <a:r>
              <a:rPr sz="1400" b="1" dirty="0">
                <a:solidFill>
                  <a:srgbClr val="78281F"/>
                </a:solidFill>
                <a:latin typeface="Arial"/>
                <a:ea typeface="Arial"/>
                <a:cs typeface="Arial"/>
              </a:rPr>
              <a:t> </a:t>
            </a:r>
            <a:endParaRPr lang="tr-TR" dirty="0"/>
          </a:p>
          <a:p>
            <a:endParaRPr lang="tr-TR" sz="1400" b="1" dirty="0">
              <a:solidFill>
                <a:srgbClr val="78281F"/>
              </a:solidFill>
              <a:latin typeface="Arial"/>
              <a:ea typeface="Arial"/>
              <a:cs typeface="Arial"/>
            </a:endParaRPr>
          </a:p>
          <a:p>
            <a:pPr marL="228600" lvl="0" rtl="0">
              <a:buFont typeface=""/>
              <a:buChar char="•"/>
            </a:pPr>
            <a:r>
              <a:rPr lang="tr-TR" sz="1200">
                <a:latin typeface="Arial"/>
                <a:ea typeface="Arial"/>
                <a:cs typeface="Arial"/>
              </a:rPr>
              <a:t>Öğün atlamayın</a:t>
            </a:r>
            <a:r>
              <a:rPr sz="1200" dirty="0">
                <a:latin typeface="Arial"/>
                <a:ea typeface="Arial"/>
                <a:cs typeface="Arial"/>
              </a:rPr>
              <a:t> </a:t>
            </a:r>
          </a:p>
          <a:p>
            <a:pPr marL="228600">
              <a:buFont typeface=""/>
              <a:buChar char="•"/>
            </a:pPr>
            <a:endParaRPr lang="tr-TR" sz="1200" dirty="0">
              <a:latin typeface="Arial"/>
              <a:ea typeface="Arial"/>
              <a:cs typeface="Arial"/>
            </a:endParaRPr>
          </a:p>
          <a:p>
            <a:pPr marL="228600">
              <a:buFont typeface=""/>
              <a:buChar char="•"/>
            </a:pPr>
            <a:r>
              <a:rPr lang="tr-TR" sz="1200">
                <a:latin typeface="Arial"/>
                <a:ea typeface="Arial"/>
                <a:cs typeface="Arial"/>
              </a:rPr>
              <a:t>Egzersiz öncesi kan şekerinizi ölçün; 100'ün altındaysa bir şey yiyin</a:t>
            </a:r>
          </a:p>
          <a:p>
            <a:pPr marL="228600" lvl="0"/>
            <a:endParaRPr dirty="0">
              <a:ea typeface="Calibri" panose="020F0502020204030204"/>
              <a:cs typeface="Calibri" panose="020F0502020204030204"/>
            </a:endParaRPr>
          </a:p>
          <a:p>
            <a:pPr marL="228600" lvl="0" rtl="0">
              <a:buFont typeface=""/>
              <a:buChar char="•"/>
            </a:pPr>
            <a:r>
              <a:rPr lang="tr-TR" sz="1200">
                <a:latin typeface="Arial"/>
                <a:ea typeface="Arial"/>
                <a:cs typeface="Arial"/>
              </a:rPr>
              <a:t>Alkol alıyorsanız tok karnına alın, aynı gece ölçüm yapın</a:t>
            </a:r>
            <a:r>
              <a:rPr sz="1200" dirty="0">
                <a:latin typeface="Arial"/>
                <a:ea typeface="Arial"/>
                <a:cs typeface="Arial"/>
              </a:rPr>
              <a:t> </a:t>
            </a:r>
          </a:p>
          <a:p>
            <a:pPr marL="228600">
              <a:buFont typeface=""/>
              <a:buChar char="•"/>
            </a:pPr>
            <a:endParaRPr lang="tr-TR" sz="1200" dirty="0">
              <a:latin typeface="Arial"/>
              <a:ea typeface="Arial"/>
              <a:cs typeface="Arial"/>
            </a:endParaRPr>
          </a:p>
          <a:p>
            <a:pPr marL="228600">
              <a:buFont typeface=""/>
              <a:buChar char="•"/>
            </a:pPr>
            <a:r>
              <a:rPr lang="tr-TR" sz="1200">
                <a:latin typeface="Arial"/>
                <a:ea typeface="Arial"/>
                <a:cs typeface="Arial"/>
              </a:rPr>
              <a:t>İlaçlarınızın dozunu artırmayın, doktorunuza danışın</a:t>
            </a:r>
            <a:r>
              <a:rPr sz="1200" dirty="0">
                <a:latin typeface="Arial"/>
                <a:ea typeface="Arial"/>
                <a:cs typeface="Arial"/>
              </a:rPr>
              <a:t> </a:t>
            </a:r>
          </a:p>
          <a:p>
            <a:endParaRPr sz="2000">
              <a:latin typeface="Segoe UI"/>
              <a:ea typeface="Segoe UI"/>
              <a:cs typeface="Segoe UI"/>
            </a:endParaRPr>
          </a:p>
          <a:p>
            <a:pPr marL="228600" lvl="0" rtl="0">
              <a:buFont typeface=""/>
              <a:buChar char="•"/>
            </a:pPr>
            <a:r>
              <a:rPr lang="tr-TR" sz="1200">
                <a:latin typeface="Arial"/>
                <a:ea typeface="Arial"/>
                <a:cs typeface="Arial"/>
              </a:rPr>
              <a:t>Dışarı çıkarken yanınızda her zaman glukoz tableti ya da meyve suyu taşıyın</a:t>
            </a:r>
            <a:r>
              <a:rPr sz="1200" dirty="0">
                <a:latin typeface="Arial"/>
                <a:ea typeface="Arial"/>
                <a:cs typeface="Arial"/>
              </a:rPr>
              <a:t> </a:t>
            </a:r>
          </a:p>
          <a:p>
            <a:pPr marL="228600" lvl="0" rtl="0">
              <a:buFont typeface=""/>
              <a:buChar char="•"/>
            </a:pPr>
            <a:r>
              <a:rPr lang="tr-TR" sz="1200">
                <a:latin typeface="Arial"/>
                <a:ea typeface="Arial"/>
                <a:cs typeface="Arial"/>
              </a:rPr>
              <a:t>Diyabetik kimlik kartı veya bileziği takın</a:t>
            </a:r>
            <a:r>
              <a:rPr sz="1200" dirty="0">
                <a:latin typeface="Arial"/>
                <a:ea typeface="Arial"/>
                <a:cs typeface="Arial"/>
              </a:rPr>
              <a:t> </a:t>
            </a:r>
          </a:p>
          <a:p>
            <a:pPr algn="ctr"/>
            <a:endParaRPr lang="tr-TR" sz="2000">
              <a:latin typeface="Calibri" panose="020F0502020204030204"/>
              <a:ea typeface="Calibri" panose="020F0502020204030204"/>
              <a:cs typeface="Calibri" panose="020F0502020204030204"/>
            </a:endParaRPr>
          </a:p>
        </p:txBody>
      </p:sp>
      <p:graphicFrame>
        <p:nvGraphicFramePr>
          <p:cNvPr id="10" name="Tablo 9">
            <a:extLst>
              <a:ext uri="{FF2B5EF4-FFF2-40B4-BE49-F238E27FC236}">
                <a16:creationId xmlns:a16="http://schemas.microsoft.com/office/drawing/2014/main" id="{EFABFCD2-2720-5408-CE04-5815DFDB112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6641947"/>
              </p:ext>
            </p:extLst>
          </p:nvPr>
        </p:nvGraphicFramePr>
        <p:xfrm>
          <a:off x="699540" y="2598295"/>
          <a:ext cx="5715000" cy="3539769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895475">
                  <a:extLst>
                    <a:ext uri="{9D8B030D-6E8A-4147-A177-3AD203B41FA5}">
                      <a16:colId xmlns:a16="http://schemas.microsoft.com/office/drawing/2014/main" val="304950353"/>
                    </a:ext>
                  </a:extLst>
                </a:gridCol>
                <a:gridCol w="1266825">
                  <a:extLst>
                    <a:ext uri="{9D8B030D-6E8A-4147-A177-3AD203B41FA5}">
                      <a16:colId xmlns:a16="http://schemas.microsoft.com/office/drawing/2014/main" val="1723421371"/>
                    </a:ext>
                  </a:extLst>
                </a:gridCol>
                <a:gridCol w="2552700">
                  <a:extLst>
                    <a:ext uri="{9D8B030D-6E8A-4147-A177-3AD203B41FA5}">
                      <a16:colId xmlns:a16="http://schemas.microsoft.com/office/drawing/2014/main" val="877206474"/>
                    </a:ext>
                  </a:extLst>
                </a:gridCol>
              </a:tblGrid>
              <a:tr h="447557"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1214"/>
                        </a:lnSpc>
                        <a:buNone/>
                      </a:pPr>
                      <a:r>
                        <a:rPr lang="tr-TR" sz="1100" b="1">
                          <a:solidFill>
                            <a:srgbClr val="FFFFFF"/>
                          </a:solidFill>
                          <a:effectLst/>
                          <a:latin typeface="Arial"/>
                        </a:rPr>
                        <a:t>Gıda</a:t>
                      </a:r>
                      <a:r>
                        <a:rPr lang="tr-TR" sz="1100">
                          <a:solidFill>
                            <a:srgbClr val="FFFFFF"/>
                          </a:solidFill>
                          <a:effectLst/>
                          <a:latin typeface="Arial"/>
                        </a:rPr>
                        <a:t> </a:t>
                      </a:r>
                      <a:endParaRPr lang="tr-TR" sz="1100">
                        <a:solidFill>
                          <a:srgbClr val="F5F5F5"/>
                        </a:solidFill>
                        <a:effectLst/>
                        <a:latin typeface="Arial"/>
                      </a:endParaRPr>
                    </a:p>
                  </a:txBody>
                  <a:tcPr marL="76200" marR="76200" marT="47625" marB="47625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A527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1214"/>
                        </a:lnSpc>
                        <a:buNone/>
                      </a:pPr>
                      <a:r>
                        <a:rPr lang="tr-TR" sz="1100" b="1">
                          <a:solidFill>
                            <a:srgbClr val="FFFFFF"/>
                          </a:solidFill>
                          <a:effectLst/>
                          <a:latin typeface="Arial"/>
                        </a:rPr>
                        <a:t>Miktar</a:t>
                      </a:r>
                      <a:r>
                        <a:rPr lang="tr-TR" sz="1100">
                          <a:solidFill>
                            <a:srgbClr val="FFFFFF"/>
                          </a:solidFill>
                          <a:effectLst/>
                          <a:latin typeface="Arial"/>
                        </a:rPr>
                        <a:t> </a:t>
                      </a:r>
                      <a:endParaRPr lang="tr-TR" sz="1100">
                        <a:solidFill>
                          <a:srgbClr val="F5F5F5"/>
                        </a:solidFill>
                        <a:effectLst/>
                        <a:latin typeface="Arial"/>
                      </a:endParaRPr>
                    </a:p>
                  </a:txBody>
                  <a:tcPr marL="76200" marR="76200" marT="47625" marB="47625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A527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1214"/>
                        </a:lnSpc>
                        <a:buNone/>
                      </a:pPr>
                      <a:r>
                        <a:rPr lang="tr-TR" sz="1100" b="1">
                          <a:solidFill>
                            <a:srgbClr val="FFFFFF"/>
                          </a:solidFill>
                          <a:effectLst/>
                          <a:latin typeface="Arial"/>
                        </a:rPr>
                        <a:t>Not</a:t>
                      </a:r>
                      <a:r>
                        <a:rPr lang="tr-TR" sz="1100">
                          <a:solidFill>
                            <a:srgbClr val="FFFFFF"/>
                          </a:solidFill>
                          <a:effectLst/>
                          <a:latin typeface="Arial"/>
                        </a:rPr>
                        <a:t> </a:t>
                      </a:r>
                      <a:endParaRPr lang="tr-TR" sz="1100">
                        <a:solidFill>
                          <a:srgbClr val="F5F5F5"/>
                        </a:solidFill>
                        <a:effectLst/>
                        <a:latin typeface="Arial"/>
                      </a:endParaRPr>
                    </a:p>
                  </a:txBody>
                  <a:tcPr marL="76200" marR="76200" marT="47625" marB="47625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A527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1158893"/>
                  </a:ext>
                </a:extLst>
              </a:tr>
              <a:tr h="447557">
                <a:tc>
                  <a:txBody>
                    <a:bodyPr/>
                    <a:lstStyle/>
                    <a:p>
                      <a:pPr rtl="0" fontAlgn="base">
                        <a:lnSpc>
                          <a:spcPts val="1214"/>
                        </a:lnSpc>
                        <a:buNone/>
                      </a:pPr>
                      <a:r>
                        <a:rPr lang="tr-TR" sz="1100">
                          <a:effectLst/>
                          <a:latin typeface="Arial"/>
                        </a:rPr>
                        <a:t>Glukoz tableti (tercih edilir) </a:t>
                      </a:r>
                    </a:p>
                  </a:txBody>
                  <a:tcPr marL="76200" marR="76200" marT="47625" marB="47625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1214"/>
                        </a:lnSpc>
                        <a:buNone/>
                      </a:pPr>
                      <a:r>
                        <a:rPr lang="tr-TR" sz="1100">
                          <a:effectLst/>
                          <a:latin typeface="Arial"/>
                        </a:rPr>
                        <a:t>3–4 tablet </a:t>
                      </a:r>
                    </a:p>
                  </a:txBody>
                  <a:tcPr marL="76200" marR="76200" marT="47625" marB="47625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1214"/>
                        </a:lnSpc>
                        <a:buNone/>
                      </a:pPr>
                      <a:r>
                        <a:rPr lang="tr-TR" sz="1100">
                          <a:effectLst/>
                          <a:latin typeface="Arial"/>
                        </a:rPr>
                        <a:t>En güvenilir, hızlı etki </a:t>
                      </a:r>
                    </a:p>
                  </a:txBody>
                  <a:tcPr marL="76200" marR="76200" marT="47625" marB="47625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93074498"/>
                  </a:ext>
                </a:extLst>
              </a:tr>
              <a:tr h="732366">
                <a:tc>
                  <a:txBody>
                    <a:bodyPr/>
                    <a:lstStyle/>
                    <a:p>
                      <a:pPr rtl="0" fontAlgn="base">
                        <a:lnSpc>
                          <a:spcPts val="1214"/>
                        </a:lnSpc>
                        <a:buNone/>
                      </a:pPr>
                      <a:r>
                        <a:rPr lang="tr-TR" sz="1100">
                          <a:effectLst/>
                          <a:latin typeface="Arial"/>
                        </a:rPr>
                        <a:t>Meyve suyu (portakal, elma) </a:t>
                      </a:r>
                    </a:p>
                  </a:txBody>
                  <a:tcPr marL="76200" marR="76200" marT="47625" marB="47625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1214"/>
                        </a:lnSpc>
                        <a:buNone/>
                      </a:pPr>
                      <a:r>
                        <a:rPr lang="tr-TR" sz="1100">
                          <a:effectLst/>
                          <a:latin typeface="Arial"/>
                        </a:rPr>
                        <a:t>Yarım bardak (120 mL) </a:t>
                      </a:r>
                    </a:p>
                  </a:txBody>
                  <a:tcPr marL="76200" marR="76200" marT="47625" marB="47625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1214"/>
                        </a:lnSpc>
                        <a:buNone/>
                      </a:pPr>
                      <a:r>
                        <a:rPr lang="tr-TR" sz="1100">
                          <a:effectLst/>
                          <a:latin typeface="Arial"/>
                        </a:rPr>
                        <a:t>Şekersiz olmamalı </a:t>
                      </a:r>
                    </a:p>
                  </a:txBody>
                  <a:tcPr marL="76200" marR="76200" marT="47625" marB="47625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0950987"/>
                  </a:ext>
                </a:extLst>
              </a:tr>
              <a:tr h="732366">
                <a:tc>
                  <a:txBody>
                    <a:bodyPr/>
                    <a:lstStyle/>
                    <a:p>
                      <a:pPr rtl="0" fontAlgn="base">
                        <a:lnSpc>
                          <a:spcPts val="1214"/>
                        </a:lnSpc>
                        <a:buNone/>
                      </a:pPr>
                      <a:r>
                        <a:rPr lang="tr-TR" sz="1100">
                          <a:effectLst/>
                          <a:latin typeface="Arial"/>
                        </a:rPr>
                        <a:t>Şekerli meşrubat (kola vb.) </a:t>
                      </a:r>
                    </a:p>
                  </a:txBody>
                  <a:tcPr marL="76200" marR="76200" marT="47625" marB="47625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1214"/>
                        </a:lnSpc>
                        <a:buNone/>
                      </a:pPr>
                      <a:r>
                        <a:rPr lang="tr-TR" sz="1100">
                          <a:effectLst/>
                          <a:latin typeface="Arial"/>
                        </a:rPr>
                        <a:t>Yarım kutu (150 mL) </a:t>
                      </a:r>
                    </a:p>
                  </a:txBody>
                  <a:tcPr marL="76200" marR="76200" marT="47625" marB="47625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1214"/>
                        </a:lnSpc>
                        <a:buNone/>
                      </a:pPr>
                      <a:r>
                        <a:rPr lang="tr-TR" sz="1100">
                          <a:effectLst/>
                          <a:latin typeface="Arial"/>
                        </a:rPr>
                        <a:t>Diyet olmayan </a:t>
                      </a:r>
                    </a:p>
                  </a:txBody>
                  <a:tcPr marL="76200" marR="76200" marT="47625" marB="47625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80984747"/>
                  </a:ext>
                </a:extLst>
              </a:tr>
              <a:tr h="732366">
                <a:tc>
                  <a:txBody>
                    <a:bodyPr/>
                    <a:lstStyle/>
                    <a:p>
                      <a:pPr rtl="0" fontAlgn="base">
                        <a:lnSpc>
                          <a:spcPts val="1214"/>
                        </a:lnSpc>
                        <a:buNone/>
                      </a:pPr>
                      <a:r>
                        <a:rPr lang="tr-TR" sz="1100">
                          <a:effectLst/>
                          <a:latin typeface="Arial"/>
                        </a:rPr>
                        <a:t>Çay şekeri (sükroz) </a:t>
                      </a:r>
                    </a:p>
                  </a:txBody>
                  <a:tcPr marL="76200" marR="76200" marT="47625" marB="47625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1214"/>
                        </a:lnSpc>
                        <a:buNone/>
                      </a:pPr>
                      <a:r>
                        <a:rPr lang="tr-TR" sz="1100">
                          <a:effectLst/>
                          <a:latin typeface="Arial"/>
                        </a:rPr>
                        <a:t>1 yemek kaşığı (3–4 kesme) </a:t>
                      </a:r>
                    </a:p>
                  </a:txBody>
                  <a:tcPr marL="76200" marR="76200" marT="47625" marB="47625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1214"/>
                        </a:lnSpc>
                        <a:buNone/>
                      </a:pPr>
                      <a:r>
                        <a:rPr lang="tr-TR" sz="1100">
                          <a:effectLst/>
                          <a:latin typeface="Arial"/>
                        </a:rPr>
                        <a:t>İkinci tercih </a:t>
                      </a:r>
                    </a:p>
                  </a:txBody>
                  <a:tcPr marL="76200" marR="76200" marT="47625" marB="47625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3397772"/>
                  </a:ext>
                </a:extLst>
              </a:tr>
              <a:tr h="447557">
                <a:tc>
                  <a:txBody>
                    <a:bodyPr/>
                    <a:lstStyle/>
                    <a:p>
                      <a:pPr rtl="0" fontAlgn="base">
                        <a:lnSpc>
                          <a:spcPts val="1214"/>
                        </a:lnSpc>
                        <a:buNone/>
                      </a:pPr>
                      <a:r>
                        <a:rPr lang="tr-TR" sz="1100">
                          <a:effectLst/>
                          <a:latin typeface="Arial"/>
                        </a:rPr>
                        <a:t>Bal </a:t>
                      </a:r>
                    </a:p>
                  </a:txBody>
                  <a:tcPr marL="76200" marR="76200" marT="47625" marB="47625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1214"/>
                        </a:lnSpc>
                        <a:buNone/>
                      </a:pPr>
                      <a:r>
                        <a:rPr lang="tr-TR" sz="1100">
                          <a:effectLst/>
                          <a:latin typeface="Arial"/>
                        </a:rPr>
                        <a:t>1 yemek kaşığı </a:t>
                      </a:r>
                    </a:p>
                  </a:txBody>
                  <a:tcPr marL="76200" marR="76200" marT="47625" marB="47625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1214"/>
                        </a:lnSpc>
                        <a:buNone/>
                      </a:pPr>
                      <a:r>
                        <a:rPr lang="tr-TR" sz="1100">
                          <a:effectLst/>
                          <a:latin typeface="Arial"/>
                        </a:rPr>
                        <a:t>Alerji kontrolü yap </a:t>
                      </a:r>
                    </a:p>
                  </a:txBody>
                  <a:tcPr marL="76200" marR="76200" marT="47625" marB="47625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27475475"/>
                  </a:ext>
                </a:extLst>
              </a:tr>
            </a:tbl>
          </a:graphicData>
        </a:graphic>
      </p:graphicFrame>
      <p:sp>
        <p:nvSpPr>
          <p:cNvPr id="11" name="Metin kutusu 10">
            <a:extLst>
              <a:ext uri="{FF2B5EF4-FFF2-40B4-BE49-F238E27FC236}">
                <a16:creationId xmlns:a16="http://schemas.microsoft.com/office/drawing/2014/main" id="{6C6EDFCC-E887-DBD1-7878-B488A6E5D4C9}"/>
              </a:ext>
            </a:extLst>
          </p:cNvPr>
          <p:cNvSpPr txBox="1"/>
          <p:nvPr/>
        </p:nvSpPr>
        <p:spPr>
          <a:xfrm>
            <a:off x="697423" y="1378865"/>
            <a:ext cx="5724211" cy="1026756"/>
          </a:xfrm>
          <a:prstGeom prst="rect">
            <a:avLst/>
          </a:prstGeom>
          <a:solidFill>
            <a:srgbClr val="FFC000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rtl="0">
              <a:lnSpc>
                <a:spcPts val="1700"/>
              </a:lnSpc>
            </a:pPr>
            <a:r>
              <a:rPr lang="tr-TR" sz="1600" b="1">
                <a:solidFill>
                  <a:srgbClr val="78281F"/>
                </a:solidFill>
                <a:latin typeface="Arial"/>
                <a:ea typeface="Segoe UI"/>
                <a:cs typeface="Segoe UI"/>
              </a:rPr>
              <a:t>15–15 Kuralı (Müdahale)</a:t>
            </a:r>
            <a:r>
              <a:rPr sz="1600" b="1">
                <a:solidFill>
                  <a:srgbClr val="78281F"/>
                </a:solidFill>
                <a:latin typeface="Arial"/>
                <a:ea typeface="Arial"/>
                <a:cs typeface="Arial"/>
              </a:rPr>
              <a:t> </a:t>
            </a:r>
            <a:endParaRPr lang="tr-TR" sz="1600" b="1">
              <a:solidFill>
                <a:srgbClr val="78281F"/>
              </a:solidFill>
              <a:latin typeface="Arial"/>
              <a:ea typeface="Arial"/>
              <a:cs typeface="Arial"/>
            </a:endParaRPr>
          </a:p>
          <a:p>
            <a:pPr rtl="0">
              <a:lnSpc>
                <a:spcPts val="1376"/>
              </a:lnSpc>
            </a:pPr>
            <a:r>
              <a:rPr lang="tr-TR" sz="1400" b="1">
                <a:solidFill>
                  <a:srgbClr val="78281F"/>
                </a:solidFill>
                <a:latin typeface="Arial"/>
                <a:ea typeface="Segoe UI"/>
                <a:cs typeface="Segoe UI"/>
              </a:rPr>
              <a:t>15 gram hızlı karbonhidrat al → 15 dakika bekle → Tekrar ölç. Hâlâ &lt; 70 ise tekrarla.</a:t>
            </a:r>
            <a:r>
              <a:rPr sz="1100">
                <a:solidFill>
                  <a:srgbClr val="78281F"/>
                </a:solidFill>
                <a:latin typeface="Arial"/>
                <a:ea typeface="Arial"/>
                <a:cs typeface="Arial"/>
              </a:rPr>
              <a:t> </a:t>
            </a:r>
          </a:p>
          <a:p>
            <a:pPr rtl="0">
              <a:lnSpc>
                <a:spcPts val="1376"/>
              </a:lnSpc>
            </a:pPr>
            <a:endParaRPr sz="1100">
              <a:latin typeface="Arial"/>
              <a:ea typeface="Arial"/>
              <a:cs typeface="Arial"/>
            </a:endParaRPr>
          </a:p>
          <a:p>
            <a:pPr rtl="0">
              <a:lnSpc>
                <a:spcPts val="1457"/>
              </a:lnSpc>
            </a:pPr>
            <a:r>
              <a:rPr lang="tr-TR" sz="1150" b="1">
                <a:solidFill>
                  <a:srgbClr val="78281F"/>
                </a:solidFill>
                <a:latin typeface="Arial"/>
                <a:ea typeface="Segoe UI"/>
                <a:cs typeface="Segoe UI"/>
              </a:rPr>
              <a:t>15 gram hızlı karbonhidrat kaynakları:</a:t>
            </a:r>
            <a:r>
              <a:rPr sz="1150" b="1">
                <a:solidFill>
                  <a:srgbClr val="78281F"/>
                </a:solidFill>
                <a:latin typeface="Arial"/>
                <a:ea typeface="Arial"/>
                <a:cs typeface="Arial"/>
              </a:rPr>
              <a:t> </a:t>
            </a:r>
          </a:p>
        </p:txBody>
      </p:sp>
      <p:sp>
        <p:nvSpPr>
          <p:cNvPr id="12" name="Metin kutusu 11">
            <a:extLst>
              <a:ext uri="{FF2B5EF4-FFF2-40B4-BE49-F238E27FC236}">
                <a16:creationId xmlns:a16="http://schemas.microsoft.com/office/drawing/2014/main" id="{AAC2AB93-7C51-21FC-D85F-8D433F40763E}"/>
              </a:ext>
            </a:extLst>
          </p:cNvPr>
          <p:cNvSpPr txBox="1"/>
          <p:nvPr/>
        </p:nvSpPr>
        <p:spPr>
          <a:xfrm>
            <a:off x="691495" y="231310"/>
            <a:ext cx="9793573" cy="113877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rtl="0"/>
            <a:r>
              <a:rPr lang="tr-TR" b="1">
                <a:solidFill>
                  <a:srgbClr val="78281F"/>
                </a:solidFill>
                <a:latin typeface="Arial"/>
                <a:ea typeface="Segoe UI"/>
                <a:cs typeface="Segoe UI"/>
              </a:rPr>
              <a:t>Hipoglisemi Nedir?</a:t>
            </a:r>
            <a:r>
              <a:rPr b="1">
                <a:solidFill>
                  <a:srgbClr val="78281F"/>
                </a:solidFill>
                <a:latin typeface="Arial"/>
                <a:ea typeface="Arial"/>
                <a:cs typeface="Arial"/>
              </a:rPr>
              <a:t> </a:t>
            </a:r>
            <a:endParaRPr lang="tr-TR" b="1">
              <a:solidFill>
                <a:srgbClr val="78281F"/>
              </a:solidFill>
              <a:latin typeface="Arial"/>
              <a:ea typeface="Arial"/>
              <a:cs typeface="Arial"/>
            </a:endParaRPr>
          </a:p>
          <a:p>
            <a:pPr rtl="0"/>
            <a:r>
              <a:rPr lang="tr-TR" sz="1600">
                <a:latin typeface="Arial"/>
                <a:ea typeface="Segoe UI"/>
                <a:cs typeface="Segoe UI"/>
              </a:rPr>
              <a:t>Kan şekerinin 70 mg/dL altına düşmesi</a:t>
            </a:r>
            <a:r>
              <a:rPr sz="1600">
                <a:latin typeface="Arial"/>
                <a:ea typeface="Arial"/>
                <a:cs typeface="Arial"/>
              </a:rPr>
              <a:t> </a:t>
            </a:r>
          </a:p>
          <a:p>
            <a:pPr rtl="0"/>
            <a:r>
              <a:rPr lang="tr-TR" sz="1600" b="1">
                <a:latin typeface="Arial"/>
                <a:ea typeface="Segoe UI"/>
                <a:cs typeface="Segoe UI"/>
              </a:rPr>
              <a:t>Kimde olur?: </a:t>
            </a:r>
            <a:r>
              <a:rPr lang="tr-TR" sz="1600">
                <a:latin typeface="Arial"/>
                <a:ea typeface="Segoe UI"/>
                <a:cs typeface="Segoe UI"/>
              </a:rPr>
              <a:t>Özellikle sülfonilüre ve meglitinid kullanan hastalar; insülin kullananlar</a:t>
            </a:r>
            <a:r>
              <a:rPr sz="1600">
                <a:latin typeface="Arial"/>
                <a:ea typeface="Arial"/>
                <a:cs typeface="Arial"/>
              </a:rPr>
              <a:t> </a:t>
            </a:r>
          </a:p>
          <a:p>
            <a:pPr algn="ctr"/>
            <a:endParaRPr lang="tr-TR"/>
          </a:p>
        </p:txBody>
      </p:sp>
      <p:sp>
        <p:nvSpPr>
          <p:cNvPr id="15" name="Metin kutusu 14">
            <a:extLst>
              <a:ext uri="{FF2B5EF4-FFF2-40B4-BE49-F238E27FC236}">
                <a16:creationId xmlns:a16="http://schemas.microsoft.com/office/drawing/2014/main" id="{4DB55FAD-5439-7805-8D07-81C707C55051}"/>
              </a:ext>
            </a:extLst>
          </p:cNvPr>
          <p:cNvSpPr txBox="1"/>
          <p:nvPr/>
        </p:nvSpPr>
        <p:spPr>
          <a:xfrm>
            <a:off x="6586780" y="1362136"/>
            <a:ext cx="5596328" cy="218521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 rtl="0"/>
            <a:r>
              <a:rPr lang="tr-TR" sz="1400" b="1" i="0">
                <a:solidFill>
                  <a:srgbClr val="78281F"/>
                </a:solidFill>
                <a:latin typeface="Arial"/>
                <a:ea typeface="Segoe UI"/>
                <a:cs typeface="Segoe UI"/>
              </a:rPr>
              <a:t>Kan şekeri düzeldikten sonra:</a:t>
            </a:r>
            <a:r>
              <a:rPr sz="1400" b="1" i="0" dirty="0">
                <a:solidFill>
                  <a:srgbClr val="78281F"/>
                </a:solidFill>
                <a:latin typeface="Arial"/>
                <a:ea typeface="Arial"/>
                <a:cs typeface="Arial"/>
              </a:rPr>
              <a:t> </a:t>
            </a:r>
            <a:endParaRPr lang="tr-TR" dirty="0"/>
          </a:p>
          <a:p>
            <a:endParaRPr lang="tr-TR" sz="1400" b="1" dirty="0">
              <a:solidFill>
                <a:srgbClr val="78281F"/>
              </a:solidFill>
              <a:latin typeface="Arial"/>
              <a:ea typeface="Arial"/>
              <a:cs typeface="Arial"/>
            </a:endParaRPr>
          </a:p>
          <a:p>
            <a:pPr marL="228600" lvl="0" algn="l" rtl="0">
              <a:buFont typeface=""/>
              <a:buChar char="•"/>
            </a:pPr>
            <a:r>
              <a:rPr lang="tr-TR" sz="1400" b="0" i="0">
                <a:solidFill>
                  <a:srgbClr val="000000"/>
                </a:solidFill>
                <a:latin typeface="Arial"/>
                <a:ea typeface="Arial"/>
                <a:cs typeface="Arial"/>
              </a:rPr>
              <a:t>Bir ara öğün yiyin (kompleks karbonhidrat + protein)</a:t>
            </a:r>
            <a:r>
              <a:rPr sz="1400" b="0" i="0" dirty="0">
                <a:solidFill>
                  <a:srgbClr val="000000"/>
                </a:solidFill>
                <a:latin typeface="Arial"/>
                <a:ea typeface="Arial"/>
                <a:cs typeface="Arial"/>
              </a:rPr>
              <a:t> </a:t>
            </a:r>
          </a:p>
          <a:p>
            <a:pPr marL="228600"/>
            <a:r>
              <a:rPr lang="tr-TR" sz="1200">
                <a:solidFill>
                  <a:srgbClr val="000000"/>
                </a:solidFill>
                <a:latin typeface="Arial"/>
                <a:ea typeface="Arial"/>
                <a:cs typeface="Arial"/>
              </a:rPr>
              <a:t>    </a:t>
            </a:r>
            <a:r>
              <a:rPr lang="tr-TR" sz="1200" b="0" i="0">
                <a:solidFill>
                  <a:srgbClr val="000000"/>
                </a:solidFill>
                <a:latin typeface="Arial"/>
                <a:ea typeface="Arial"/>
                <a:cs typeface="Arial"/>
              </a:rPr>
              <a:t>Örnek: Bir dilim peynirli ekmek, kraker + süt</a:t>
            </a:r>
            <a:r>
              <a:rPr sz="1200" b="0" i="0" dirty="0">
                <a:solidFill>
                  <a:srgbClr val="000000"/>
                </a:solidFill>
                <a:latin typeface="Arial"/>
                <a:ea typeface="Arial"/>
                <a:cs typeface="Arial"/>
              </a:rPr>
              <a:t> </a:t>
            </a:r>
          </a:p>
          <a:p>
            <a:pPr marL="228600"/>
            <a:endParaRPr lang="tr-TR" sz="1200" dirty="0"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>
            <a:pPr marL="228600" lvl="0" algn="l" rtl="0">
              <a:buFont typeface=""/>
              <a:buChar char="•"/>
            </a:pPr>
            <a:r>
              <a:rPr lang="tr-TR" sz="1400" b="0" i="0">
                <a:solidFill>
                  <a:srgbClr val="000000"/>
                </a:solidFill>
                <a:latin typeface="Arial"/>
                <a:ea typeface="Arial"/>
                <a:cs typeface="Arial"/>
              </a:rPr>
              <a:t>Hipogliseminin nedenini düşünün: öğün atlamak, fazla egzersiz, fazla ilaç?</a:t>
            </a:r>
            <a:r>
              <a:rPr sz="1400" b="0" i="0" dirty="0">
                <a:solidFill>
                  <a:srgbClr val="000000"/>
                </a:solidFill>
                <a:latin typeface="Arial"/>
                <a:ea typeface="Arial"/>
                <a:cs typeface="Arial"/>
              </a:rPr>
              <a:t> </a:t>
            </a:r>
          </a:p>
          <a:p>
            <a:pPr marL="228600">
              <a:buFont typeface=""/>
              <a:buChar char="•"/>
            </a:pPr>
            <a:endParaRPr lang="tr-TR" sz="1400" dirty="0"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>
            <a:pPr marL="228600" lvl="0" algn="l" rtl="0">
              <a:buFont typeface=""/>
              <a:buChar char="•"/>
            </a:pPr>
            <a:r>
              <a:rPr lang="tr-TR" sz="1400" b="0" i="0">
                <a:solidFill>
                  <a:srgbClr val="000000"/>
                </a:solidFill>
                <a:latin typeface="Arial"/>
                <a:ea typeface="Arial"/>
                <a:cs typeface="Arial"/>
              </a:rPr>
              <a:t>Doktorunuzu bilgilendirin: tekrar olursa ilaç ayarlanması gerekebilir</a:t>
            </a:r>
            <a:r>
              <a:rPr sz="1400" b="0" i="0">
                <a:solidFill>
                  <a:srgbClr val="000000"/>
                </a:solidFill>
                <a:latin typeface="Arial"/>
                <a:ea typeface="Arial"/>
                <a:cs typeface="Arial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783649099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28686CFA-7732-AE54-83E8-644CBD6B8E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graphicFrame>
        <p:nvGraphicFramePr>
          <p:cNvPr id="5" name="İçerik Yer Tutucusu 4">
            <a:extLst>
              <a:ext uri="{FF2B5EF4-FFF2-40B4-BE49-F238E27FC236}">
                <a16:creationId xmlns:a16="http://schemas.microsoft.com/office/drawing/2014/main" id="{38BF8FD0-93F2-17F6-7719-1ACDE7B471D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87691864"/>
              </p:ext>
            </p:extLst>
          </p:nvPr>
        </p:nvGraphicFramePr>
        <p:xfrm>
          <a:off x="124918" y="99934"/>
          <a:ext cx="11572673" cy="6399709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871691">
                  <a:extLst>
                    <a:ext uri="{9D8B030D-6E8A-4147-A177-3AD203B41FA5}">
                      <a16:colId xmlns:a16="http://schemas.microsoft.com/office/drawing/2014/main" val="16833155"/>
                    </a:ext>
                  </a:extLst>
                </a:gridCol>
                <a:gridCol w="6700982">
                  <a:extLst>
                    <a:ext uri="{9D8B030D-6E8A-4147-A177-3AD203B41FA5}">
                      <a16:colId xmlns:a16="http://schemas.microsoft.com/office/drawing/2014/main" val="3527164301"/>
                    </a:ext>
                  </a:extLst>
                </a:gridCol>
              </a:tblGrid>
              <a:tr h="637081">
                <a:tc>
                  <a:txBody>
                    <a:bodyPr/>
                    <a:lstStyle/>
                    <a:p>
                      <a:pPr algn="ctr" rtl="0" fontAlgn="base">
                        <a:lnSpc>
                          <a:spcPct val="150000"/>
                        </a:lnSpc>
                        <a:buNone/>
                      </a:pPr>
                      <a:r>
                        <a:rPr lang="tr-TR" sz="2000" b="1" i="0">
                          <a:solidFill>
                            <a:srgbClr val="FFFFFF"/>
                          </a:solidFill>
                          <a:effectLst/>
                          <a:latin typeface="Arial"/>
                        </a:rPr>
                        <a:t>Soru</a:t>
                      </a:r>
                      <a:r>
                        <a:rPr lang="tr-TR" sz="2000" b="0" i="0">
                          <a:solidFill>
                            <a:srgbClr val="FFFFFF"/>
                          </a:solidFill>
                          <a:effectLst/>
                          <a:latin typeface="Arial"/>
                        </a:rPr>
                        <a:t> </a:t>
                      </a:r>
                      <a:endParaRPr lang="tr-TR" sz="2000" b="0" i="0">
                        <a:solidFill>
                          <a:srgbClr val="F5F5F5"/>
                        </a:solidFill>
                        <a:effectLst/>
                      </a:endParaRPr>
                    </a:p>
                  </a:txBody>
                  <a:tcPr marL="76200" marR="76200" marT="47625" marB="47625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A527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ct val="150000"/>
                        </a:lnSpc>
                        <a:buNone/>
                      </a:pPr>
                      <a:r>
                        <a:rPr lang="tr-TR" sz="2000" b="1" i="0">
                          <a:solidFill>
                            <a:srgbClr val="FFFFFF"/>
                          </a:solidFill>
                          <a:effectLst/>
                          <a:latin typeface="Arial"/>
                        </a:rPr>
                        <a:t>Yanıt</a:t>
                      </a:r>
                      <a:r>
                        <a:rPr lang="tr-TR" sz="2000" b="0" i="0">
                          <a:solidFill>
                            <a:srgbClr val="FFFFFF"/>
                          </a:solidFill>
                          <a:effectLst/>
                          <a:latin typeface="Arial"/>
                        </a:rPr>
                        <a:t> </a:t>
                      </a:r>
                      <a:endParaRPr lang="tr-TR" sz="2000" b="0" i="0">
                        <a:solidFill>
                          <a:srgbClr val="F5F5F5"/>
                        </a:solidFill>
                        <a:effectLst/>
                      </a:endParaRPr>
                    </a:p>
                  </a:txBody>
                  <a:tcPr marL="76200" marR="76200" marT="47625" marB="47625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A527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0854980"/>
                  </a:ext>
                </a:extLst>
              </a:tr>
              <a:tr h="897832">
                <a:tc>
                  <a:txBody>
                    <a:bodyPr/>
                    <a:lstStyle/>
                    <a:p>
                      <a:pPr algn="l" rtl="0" fontAlgn="base">
                        <a:lnSpc>
                          <a:spcPct val="150000"/>
                        </a:lnSpc>
                        <a:buNone/>
                      </a:pPr>
                      <a:r>
                        <a:rPr lang="tr-TR" sz="2000" b="0" i="0">
                          <a:effectLst/>
                          <a:latin typeface="Arial"/>
                        </a:rPr>
                        <a:t>İlacımı aldım ama şekerim düşmedi, daha fazla alabilir miyim? </a:t>
                      </a:r>
                      <a:endParaRPr lang="tr-TR" sz="2000" b="0" i="0">
                        <a:effectLst/>
                      </a:endParaRPr>
                    </a:p>
                  </a:txBody>
                  <a:tcPr marL="76200" marR="76200" marT="47625" marB="47625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ct val="150000"/>
                        </a:lnSpc>
                        <a:buNone/>
                      </a:pPr>
                      <a:r>
                        <a:rPr lang="tr-TR" sz="2000" b="0" i="0">
                          <a:effectLst/>
                          <a:latin typeface="Arial"/>
                        </a:rPr>
                        <a:t>Hayır! Doktorunuzla konuşmadan dozu artırmayın. Dozun etki etmesi için zaman gerekebilir. </a:t>
                      </a:r>
                      <a:endParaRPr lang="tr-TR" sz="2000" b="0" i="0">
                        <a:effectLst/>
                      </a:endParaRPr>
                    </a:p>
                  </a:txBody>
                  <a:tcPr marL="76200" marR="76200" marT="47625" marB="47625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2490847"/>
                  </a:ext>
                </a:extLst>
              </a:tr>
              <a:tr h="897832">
                <a:tc>
                  <a:txBody>
                    <a:bodyPr/>
                    <a:lstStyle/>
                    <a:p>
                      <a:pPr algn="l" rtl="0" fontAlgn="base">
                        <a:lnSpc>
                          <a:spcPct val="150000"/>
                        </a:lnSpc>
                        <a:buNone/>
                      </a:pPr>
                      <a:r>
                        <a:rPr lang="tr-TR" sz="2000" b="0" i="0">
                          <a:effectLst/>
                          <a:latin typeface="Arial"/>
                        </a:rPr>
                        <a:t>Şekerim normale geldi, ilacı bırakabilir miyim? </a:t>
                      </a:r>
                      <a:endParaRPr lang="tr-TR" sz="2000" b="0" i="0">
                        <a:effectLst/>
                      </a:endParaRPr>
                    </a:p>
                  </a:txBody>
                  <a:tcPr marL="76200" marR="76200" marT="47625" marB="47625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ct val="150000"/>
                        </a:lnSpc>
                        <a:buNone/>
                      </a:pPr>
                      <a:r>
                        <a:rPr lang="tr-TR" sz="2000" b="0" i="0">
                          <a:effectLst/>
                          <a:latin typeface="Arial"/>
                        </a:rPr>
                        <a:t>Hayır. İlaç şekeri normale getiriyor. Bırakırsanız tekrar yükselir. Doktorunuz karar verecek. </a:t>
                      </a:r>
                      <a:endParaRPr lang="tr-TR" sz="2000" b="0" i="0">
                        <a:effectLst/>
                      </a:endParaRPr>
                    </a:p>
                  </a:txBody>
                  <a:tcPr marL="76200" marR="76200" marT="47625" marB="47625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579384"/>
                  </a:ext>
                </a:extLst>
              </a:tr>
              <a:tr h="897832">
                <a:tc>
                  <a:txBody>
                    <a:bodyPr/>
                    <a:lstStyle/>
                    <a:p>
                      <a:pPr algn="l" rtl="0" fontAlgn="base">
                        <a:lnSpc>
                          <a:spcPct val="150000"/>
                        </a:lnSpc>
                        <a:buNone/>
                      </a:pPr>
                      <a:r>
                        <a:rPr lang="tr-TR" sz="2000" b="0" i="0">
                          <a:effectLst/>
                          <a:latin typeface="Arial"/>
                        </a:rPr>
                        <a:t>İlaçları birlikte alabilir miyim? </a:t>
                      </a:r>
                      <a:endParaRPr lang="tr-TR" sz="2000" b="0" i="0">
                        <a:effectLst/>
                      </a:endParaRPr>
                    </a:p>
                  </a:txBody>
                  <a:tcPr marL="76200" marR="76200" marT="47625" marB="47625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ct val="150000"/>
                        </a:lnSpc>
                        <a:buNone/>
                      </a:pPr>
                      <a:r>
                        <a:rPr lang="tr-TR" sz="2000" b="0" i="0">
                          <a:effectLst/>
                          <a:latin typeface="Arial"/>
                        </a:rPr>
                        <a:t>Doktorunuzun söylediği şekilde alın. Yeni ilaç başlarken tüm ilaçlarınızı bildirin. </a:t>
                      </a:r>
                      <a:endParaRPr lang="tr-TR" sz="2000" b="0" i="0">
                        <a:effectLst/>
                      </a:endParaRPr>
                    </a:p>
                  </a:txBody>
                  <a:tcPr marL="76200" marR="76200" marT="47625" marB="47625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1615483"/>
                  </a:ext>
                </a:extLst>
              </a:tr>
              <a:tr h="897832">
                <a:tc>
                  <a:txBody>
                    <a:bodyPr/>
                    <a:lstStyle/>
                    <a:p>
                      <a:pPr algn="l" rtl="0" fontAlgn="base">
                        <a:lnSpc>
                          <a:spcPct val="150000"/>
                        </a:lnSpc>
                        <a:buNone/>
                      </a:pPr>
                      <a:r>
                        <a:rPr lang="tr-TR" sz="2000" b="0" i="0">
                          <a:effectLst/>
                          <a:latin typeface="Arial"/>
                        </a:rPr>
                        <a:t>Bitkisel ürünler ya da takviyeler kullanabilir miyim? </a:t>
                      </a:r>
                      <a:endParaRPr lang="tr-TR" sz="2000" b="0" i="0">
                        <a:effectLst/>
                      </a:endParaRPr>
                    </a:p>
                  </a:txBody>
                  <a:tcPr marL="76200" marR="76200" marT="47625" marB="47625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ct val="150000"/>
                        </a:lnSpc>
                        <a:buNone/>
                      </a:pPr>
                      <a:r>
                        <a:rPr lang="tr-TR" sz="2000" b="0" i="0">
                          <a:effectLst/>
                          <a:latin typeface="Arial"/>
                        </a:rPr>
                        <a:t>Önce doktorunuza sorun. Bazıları ilaçlarla etkileşime girer. </a:t>
                      </a:r>
                      <a:endParaRPr lang="tr-TR" sz="2000" b="0" i="0">
                        <a:effectLst/>
                      </a:endParaRPr>
                    </a:p>
                  </a:txBody>
                  <a:tcPr marL="76200" marR="76200" marT="47625" marB="47625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6126777"/>
                  </a:ext>
                </a:extLst>
              </a:tr>
              <a:tr h="897832">
                <a:tc>
                  <a:txBody>
                    <a:bodyPr/>
                    <a:lstStyle/>
                    <a:p>
                      <a:pPr algn="l" rtl="0" fontAlgn="base">
                        <a:lnSpc>
                          <a:spcPct val="150000"/>
                        </a:lnSpc>
                        <a:buNone/>
                      </a:pPr>
                      <a:r>
                        <a:rPr lang="tr-TR" sz="2000" b="0" i="0">
                          <a:effectLst/>
                          <a:latin typeface="Arial"/>
                        </a:rPr>
                        <a:t>Gebelik planlıyorum, ilaçlarıma devam edebilir miyim? </a:t>
                      </a:r>
                      <a:endParaRPr lang="tr-TR" sz="2000" b="0" i="0">
                        <a:effectLst/>
                      </a:endParaRPr>
                    </a:p>
                  </a:txBody>
                  <a:tcPr marL="76200" marR="76200" marT="47625" marB="47625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ct val="150000"/>
                        </a:lnSpc>
                        <a:buNone/>
                      </a:pPr>
                      <a:r>
                        <a:rPr lang="tr-TR" sz="2000" b="0" i="0">
                          <a:effectLst/>
                          <a:latin typeface="Arial"/>
                        </a:rPr>
                        <a:t>Hayır! Kesinlikle doktorunuzu bilgilendirin. Gebelikte ilaç değişikliği gerekir. </a:t>
                      </a:r>
                      <a:endParaRPr lang="tr-TR" sz="2000" b="0" i="0">
                        <a:effectLst/>
                      </a:endParaRPr>
                    </a:p>
                  </a:txBody>
                  <a:tcPr marL="76200" marR="76200" marT="47625" marB="47625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3769036"/>
                  </a:ext>
                </a:extLst>
              </a:tr>
              <a:tr h="897832">
                <a:tc>
                  <a:txBody>
                    <a:bodyPr/>
                    <a:lstStyle/>
                    <a:p>
                      <a:pPr algn="l" rtl="0" fontAlgn="base">
                        <a:lnSpc>
                          <a:spcPct val="150000"/>
                        </a:lnSpc>
                        <a:buNone/>
                      </a:pPr>
                      <a:r>
                        <a:rPr lang="tr-TR" sz="2000" b="0" i="0">
                          <a:effectLst/>
                          <a:latin typeface="Arial"/>
                        </a:rPr>
                        <a:t>İlaç almayı unuttum, ne yapmalıyım? </a:t>
                      </a:r>
                      <a:endParaRPr lang="tr-TR" sz="2000" b="0" i="0">
                        <a:effectLst/>
                      </a:endParaRPr>
                    </a:p>
                  </a:txBody>
                  <a:tcPr marL="76200" marR="76200" marT="47625" marB="47625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ct val="150000"/>
                        </a:lnSpc>
                        <a:buNone/>
                      </a:pPr>
                      <a:r>
                        <a:rPr lang="tr-TR" sz="2000" b="0" i="0">
                          <a:effectLst/>
                          <a:latin typeface="Arial"/>
                        </a:rPr>
                        <a:t>İlaç türüne göre değişir. Doktorunuz veya eczacınız size özel yönlendirme yapar. </a:t>
                      </a:r>
                      <a:endParaRPr lang="tr-TR" sz="2000" b="0" i="0">
                        <a:effectLst/>
                      </a:endParaRPr>
                    </a:p>
                  </a:txBody>
                  <a:tcPr marL="76200" marR="76200" marT="47625" marB="47625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91959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56530994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072ED938-A21F-4418-BDDD-F269218116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Kaynaklar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55CE10A4-6448-4EE1-9060-0C977219E3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52650" y="1825625"/>
            <a:ext cx="7886700" cy="4351338"/>
          </a:xfrm>
        </p:spPr>
        <p:txBody>
          <a:bodyPr>
            <a:normAutofit lnSpcReduction="10000"/>
          </a:bodyPr>
          <a:lstStyle/>
          <a:p>
            <a:r>
              <a:rPr lang="tr-TR" sz="1800">
                <a:latin typeface="+mj-lt"/>
              </a:rPr>
              <a:t>Diyabet Hemşireliği Derneği(2024). İnsülin GLP1 kullananlar için Enjeksiyon Rehberi, Erişim: 12.01.2025,</a:t>
            </a:r>
          </a:p>
          <a:p>
            <a:r>
              <a:rPr lang="tr-TR" sz="1800" err="1">
                <a:latin typeface="+mj-lt"/>
              </a:rPr>
              <a:t>Güleşen</a:t>
            </a:r>
            <a:r>
              <a:rPr lang="tr-TR" sz="1800">
                <a:latin typeface="+mj-lt"/>
              </a:rPr>
              <a:t>, G.(2015) İnsülin Enjeksiyonu Uygulaması ve Sorunlar sunum Erişim: 12.01.2025,</a:t>
            </a:r>
          </a:p>
          <a:p>
            <a:r>
              <a:rPr lang="tr-TR" sz="1800">
                <a:latin typeface="+mj-lt"/>
              </a:rPr>
              <a:t>Sürücü, A., Olgun, N., Kanıta Dayalı Diyabet Yönetimi (2024) s, 129-153, 1. Basım,</a:t>
            </a:r>
          </a:p>
          <a:p>
            <a:r>
              <a:rPr lang="tr-TR" sz="1800">
                <a:latin typeface="+mj-lt"/>
              </a:rPr>
              <a:t>Zuhur, Ş. Diyabetimi Yönetiyorum Platformu(2024), Erişim: 12.01.2025,</a:t>
            </a:r>
          </a:p>
          <a:p>
            <a:r>
              <a:rPr lang="tr-TR" sz="1800" err="1">
                <a:latin typeface="+mj-lt"/>
              </a:rPr>
              <a:t>Kaya,A</a:t>
            </a:r>
            <a:r>
              <a:rPr lang="tr-TR" sz="1800">
                <a:latin typeface="+mj-lt"/>
              </a:rPr>
              <a:t>., </a:t>
            </a:r>
            <a:r>
              <a:rPr lang="tr-TR" sz="1800" err="1">
                <a:latin typeface="+mj-lt"/>
              </a:rPr>
              <a:t>Kulaksızoğlu,M</a:t>
            </a:r>
            <a:r>
              <a:rPr lang="tr-TR" sz="1800">
                <a:latin typeface="+mj-lt"/>
              </a:rPr>
              <a:t>, </a:t>
            </a:r>
            <a:r>
              <a:rPr lang="tr-TR" sz="1800" err="1">
                <a:latin typeface="+mj-lt"/>
              </a:rPr>
              <a:t>Denyeli,O</a:t>
            </a:r>
            <a:r>
              <a:rPr lang="tr-TR" sz="1800">
                <a:latin typeface="+mj-lt"/>
              </a:rPr>
              <a:t>., Dağdelen, S.,(2018) Sağlık çalışanları için insülin enjeksiyon ve tedavileri kılavuzu. Erişim:02.01.2025,</a:t>
            </a:r>
          </a:p>
          <a:p>
            <a:r>
              <a:rPr lang="tr-TR" sz="1800">
                <a:latin typeface="+mj-lt"/>
              </a:rPr>
              <a:t>Türkiye Endokrin Metabolizma Derneği (2024). </a:t>
            </a:r>
            <a:r>
              <a:rPr lang="tr-TR" sz="1800" err="1">
                <a:latin typeface="+mj-lt"/>
              </a:rPr>
              <a:t>Diyabetes</a:t>
            </a:r>
            <a:r>
              <a:rPr lang="tr-TR" sz="1800">
                <a:latin typeface="+mj-lt"/>
              </a:rPr>
              <a:t> </a:t>
            </a:r>
            <a:r>
              <a:rPr lang="tr-TR" sz="1800" err="1">
                <a:latin typeface="+mj-lt"/>
              </a:rPr>
              <a:t>Mellitus</a:t>
            </a:r>
            <a:r>
              <a:rPr lang="tr-TR" sz="1800">
                <a:latin typeface="+mj-lt"/>
              </a:rPr>
              <a:t> ve Komplikasyonlarının tanı tedavi ve izlem kılavuzu. Erişim :11.01.2025,</a:t>
            </a:r>
          </a:p>
          <a:p>
            <a:r>
              <a:rPr lang="tr-TR" sz="1800">
                <a:latin typeface="+mj-lt"/>
              </a:rPr>
              <a:t>Türkiye Diyabet Vakfı(2023). Diyabet Tanı ve Tedavi Rehberi 2023. Erişim :09.01.2025</a:t>
            </a:r>
          </a:p>
          <a:p>
            <a:pPr algn="l"/>
            <a:r>
              <a:rPr lang="tr-TR" sz="1800" err="1">
                <a:latin typeface="+mj-lt"/>
              </a:rPr>
              <a:t>Avdal</a:t>
            </a:r>
            <a:r>
              <a:rPr lang="tr-TR" sz="1800">
                <a:latin typeface="+mj-lt"/>
              </a:rPr>
              <a:t>, E., </a:t>
            </a:r>
            <a:r>
              <a:rPr lang="tr-TR" sz="1800" err="1">
                <a:latin typeface="+mj-lt"/>
              </a:rPr>
              <a:t>Tokem,Y</a:t>
            </a:r>
            <a:r>
              <a:rPr lang="tr-TR" sz="1800">
                <a:latin typeface="+mj-lt"/>
              </a:rPr>
              <a:t>. (2022). </a:t>
            </a:r>
            <a:r>
              <a:rPr lang="tr-TR" sz="1200">
                <a:solidFill>
                  <a:srgbClr val="111111"/>
                </a:solidFill>
                <a:latin typeface="+mj-lt"/>
              </a:rPr>
              <a:t>A</a:t>
            </a:r>
            <a:r>
              <a:rPr lang="tr-TR" sz="1800">
                <a:solidFill>
                  <a:srgbClr val="111111"/>
                </a:solidFill>
                <a:latin typeface="+mj-lt"/>
              </a:rPr>
              <a:t>merikan Diyabet Birliği (ADA) 2022 Diyabette Tıbbi Bakım Standartları </a:t>
            </a:r>
            <a:r>
              <a:rPr lang="tr-TR" sz="1800" err="1">
                <a:solidFill>
                  <a:srgbClr val="111111"/>
                </a:solidFill>
                <a:latin typeface="+mj-lt"/>
              </a:rPr>
              <a:t>January</a:t>
            </a:r>
            <a:r>
              <a:rPr lang="tr-TR" sz="1800">
                <a:solidFill>
                  <a:srgbClr val="111111"/>
                </a:solidFill>
                <a:latin typeface="+mj-lt"/>
              </a:rPr>
              <a:t> 2022, </a:t>
            </a:r>
            <a:r>
              <a:rPr lang="tr-TR" sz="1800" u="sng" err="1">
                <a:solidFill>
                  <a:srgbClr val="111111"/>
                </a:solidFill>
                <a:latin typeface="+mj-lt"/>
                <a:hlinkClick r:id="rId3"/>
              </a:rPr>
              <a:t>Turkish</a:t>
            </a:r>
            <a:r>
              <a:rPr lang="tr-TR" sz="1800" u="sng">
                <a:solidFill>
                  <a:srgbClr val="111111"/>
                </a:solidFill>
                <a:latin typeface="+mj-lt"/>
                <a:hlinkClick r:id="rId3"/>
              </a:rPr>
              <a:t> </a:t>
            </a:r>
            <a:r>
              <a:rPr lang="tr-TR" sz="1800" u="sng" err="1">
                <a:solidFill>
                  <a:srgbClr val="111111"/>
                </a:solidFill>
                <a:latin typeface="+mj-lt"/>
                <a:hlinkClick r:id="rId3"/>
              </a:rPr>
              <a:t>Journal</a:t>
            </a:r>
            <a:r>
              <a:rPr lang="tr-TR" sz="1800" u="sng">
                <a:solidFill>
                  <a:srgbClr val="111111"/>
                </a:solidFill>
                <a:latin typeface="+mj-lt"/>
                <a:hlinkClick r:id="rId3"/>
              </a:rPr>
              <a:t> of </a:t>
            </a:r>
            <a:r>
              <a:rPr lang="tr-TR" sz="1800" u="sng" err="1">
                <a:solidFill>
                  <a:srgbClr val="111111"/>
                </a:solidFill>
                <a:latin typeface="+mj-lt"/>
                <a:hlinkClick r:id="rId3"/>
              </a:rPr>
              <a:t>Diabetes</a:t>
            </a:r>
            <a:r>
              <a:rPr lang="tr-TR" sz="1800" u="sng">
                <a:solidFill>
                  <a:srgbClr val="111111"/>
                </a:solidFill>
                <a:latin typeface="+mj-lt"/>
                <a:hlinkClick r:id="rId3"/>
              </a:rPr>
              <a:t> </a:t>
            </a:r>
            <a:r>
              <a:rPr lang="tr-TR" sz="1800" u="sng" err="1">
                <a:solidFill>
                  <a:srgbClr val="111111"/>
                </a:solidFill>
                <a:latin typeface="+mj-lt"/>
                <a:hlinkClick r:id="rId3"/>
              </a:rPr>
              <a:t>Nursing</a:t>
            </a:r>
            <a:r>
              <a:rPr lang="tr-TR" sz="1800">
                <a:solidFill>
                  <a:srgbClr val="111111"/>
                </a:solidFill>
                <a:latin typeface="+mj-lt"/>
              </a:rPr>
              <a:t> Cilt 2-Sayı 1(Cilt 2-Sayı 1):22-32</a:t>
            </a:r>
          </a:p>
        </p:txBody>
      </p:sp>
    </p:spTree>
    <p:extLst>
      <p:ext uri="{BB962C8B-B14F-4D97-AF65-F5344CB8AC3E}">
        <p14:creationId xmlns:p14="http://schemas.microsoft.com/office/powerpoint/2010/main" val="3809125961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09900" y="2832361"/>
            <a:ext cx="6227064" cy="91211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sı">
  <a:themeElements>
    <a:clrScheme name="Office Teması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eması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eması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Geniş ekran</PresentationFormat>
  <Slides>87</Slides>
  <Notes>6</Notes>
  <HiddenSlides>0</HiddenSlides>
  <ScaleCrop>false</ScaleCrop>
  <HeadingPairs>
    <vt:vector size="4" baseType="variant">
      <vt:variant>
        <vt:lpstr>Tema</vt:lpstr>
      </vt:variant>
      <vt:variant>
        <vt:i4>2</vt:i4>
      </vt:variant>
      <vt:variant>
        <vt:lpstr>Slayt Başlıkları</vt:lpstr>
      </vt:variant>
      <vt:variant>
        <vt:i4>87</vt:i4>
      </vt:variant>
    </vt:vector>
  </HeadingPairs>
  <TitlesOfParts>
    <vt:vector size="89" baseType="lpstr">
      <vt:lpstr>Office Theme</vt:lpstr>
      <vt:lpstr>Office Teması</vt:lpstr>
      <vt:lpstr>  DİYABET TEDAVİSİNDE YAKLAŞIM İLAÇLAR VE İNSÜLİNLERİN ETKİN KULLANIMI   İNSÜLİN UYGULAMASI VE DİKKAT EDİLECEK NOKTALAR </vt:lpstr>
      <vt:lpstr>Diyabet Tipleri</vt:lpstr>
      <vt:lpstr>Tip 2 DM nasıl oluşur? </vt:lpstr>
      <vt:lpstr>TEDAVİ</vt:lpstr>
      <vt:lpstr>PowerPoint Sunusu</vt:lpstr>
      <vt:lpstr>PowerPoint Sunusu</vt:lpstr>
      <vt:lpstr>PowerPoint Sunusu</vt:lpstr>
      <vt:lpstr>PowerPoint Sunusu</vt:lpstr>
      <vt:lpstr>PowerPoint Sunusu</vt:lpstr>
      <vt:lpstr> </vt:lpstr>
      <vt:lpstr>PowerPoint Sunusu</vt:lpstr>
      <vt:lpstr>PowerPoint Sunusu</vt:lpstr>
      <vt:lpstr>PowerPoint Sunusu</vt:lpstr>
      <vt:lpstr>Hedef kan şekeri değerleri: ⚠  Hedefler kişiye göre değişir. Doktorunuzun belirlediği hedefleri kullanın.</vt:lpstr>
      <vt:lpstr>İnsülin Tedavisi</vt:lpstr>
      <vt:lpstr>Kimler insülin kullanmalı?</vt:lpstr>
      <vt:lpstr>PowerPoint Sunusu</vt:lpstr>
      <vt:lpstr>PowerPoint Sunusu</vt:lpstr>
      <vt:lpstr>PowerPoint Sunusu</vt:lpstr>
      <vt:lpstr>İnsülini yapabiliyor olmak yeterli mi?  </vt:lpstr>
      <vt:lpstr>   İNSÜLİN TEDAVİSİ UYGULAYAN DİYABETLİLER NELERİ BİLMELİ?   </vt:lpstr>
      <vt:lpstr>Normal İnsülin Salınımı</vt:lpstr>
      <vt:lpstr>PowerPoint Sunusu</vt:lpstr>
      <vt:lpstr>PowerPoint Sunusu</vt:lpstr>
      <vt:lpstr>PowerPoint Sunusu</vt:lpstr>
      <vt:lpstr>İnsülin Uygulama Araçları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İNSÜLİN  ve ÖĞÜNE BAŞLAMA SÜRESİ</vt:lpstr>
      <vt:lpstr>İNSÜLİN  ve ÖĞÜNE BAŞLAMA SÜRESİ</vt:lpstr>
      <vt:lpstr>İnsülin emilimini etkileyen faktörler </vt:lpstr>
      <vt:lpstr>PowerPoint Sunusu</vt:lpstr>
      <vt:lpstr>Yanlış insülin kalemi seçme….!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Egzersize maruz kalacak vücut bölgesine yapılan insülin uygulaması hipoglisemiye neden olur!</vt:lpstr>
      <vt:lpstr>PowerPoint Sunusu</vt:lpstr>
      <vt:lpstr>PowerPoint Sunusu</vt:lpstr>
      <vt:lpstr>Birbirini izleyen enjeksiyon noktaları arasında yaklaşık 2-3 cm mesafe bırakılmalıdır.</vt:lpstr>
      <vt:lpstr>PowerPoint Sunusu</vt:lpstr>
      <vt:lpstr>PowerPoint Sunusu</vt:lpstr>
      <vt:lpstr>Lipohipertrofi içine enjeksiyon yapmak risk yaratır mı? </vt:lpstr>
      <vt:lpstr>PowerPoint Sunusu</vt:lpstr>
      <vt:lpstr>PowerPoint Sunusu</vt:lpstr>
      <vt:lpstr>PowerPoint Sunusu</vt:lpstr>
      <vt:lpstr>Lipohipertrofi kan şekeri kontrolünü etkiler mi?</vt:lpstr>
      <vt:lpstr>PowerPoint Sunusu</vt:lpstr>
      <vt:lpstr>İnsülin enjektörleri ve iğne uçları tek kullanımlıktır!!!</vt:lpstr>
      <vt:lpstr>PowerPoint Sunusu</vt:lpstr>
      <vt:lpstr>PowerPoint Sunusu</vt:lpstr>
      <vt:lpstr>PowerPoint Sunusu</vt:lpstr>
      <vt:lpstr>PowerPoint Sunusu</vt:lpstr>
      <vt:lpstr>PowerPoint Sunusu</vt:lpstr>
      <vt:lpstr>Cildi Kaldırma Yöntemi</vt:lpstr>
      <vt:lpstr>İğne uçları 4, 5, 6, 8, 12.7 mm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 İğnenin kalem üzerinde bırakılması </vt:lpstr>
      <vt:lpstr>Eksik doz/Cilt altına hava kabarcığı enjeksiyonu</vt:lpstr>
      <vt:lpstr>PowerPoint Sunusu</vt:lpstr>
      <vt:lpstr>PowerPoint Sunusu</vt:lpstr>
      <vt:lpstr>UNUTMAYIN </vt:lpstr>
      <vt:lpstr>PowerPoint Sunusu</vt:lpstr>
      <vt:lpstr>PowerPoint Sunusu</vt:lpstr>
      <vt:lpstr>Kaynaklar</vt:lpstr>
      <vt:lpstr>PowerPoint Sunusu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fato fato</dc:creator>
  <cp:revision>203</cp:revision>
  <dcterms:created xsi:type="dcterms:W3CDTF">2025-02-20T18:43:17Z</dcterms:created>
  <dcterms:modified xsi:type="dcterms:W3CDTF">2026-03-28T06:42:40Z</dcterms:modified>
</cp:coreProperties>
</file>