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unknown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0269-3323-4E58-AC31-D11A6BC4D5E7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64A2-E482-4827-BF85-B772DD067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82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0269-3323-4E58-AC31-D11A6BC4D5E7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64A2-E482-4827-BF85-B772DD067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698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0269-3323-4E58-AC31-D11A6BC4D5E7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64A2-E482-4827-BF85-B772DD067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449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5F66C0-7DE2-48F3-9AA4-AFC89378E113}" type="datetime1">
              <a:rPr lang="en-GB"/>
              <a:pPr lvl="0"/>
              <a:t>14/10/2024</a:t>
            </a:fld>
            <a:endParaRPr lang="en-GB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2269BE-7162-4D3F-A0BB-E29313F71C5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26598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0269-3323-4E58-AC31-D11A6BC4D5E7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64A2-E482-4827-BF85-B772DD067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01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0269-3323-4E58-AC31-D11A6BC4D5E7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64A2-E482-4827-BF85-B772DD067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800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0269-3323-4E58-AC31-D11A6BC4D5E7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64A2-E482-4827-BF85-B772DD067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9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0269-3323-4E58-AC31-D11A6BC4D5E7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64A2-E482-4827-BF85-B772DD067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42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0269-3323-4E58-AC31-D11A6BC4D5E7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64A2-E482-4827-BF85-B772DD067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036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0269-3323-4E58-AC31-D11A6BC4D5E7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64A2-E482-4827-BF85-B772DD067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94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0269-3323-4E58-AC31-D11A6BC4D5E7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64A2-E482-4827-BF85-B772DD067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36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0269-3323-4E58-AC31-D11A6BC4D5E7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64A2-E482-4827-BF85-B772DD067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033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F0269-3323-4E58-AC31-D11A6BC4D5E7}" type="datetimeFigureOut">
              <a:rPr lang="tr-TR" smtClean="0"/>
              <a:t>14.10.2024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E64A2-E482-4827-BF85-B772DD0676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33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26" Type="http://schemas.openxmlformats.org/officeDocument/2006/relationships/image" Target="../media/image29.svg"/><Relationship Id="rId3" Type="http://schemas.openxmlformats.org/officeDocument/2006/relationships/image" Target="../media/image6.svg"/><Relationship Id="rId21" Type="http://schemas.openxmlformats.org/officeDocument/2006/relationships/image" Target="../media/image24.png"/><Relationship Id="rId7" Type="http://schemas.openxmlformats.org/officeDocument/2006/relationships/image" Target="../media/image10.sv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svg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svg"/><Relationship Id="rId32" Type="http://schemas.openxmlformats.org/officeDocument/2006/relationships/image" Target="../media/image35.pn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Diyabetik </a:t>
            </a:r>
            <a:r>
              <a:rPr lang="tr-TR" dirty="0" err="1">
                <a:solidFill>
                  <a:srgbClr val="FF0000"/>
                </a:solidFill>
              </a:rPr>
              <a:t>Nefropati</a:t>
            </a:r>
            <a:r>
              <a:rPr lang="tr-TR" dirty="0">
                <a:solidFill>
                  <a:srgbClr val="FF0000"/>
                </a:solidFill>
              </a:rPr>
              <a:t> Nasıl Önlenebilir?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Düzenli kontrollerinizi yaptırın</a:t>
            </a:r>
          </a:p>
          <a:p>
            <a:r>
              <a:rPr lang="tr-TR" dirty="0"/>
              <a:t>Sağlıklı beslenin</a:t>
            </a:r>
          </a:p>
          <a:p>
            <a:pPr lvl="1"/>
            <a:r>
              <a:rPr lang="tr-TR" dirty="0"/>
              <a:t>Şeker ve tuz tüketiminizi kısıtlayın. Sizin için uygun olan sağlıklı beslenme düzenini belirlemek için diyetisyeninizden ve doktorunuzdan yardım alabilirsiniz</a:t>
            </a:r>
          </a:p>
          <a:p>
            <a:r>
              <a:rPr lang="sv-SE" dirty="0"/>
              <a:t>Alkol ve sigara kullanımından kaçının</a:t>
            </a:r>
            <a:endParaRPr lang="tr-TR" dirty="0"/>
          </a:p>
          <a:p>
            <a:r>
              <a:rPr lang="tr-TR" dirty="0"/>
              <a:t>Kan şekerinin kontrol altında tutun</a:t>
            </a:r>
          </a:p>
          <a:p>
            <a:pPr lvl="1"/>
            <a:r>
              <a:rPr lang="tr-TR" dirty="0"/>
              <a:t>Açlık</a:t>
            </a:r>
          </a:p>
          <a:p>
            <a:pPr lvl="1"/>
            <a:r>
              <a:rPr lang="tr-TR" dirty="0"/>
              <a:t>Tokluk</a:t>
            </a:r>
          </a:p>
          <a:p>
            <a:pPr lvl="1"/>
            <a:r>
              <a:rPr lang="tr-TR" dirty="0"/>
              <a:t>Hemoglobin A1c</a:t>
            </a:r>
          </a:p>
          <a:p>
            <a:r>
              <a:rPr lang="tr-TR" dirty="0"/>
              <a:t>Kan basıncını kontrol altında tutun</a:t>
            </a:r>
          </a:p>
          <a:p>
            <a:r>
              <a:rPr lang="tr-TR" dirty="0"/>
              <a:t>Kan yağlarının kontrol altında tutun </a:t>
            </a:r>
          </a:p>
          <a:p>
            <a:r>
              <a:rPr lang="tr-TR" dirty="0"/>
              <a:t>Kilo kontrolünün sağlayın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151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Diyabetik </a:t>
            </a:r>
            <a:r>
              <a:rPr lang="tr-TR" dirty="0" err="1">
                <a:solidFill>
                  <a:srgbClr val="FF0000"/>
                </a:solidFill>
              </a:rPr>
              <a:t>Retinopati</a:t>
            </a:r>
            <a:r>
              <a:rPr lang="tr-T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227618" cy="4351338"/>
          </a:xfrm>
        </p:spPr>
        <p:txBody>
          <a:bodyPr/>
          <a:lstStyle/>
          <a:p>
            <a:r>
              <a:rPr lang="tr-TR" dirty="0"/>
              <a:t>Uzun süreli yüksek kan şekeri seviyeleri, gözlerdeki küçük kan damarlarına ve dolayısıyla retinaya zarar verebilir</a:t>
            </a:r>
          </a:p>
          <a:p>
            <a:r>
              <a:rPr lang="tr-TR" dirty="0"/>
              <a:t>Her 1/3 hastada diyabet tanısı konulduğunda, gözün retinasındaki değişiklikler çoktan meydana gelmiş olabiliyor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138" y="1945091"/>
            <a:ext cx="422364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66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Diyabetik </a:t>
            </a:r>
            <a:r>
              <a:rPr lang="tr-TR" dirty="0" err="1">
                <a:solidFill>
                  <a:srgbClr val="FF0000"/>
                </a:solidFill>
              </a:rPr>
              <a:t>Retinopati</a:t>
            </a:r>
            <a:r>
              <a:rPr lang="tr-T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Diyabette görme sorunları geçici görme problemlerinden, çift görmeye ve son evre olan kalıcı görme kaybına kadar gidebilir</a:t>
            </a:r>
          </a:p>
          <a:p>
            <a:pPr lvl="1"/>
            <a:r>
              <a:rPr lang="tr-TR" dirty="0"/>
              <a:t>Geçici görme problemleri</a:t>
            </a:r>
          </a:p>
          <a:p>
            <a:pPr lvl="1"/>
            <a:r>
              <a:rPr lang="tr-TR" dirty="0"/>
              <a:t>Katarakt</a:t>
            </a:r>
          </a:p>
          <a:p>
            <a:pPr lvl="1"/>
            <a:r>
              <a:rPr lang="tr-TR" dirty="0" err="1"/>
              <a:t>Makülopati</a:t>
            </a:r>
            <a:endParaRPr lang="tr-TR" dirty="0"/>
          </a:p>
          <a:p>
            <a:pPr lvl="1"/>
            <a:r>
              <a:rPr lang="tr-TR" dirty="0"/>
              <a:t>Üst ve alt göz kapaklarında iltihaplanma</a:t>
            </a:r>
          </a:p>
          <a:p>
            <a:pPr lvl="1"/>
            <a:r>
              <a:rPr lang="tr-TR" dirty="0"/>
              <a:t>Glokom</a:t>
            </a:r>
          </a:p>
          <a:p>
            <a:pPr lvl="1"/>
            <a:r>
              <a:rPr lang="tr-TR" dirty="0"/>
              <a:t>Diyabetik </a:t>
            </a:r>
            <a:r>
              <a:rPr lang="tr-TR" dirty="0" err="1"/>
              <a:t>retinopati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854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Diyabetik </a:t>
            </a:r>
            <a:r>
              <a:rPr lang="tr-TR" dirty="0" err="1">
                <a:solidFill>
                  <a:srgbClr val="FF0000"/>
                </a:solidFill>
              </a:rPr>
              <a:t>Retinopati</a:t>
            </a:r>
            <a:r>
              <a:rPr lang="tr-TR" dirty="0">
                <a:solidFill>
                  <a:srgbClr val="FF0000"/>
                </a:solidFill>
              </a:rPr>
              <a:t> Nasıl Önlenebilir?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Düzenli kontrollerinizi yaptırın</a:t>
            </a:r>
          </a:p>
          <a:p>
            <a:r>
              <a:rPr lang="tr-TR" dirty="0"/>
              <a:t>Sağlıklı beslenin</a:t>
            </a:r>
          </a:p>
          <a:p>
            <a:pPr lvl="1"/>
            <a:r>
              <a:rPr lang="tr-TR" dirty="0"/>
              <a:t>Şeker ve tuz tüketiminizi kısıtlayın. Sizin için uygun olan sağlıklı beslenme düzenini belirlemek için diyetisyeninizden ve doktorunuzdan yardım alabilirsiniz</a:t>
            </a:r>
          </a:p>
          <a:p>
            <a:r>
              <a:rPr lang="sv-SE" dirty="0"/>
              <a:t>Alkol ve sigara kullanımından kaçının</a:t>
            </a:r>
            <a:endParaRPr lang="tr-TR" dirty="0"/>
          </a:p>
          <a:p>
            <a:r>
              <a:rPr lang="tr-TR" dirty="0"/>
              <a:t>Kan şekerinin kontrol altında tutun</a:t>
            </a:r>
          </a:p>
          <a:p>
            <a:pPr lvl="1"/>
            <a:r>
              <a:rPr lang="tr-TR" dirty="0"/>
              <a:t>Açlık</a:t>
            </a:r>
          </a:p>
          <a:p>
            <a:pPr lvl="1"/>
            <a:r>
              <a:rPr lang="tr-TR" dirty="0"/>
              <a:t>Tokluk</a:t>
            </a:r>
          </a:p>
          <a:p>
            <a:pPr lvl="1"/>
            <a:r>
              <a:rPr lang="tr-TR" dirty="0"/>
              <a:t>Hemoglobin A1c</a:t>
            </a:r>
          </a:p>
          <a:p>
            <a:r>
              <a:rPr lang="tr-TR" dirty="0"/>
              <a:t>Kan basıncını kontrol altında tutun</a:t>
            </a:r>
          </a:p>
          <a:p>
            <a:r>
              <a:rPr lang="tr-TR" dirty="0"/>
              <a:t>Kan yağlarının kontrol altında tutun </a:t>
            </a:r>
          </a:p>
          <a:p>
            <a:r>
              <a:rPr lang="tr-TR" dirty="0"/>
              <a:t>Kilo kontrolünün sağlayın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572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8734" y="445743"/>
            <a:ext cx="11094532" cy="477680"/>
          </a:xfrm>
          <a:prstGeom prst="rect">
            <a:avLst/>
          </a:prstGeom>
          <a:noFill/>
          <a:ln>
            <a:noFill/>
          </a:ln>
        </p:spPr>
        <p:txBody>
          <a:bodyPr vert="horz" wrap="square" lIns="55473" tIns="27736" rIns="55473" bIns="27736" anchor="b" anchorCtr="0" compatLnSpc="1">
            <a:noAutofit/>
          </a:bodyPr>
          <a:lstStyle/>
          <a:p>
            <a:pPr lvl="0"/>
            <a:r>
              <a:rPr lang="en-GB" sz="3200" b="1" dirty="0">
                <a:solidFill>
                  <a:srgbClr val="FF0000"/>
                </a:solidFill>
                <a:latin typeface="+mn-lt"/>
                <a:ea typeface="Verdana" pitchFamily="34"/>
              </a:rPr>
              <a:t>HbA1c </a:t>
            </a:r>
            <a:r>
              <a:rPr lang="en-GB" sz="3200" b="1" dirty="0" err="1">
                <a:solidFill>
                  <a:srgbClr val="FF0000"/>
                </a:solidFill>
                <a:latin typeface="+mn-lt"/>
                <a:ea typeface="Verdana" pitchFamily="34"/>
              </a:rPr>
              <a:t>düzeyinde</a:t>
            </a:r>
            <a:r>
              <a:rPr lang="en-GB" sz="3200" b="1" dirty="0">
                <a:solidFill>
                  <a:srgbClr val="FF0000"/>
                </a:solidFill>
                <a:latin typeface="+mn-lt"/>
                <a:ea typeface="Verdana" pitchFamily="34"/>
              </a:rPr>
              <a:t> %1'lik </a:t>
            </a:r>
            <a:r>
              <a:rPr lang="en-GB" sz="3200" b="1" dirty="0" err="1">
                <a:solidFill>
                  <a:srgbClr val="FF0000"/>
                </a:solidFill>
                <a:latin typeface="+mn-lt"/>
                <a:ea typeface="Verdana" pitchFamily="34"/>
              </a:rPr>
              <a:t>düşüşün</a:t>
            </a:r>
            <a:r>
              <a:rPr lang="en-GB" sz="3200" b="1" dirty="0">
                <a:solidFill>
                  <a:srgbClr val="FF0000"/>
                </a:solidFill>
                <a:latin typeface="+mn-lt"/>
                <a:ea typeface="Verdana" pitchFamily="34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+mn-lt"/>
                <a:ea typeface="Verdana" pitchFamily="34"/>
              </a:rPr>
              <a:t>etkileri</a:t>
            </a:r>
            <a:r>
              <a:rPr lang="en-GB" sz="3200" b="1" dirty="0">
                <a:solidFill>
                  <a:srgbClr val="FF0000"/>
                </a:solidFill>
                <a:latin typeface="+mn-lt"/>
                <a:ea typeface="Verdana" pitchFamily="34"/>
              </a:rPr>
              <a:t>:</a:t>
            </a:r>
          </a:p>
        </p:txBody>
      </p:sp>
      <p:pic>
        <p:nvPicPr>
          <p:cNvPr id="3" name="Graphic 6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2069" y="4680688"/>
            <a:ext cx="2860309" cy="7338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raphic 32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8751" y="2173114"/>
            <a:ext cx="2458171" cy="4819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phic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8314" y="2086915"/>
            <a:ext cx="1307352" cy="25381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0964" y="2165786"/>
            <a:ext cx="3085478" cy="2881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raphic 6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24677" y="2165786"/>
            <a:ext cx="832090" cy="24756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Graphic 16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94018" y="1241240"/>
            <a:ext cx="2860309" cy="9245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Oval 17"/>
          <p:cNvSpPr/>
          <p:nvPr/>
        </p:nvSpPr>
        <p:spPr>
          <a:xfrm>
            <a:off x="3278453" y="2086914"/>
            <a:ext cx="231138" cy="23113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98989"/>
          </a:solidFill>
          <a:ln cap="flat">
            <a:noFill/>
            <a:prstDash val="solid"/>
          </a:ln>
        </p:spPr>
        <p:txBody>
          <a:bodyPr vert="horz" wrap="square" lIns="55473" tIns="27736" rIns="55473" bIns="27736" anchor="ctr" anchorCtr="1" compatLnSpc="1">
            <a:noAutofit/>
          </a:bodyPr>
          <a:lstStyle/>
          <a:p>
            <a:pPr marL="0" marR="0" lvl="0" indent="0" algn="ctr" defTabSz="277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2141812" y="2599448"/>
            <a:ext cx="1288002" cy="4295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5473" tIns="27736" rIns="55473" bIns="27736" anchor="t" anchorCtr="1" compatLnSpc="1">
            <a:spAutoFit/>
          </a:bodyPr>
          <a:lstStyle/>
          <a:p>
            <a:pPr marL="0" marR="0" lvl="0" indent="0" algn="ctr" defTabSz="277383" rtl="0" eaLnBrk="1" fontAlgn="auto" latinLnBrk="0" hangingPunct="1">
              <a:lnSpc>
                <a:spcPct val="100000"/>
              </a:lnSpc>
              <a:spcBef>
                <a:spcPts val="76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427" b="1" i="0" u="none" strike="noStrike" kern="0" cap="none" spc="-6" normalizeH="0" baseline="0" noProof="0">
                <a:ln>
                  <a:noFill/>
                </a:ln>
                <a:solidFill>
                  <a:srgbClr val="45276B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HbA1c</a:t>
            </a:r>
            <a:endParaRPr kumimoji="0" lang="en-GB" sz="242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1" name="Group 2"/>
          <p:cNvGrpSpPr/>
          <p:nvPr/>
        </p:nvGrpSpPr>
        <p:grpSpPr>
          <a:xfrm>
            <a:off x="2290346" y="3163727"/>
            <a:ext cx="988107" cy="976552"/>
            <a:chOff x="3770949" y="5215024"/>
            <a:chExt cx="1628775" cy="1609728"/>
          </a:xfrm>
        </p:grpSpPr>
        <p:pic>
          <p:nvPicPr>
            <p:cNvPr id="12" name="Graphic 24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770949" y="5215024"/>
              <a:ext cx="1628775" cy="160972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3" name="TextBox 25"/>
            <p:cNvSpPr txBox="1"/>
            <p:nvPr/>
          </p:nvSpPr>
          <p:spPr>
            <a:xfrm>
              <a:off x="4025516" y="5531964"/>
              <a:ext cx="1199438" cy="70800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55473" tIns="27736" rIns="55473" bIns="27736" anchor="t" anchorCtr="0" compatLnSpc="1">
              <a:spAutoFit/>
            </a:bodyPr>
            <a:lstStyle/>
            <a:p>
              <a:pPr marL="0" marR="0" lvl="0" indent="0" algn="l" defTabSz="277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GB" sz="2427" b="1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%1</a:t>
              </a:r>
            </a:p>
          </p:txBody>
        </p:sp>
      </p:grpSp>
      <p:grpSp>
        <p:nvGrpSpPr>
          <p:cNvPr id="14" name="Group 5"/>
          <p:cNvGrpSpPr/>
          <p:nvPr/>
        </p:nvGrpSpPr>
        <p:grpSpPr>
          <a:xfrm>
            <a:off x="4539496" y="931830"/>
            <a:ext cx="1215778" cy="1135536"/>
            <a:chOff x="7478402" y="1536009"/>
            <a:chExt cx="2004063" cy="1871795"/>
          </a:xfrm>
        </p:grpSpPr>
        <p:pic>
          <p:nvPicPr>
            <p:cNvPr id="15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78402" y="1536009"/>
              <a:ext cx="2004063" cy="187179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6" name="Graphic 20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843055" y="1871831"/>
              <a:ext cx="1009653" cy="100012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7" name="TextBox 26"/>
            <p:cNvSpPr txBox="1"/>
            <p:nvPr/>
          </p:nvSpPr>
          <p:spPr>
            <a:xfrm>
              <a:off x="7961286" y="2118720"/>
              <a:ext cx="873316" cy="40000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5473" tIns="27736" rIns="55473" bIns="27736" anchor="t" anchorCtr="0" compatLnSpc="1">
              <a:spAutoFit/>
            </a:bodyPr>
            <a:lstStyle/>
            <a:p>
              <a:pPr marL="0" marR="0" lvl="0" indent="0" algn="l" defTabSz="277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GB" sz="1213" b="0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%21</a:t>
              </a:r>
            </a:p>
          </p:txBody>
        </p:sp>
      </p:grpSp>
      <p:grpSp>
        <p:nvGrpSpPr>
          <p:cNvPr id="18" name="Group 7"/>
          <p:cNvGrpSpPr/>
          <p:nvPr/>
        </p:nvGrpSpPr>
        <p:grpSpPr>
          <a:xfrm>
            <a:off x="5913404" y="1135558"/>
            <a:ext cx="4807632" cy="728079"/>
            <a:chOff x="9743124" y="1871831"/>
            <a:chExt cx="7924803" cy="1200150"/>
          </a:xfrm>
        </p:grpSpPr>
        <p:pic>
          <p:nvPicPr>
            <p:cNvPr id="19" name="Graphic 19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743124" y="1871831"/>
              <a:ext cx="7924803" cy="120015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0" name="TextBox 27"/>
            <p:cNvSpPr txBox="1"/>
            <p:nvPr/>
          </p:nvSpPr>
          <p:spPr>
            <a:xfrm>
              <a:off x="10465179" y="2025633"/>
              <a:ext cx="6610225" cy="89243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5473" tIns="27736" rIns="55473" bIns="27736" anchor="t" anchorCtr="0" compatLnSpc="1">
              <a:spAutoFit/>
            </a:bodyPr>
            <a:lstStyle/>
            <a:p>
              <a:pPr marL="0" marR="0" lvl="0" indent="0" algn="l" defTabSz="277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GB" sz="1577" b="1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Diyabet ilişkili ölümlerde</a:t>
              </a:r>
              <a:br>
                <a:rPr kumimoji="0" lang="tr-TR" sz="1577" b="1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</a:br>
              <a:r>
                <a:rPr kumimoji="0" lang="en-GB" sz="1577" b="1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azalma</a:t>
              </a:r>
            </a:p>
          </p:txBody>
        </p:sp>
        <p:pic>
          <p:nvPicPr>
            <p:cNvPr id="21" name="Graphic 29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6158216" y="2214731"/>
              <a:ext cx="666753" cy="51435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2" name="Oval 30"/>
          <p:cNvSpPr/>
          <p:nvPr/>
        </p:nvSpPr>
        <p:spPr>
          <a:xfrm>
            <a:off x="3812543" y="2539538"/>
            <a:ext cx="231138" cy="23113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98989"/>
          </a:solidFill>
          <a:ln cap="flat">
            <a:noFill/>
            <a:prstDash val="solid"/>
          </a:ln>
        </p:spPr>
        <p:txBody>
          <a:bodyPr vert="horz" wrap="square" lIns="55473" tIns="27736" rIns="55473" bIns="27736" anchor="ctr" anchorCtr="1" compatLnSpc="1">
            <a:noAutofit/>
          </a:bodyPr>
          <a:lstStyle/>
          <a:p>
            <a:pPr marL="0" marR="0" lvl="0" indent="0" algn="ctr" defTabSz="277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8"/>
          <p:cNvGrpSpPr/>
          <p:nvPr/>
        </p:nvGrpSpPr>
        <p:grpSpPr>
          <a:xfrm>
            <a:off x="4539496" y="1896533"/>
            <a:ext cx="1215778" cy="1135536"/>
            <a:chOff x="7478402" y="3126205"/>
            <a:chExt cx="2004063" cy="1871795"/>
          </a:xfrm>
        </p:grpSpPr>
        <p:pic>
          <p:nvPicPr>
            <p:cNvPr id="24" name="Pictur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78402" y="3126205"/>
              <a:ext cx="2004063" cy="187179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5" name="Graphic 34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843055" y="3459303"/>
              <a:ext cx="1009653" cy="100012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6" name="TextBox 35"/>
            <p:cNvSpPr txBox="1"/>
            <p:nvPr/>
          </p:nvSpPr>
          <p:spPr>
            <a:xfrm>
              <a:off x="7961286" y="3704627"/>
              <a:ext cx="873316" cy="40000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5473" tIns="27736" rIns="55473" bIns="27736" anchor="t" anchorCtr="0" compatLnSpc="1">
              <a:spAutoFit/>
            </a:bodyPr>
            <a:lstStyle/>
            <a:p>
              <a:pPr marL="0" marR="0" lvl="0" indent="0" algn="l" defTabSz="277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GB" sz="1213" b="0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%</a:t>
              </a:r>
              <a:r>
                <a:rPr kumimoji="0" lang="tr-TR" sz="1213" b="0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37</a:t>
              </a:r>
              <a:endParaRPr kumimoji="0" lang="en-GB" sz="1213" b="0" i="0" u="none" strike="noStrike" kern="0" cap="none" spc="-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7" name="Group 9"/>
          <p:cNvGrpSpPr/>
          <p:nvPr/>
        </p:nvGrpSpPr>
        <p:grpSpPr>
          <a:xfrm>
            <a:off x="5913404" y="2099912"/>
            <a:ext cx="4807632" cy="728079"/>
            <a:chOff x="9743124" y="3461452"/>
            <a:chExt cx="7924803" cy="1200150"/>
          </a:xfrm>
        </p:grpSpPr>
        <p:pic>
          <p:nvPicPr>
            <p:cNvPr id="28" name="Graphic 37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743124" y="3461452"/>
              <a:ext cx="7924803" cy="120015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9" name="TextBox 38"/>
            <p:cNvSpPr txBox="1"/>
            <p:nvPr/>
          </p:nvSpPr>
          <p:spPr>
            <a:xfrm>
              <a:off x="10465179" y="3615254"/>
              <a:ext cx="6610225" cy="89243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5473" tIns="27736" rIns="55473" bIns="27736" anchor="t" anchorCtr="0" compatLnSpc="1">
              <a:spAutoFit/>
            </a:bodyPr>
            <a:lstStyle/>
            <a:p>
              <a:pPr marL="0" marR="0" lvl="0" indent="0" algn="l" defTabSz="277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GB" sz="1577" b="1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Mikrovasküler</a:t>
              </a:r>
            </a:p>
            <a:p>
              <a:pPr marL="0" marR="0" lvl="0" indent="0" algn="l" defTabSz="277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GB" sz="1577" b="1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komplikasyonlarda azalma</a:t>
              </a:r>
            </a:p>
          </p:txBody>
        </p:sp>
        <p:pic>
          <p:nvPicPr>
            <p:cNvPr id="30" name="Graphic 40"/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6143924" y="3856738"/>
              <a:ext cx="695328" cy="409578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31" name="Graphic 42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156767" y="3213059"/>
            <a:ext cx="2149565" cy="2138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2" name="Oval 43"/>
          <p:cNvSpPr/>
          <p:nvPr/>
        </p:nvSpPr>
        <p:spPr>
          <a:xfrm>
            <a:off x="4020194" y="3311290"/>
            <a:ext cx="231138" cy="23113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98989"/>
          </a:solidFill>
          <a:ln cap="flat">
            <a:noFill/>
            <a:prstDash val="solid"/>
          </a:ln>
        </p:spPr>
        <p:txBody>
          <a:bodyPr vert="horz" wrap="square" lIns="55473" tIns="27736" rIns="55473" bIns="27736" anchor="ctr" anchorCtr="1" compatLnSpc="1">
            <a:noAutofit/>
          </a:bodyPr>
          <a:lstStyle/>
          <a:p>
            <a:pPr marL="0" marR="0" lvl="0" indent="0" algn="ctr" defTabSz="277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10"/>
          <p:cNvGrpSpPr/>
          <p:nvPr/>
        </p:nvGrpSpPr>
        <p:grpSpPr>
          <a:xfrm>
            <a:off x="4539496" y="2861236"/>
            <a:ext cx="1215778" cy="1135536"/>
            <a:chOff x="7478402" y="4716402"/>
            <a:chExt cx="2004063" cy="1871795"/>
          </a:xfrm>
        </p:grpSpPr>
        <p:pic>
          <p:nvPicPr>
            <p:cNvPr id="34" name="Picture 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78402" y="4716402"/>
              <a:ext cx="2004063" cy="187179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35" name="Graphic 45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843055" y="5046765"/>
              <a:ext cx="1009653" cy="100012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6" name="TextBox 46"/>
            <p:cNvSpPr txBox="1"/>
            <p:nvPr/>
          </p:nvSpPr>
          <p:spPr>
            <a:xfrm>
              <a:off x="7961286" y="5293653"/>
              <a:ext cx="873316" cy="40000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5473" tIns="27736" rIns="55473" bIns="27736" anchor="t" anchorCtr="0" compatLnSpc="1">
              <a:spAutoFit/>
            </a:bodyPr>
            <a:lstStyle/>
            <a:p>
              <a:pPr marL="0" marR="0" lvl="0" indent="0" algn="l" defTabSz="277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GB" sz="1213" b="0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%</a:t>
              </a:r>
              <a:r>
                <a:rPr kumimoji="0" lang="tr-TR" sz="1213" b="0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14</a:t>
              </a:r>
              <a:endParaRPr kumimoji="0" lang="en-GB" sz="1213" b="0" i="0" u="none" strike="noStrike" kern="0" cap="none" spc="-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7" name="Group 11"/>
          <p:cNvGrpSpPr/>
          <p:nvPr/>
        </p:nvGrpSpPr>
        <p:grpSpPr>
          <a:xfrm>
            <a:off x="5913404" y="3064265"/>
            <a:ext cx="4807632" cy="728079"/>
            <a:chOff x="9743124" y="5051072"/>
            <a:chExt cx="7924803" cy="1200150"/>
          </a:xfrm>
        </p:grpSpPr>
        <p:pic>
          <p:nvPicPr>
            <p:cNvPr id="38" name="Graphic 47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743124" y="5051072"/>
              <a:ext cx="7924803" cy="120015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9" name="TextBox 48"/>
            <p:cNvSpPr txBox="1"/>
            <p:nvPr/>
          </p:nvSpPr>
          <p:spPr>
            <a:xfrm>
              <a:off x="10434703" y="5402356"/>
              <a:ext cx="6610225" cy="4975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5473" tIns="27736" rIns="55473" bIns="27736" anchor="t" anchorCtr="0" compatLnSpc="1">
              <a:spAutoFit/>
            </a:bodyPr>
            <a:lstStyle/>
            <a:p>
              <a:pPr marL="7706" marR="3084" lvl="0" indent="0" algn="l" defTabSz="277383" rtl="0" eaLnBrk="1" fontAlgn="auto" latinLnBrk="0" hangingPunct="1">
                <a:lnSpc>
                  <a:spcPct val="112200"/>
                </a:lnSpc>
                <a:spcBef>
                  <a:spcPts val="6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GB" sz="157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Miyokard </a:t>
              </a:r>
              <a:r>
                <a:rPr kumimoji="0" lang="en-GB" sz="1577" b="1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infarktüste</a:t>
              </a:r>
              <a:r>
                <a:rPr kumimoji="0" lang="tr-TR" sz="1577" b="1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</a:t>
              </a:r>
              <a:r>
                <a:rPr kumimoji="0" lang="en-GB" sz="1577" b="1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azalma</a:t>
              </a:r>
              <a:endParaRPr kumimoji="0" lang="en-GB" sz="157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pic>
          <p:nvPicPr>
            <p:cNvPr id="40" name="object 47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6247763" y="5314300"/>
              <a:ext cx="487649" cy="673693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41" name="Graphic 51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53737" y="4046553"/>
            <a:ext cx="2357588" cy="2658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2" name="Oval 52"/>
          <p:cNvSpPr/>
          <p:nvPr/>
        </p:nvSpPr>
        <p:spPr>
          <a:xfrm>
            <a:off x="3853737" y="3993460"/>
            <a:ext cx="231138" cy="23113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98989"/>
          </a:solidFill>
          <a:ln cap="flat">
            <a:noFill/>
            <a:prstDash val="solid"/>
          </a:ln>
        </p:spPr>
        <p:txBody>
          <a:bodyPr vert="horz" wrap="square" lIns="55473" tIns="27736" rIns="55473" bIns="27736" anchor="ctr" anchorCtr="1" compatLnSpc="1">
            <a:noAutofit/>
          </a:bodyPr>
          <a:lstStyle/>
          <a:p>
            <a:pPr marL="0" marR="0" lvl="0" indent="0" algn="ctr" defTabSz="277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53"/>
          <p:cNvSpPr/>
          <p:nvPr/>
        </p:nvSpPr>
        <p:spPr>
          <a:xfrm>
            <a:off x="3266648" y="4506582"/>
            <a:ext cx="231138" cy="23113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898989"/>
          </a:solidFill>
          <a:ln cap="flat">
            <a:noFill/>
            <a:prstDash val="solid"/>
          </a:ln>
        </p:spPr>
        <p:txBody>
          <a:bodyPr vert="horz" wrap="square" lIns="55473" tIns="27736" rIns="55473" bIns="27736" anchor="ctr" anchorCtr="1" compatLnSpc="1">
            <a:noAutofit/>
          </a:bodyPr>
          <a:lstStyle/>
          <a:p>
            <a:pPr marL="0" marR="0" lvl="0" indent="0" algn="ctr" defTabSz="277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" name="Group 12"/>
          <p:cNvGrpSpPr/>
          <p:nvPr/>
        </p:nvGrpSpPr>
        <p:grpSpPr>
          <a:xfrm>
            <a:off x="4539496" y="3825933"/>
            <a:ext cx="1215778" cy="1135536"/>
            <a:chOff x="7478402" y="6306589"/>
            <a:chExt cx="2004063" cy="1871795"/>
          </a:xfrm>
        </p:grpSpPr>
        <p:pic>
          <p:nvPicPr>
            <p:cNvPr id="45" name="Picture 5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78402" y="6306589"/>
              <a:ext cx="2004063" cy="187179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6" name="Graphic 55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843055" y="6617686"/>
              <a:ext cx="1009653" cy="100012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7" name="TextBox 56"/>
            <p:cNvSpPr txBox="1"/>
            <p:nvPr/>
          </p:nvSpPr>
          <p:spPr>
            <a:xfrm>
              <a:off x="7961286" y="6864574"/>
              <a:ext cx="873316" cy="40000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5473" tIns="27736" rIns="55473" bIns="27736" anchor="t" anchorCtr="0" compatLnSpc="1">
              <a:spAutoFit/>
            </a:bodyPr>
            <a:lstStyle/>
            <a:p>
              <a:pPr marL="0" marR="0" lvl="0" indent="0" algn="l" defTabSz="277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GB" sz="1213" b="0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%</a:t>
              </a:r>
              <a:r>
                <a:rPr kumimoji="0" lang="tr-TR" sz="1213" b="0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43</a:t>
              </a:r>
              <a:endParaRPr kumimoji="0" lang="en-GB" sz="1213" b="0" i="0" u="none" strike="noStrike" kern="0" cap="none" spc="-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48" name="Group 13"/>
          <p:cNvGrpSpPr/>
          <p:nvPr/>
        </p:nvGrpSpPr>
        <p:grpSpPr>
          <a:xfrm>
            <a:off x="5913404" y="4028618"/>
            <a:ext cx="4807632" cy="728079"/>
            <a:chOff x="9743124" y="6640692"/>
            <a:chExt cx="7924803" cy="1200150"/>
          </a:xfrm>
        </p:grpSpPr>
        <p:pic>
          <p:nvPicPr>
            <p:cNvPr id="49" name="Graphic 57"/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743124" y="6640692"/>
              <a:ext cx="7924803" cy="120015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0" name="TextBox 58"/>
            <p:cNvSpPr txBox="1"/>
            <p:nvPr/>
          </p:nvSpPr>
          <p:spPr>
            <a:xfrm>
              <a:off x="10465179" y="6788944"/>
              <a:ext cx="6610225" cy="90353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5473" tIns="27736" rIns="55473" bIns="27736" anchor="t" anchorCtr="0" compatLnSpc="1">
              <a:spAutoFit/>
            </a:bodyPr>
            <a:lstStyle/>
            <a:p>
              <a:pPr marL="7706" marR="3084" lvl="0" indent="0" algn="l" defTabSz="277383" rtl="0" eaLnBrk="1" fontAlgn="auto" latinLnBrk="0" hangingPunct="1">
                <a:lnSpc>
                  <a:spcPct val="106000"/>
                </a:lnSpc>
                <a:spcBef>
                  <a:spcPts val="5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GB" sz="157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Ampütasyon</a:t>
              </a:r>
              <a:r>
                <a:rPr kumimoji="0" lang="en-GB" sz="1577" b="1" i="0" u="none" strike="noStrike" kern="0" cap="none" spc="-18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</a:t>
              </a:r>
              <a:r>
                <a:rPr kumimoji="0" lang="en-GB" sz="157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veya</a:t>
              </a:r>
              <a:r>
                <a:rPr kumimoji="0" lang="en-GB" sz="1577" b="1" i="0" u="none" strike="noStrike" kern="0" cap="none" spc="-12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</a:t>
              </a:r>
              <a:r>
                <a:rPr kumimoji="0" lang="en-GB" sz="1577" b="1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fatal</a:t>
              </a:r>
              <a:br>
                <a:rPr kumimoji="0" lang="tr-TR" sz="1577" b="1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</a:br>
              <a:r>
                <a:rPr kumimoji="0" lang="en-GB" sz="157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periferal</a:t>
              </a:r>
              <a:r>
                <a:rPr kumimoji="0" lang="en-GB" sz="1577" b="1" i="0" u="none" strike="noStrike" kern="0" cap="none" spc="-39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</a:t>
              </a:r>
              <a:r>
                <a:rPr kumimoji="0" lang="en-GB" sz="157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hastalıklarda</a:t>
              </a:r>
              <a:r>
                <a:rPr kumimoji="0" lang="en-GB" sz="1577" b="1" i="0" u="none" strike="noStrike" kern="0" cap="none" spc="-3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 </a:t>
              </a:r>
              <a:r>
                <a:rPr kumimoji="0" lang="en-GB" sz="1577" b="1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azalma</a:t>
              </a:r>
              <a:endParaRPr kumimoji="0" lang="en-GB" sz="157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pic>
          <p:nvPicPr>
            <p:cNvPr id="51" name="Graphic 61"/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6324902" y="6955017"/>
              <a:ext cx="333371" cy="571500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52" name="Group 14"/>
          <p:cNvGrpSpPr/>
          <p:nvPr/>
        </p:nvGrpSpPr>
        <p:grpSpPr>
          <a:xfrm>
            <a:off x="4539496" y="4790635"/>
            <a:ext cx="1215778" cy="1135536"/>
            <a:chOff x="7478402" y="7896785"/>
            <a:chExt cx="2004063" cy="1871795"/>
          </a:xfrm>
        </p:grpSpPr>
        <p:pic>
          <p:nvPicPr>
            <p:cNvPr id="53" name="Picture 6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78402" y="7896785"/>
              <a:ext cx="2004063" cy="187179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4" name="Graphic 65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843055" y="8232608"/>
              <a:ext cx="1009653" cy="100012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5" name="TextBox 66"/>
            <p:cNvSpPr txBox="1"/>
            <p:nvPr/>
          </p:nvSpPr>
          <p:spPr>
            <a:xfrm>
              <a:off x="7961286" y="8479496"/>
              <a:ext cx="873316" cy="40000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5473" tIns="27736" rIns="55473" bIns="27736" anchor="t" anchorCtr="0" compatLnSpc="1">
              <a:spAutoFit/>
            </a:bodyPr>
            <a:lstStyle/>
            <a:p>
              <a:pPr marL="0" marR="0" lvl="0" indent="0" algn="l" defTabSz="2773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GB" sz="1213" b="0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%</a:t>
              </a:r>
              <a:r>
                <a:rPr kumimoji="0" lang="tr-TR" sz="1213" b="0" i="0" u="none" strike="noStrike" kern="0" cap="none" spc="-6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13</a:t>
              </a:r>
              <a:endParaRPr kumimoji="0" lang="en-GB" sz="1213" b="0" i="0" u="none" strike="noStrike" kern="0" cap="none" spc="-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6" name="Group 15"/>
          <p:cNvGrpSpPr/>
          <p:nvPr/>
        </p:nvGrpSpPr>
        <p:grpSpPr>
          <a:xfrm>
            <a:off x="5913404" y="4992971"/>
            <a:ext cx="4807632" cy="728079"/>
            <a:chOff x="9743124" y="8230313"/>
            <a:chExt cx="7924803" cy="1200150"/>
          </a:xfrm>
        </p:grpSpPr>
        <p:pic>
          <p:nvPicPr>
            <p:cNvPr id="57" name="Graphic 67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743124" y="8230313"/>
              <a:ext cx="7924803" cy="120015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8" name="TextBox 68"/>
            <p:cNvSpPr txBox="1"/>
            <p:nvPr/>
          </p:nvSpPr>
          <p:spPr>
            <a:xfrm>
              <a:off x="10434703" y="8581597"/>
              <a:ext cx="6610225" cy="4975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5473" tIns="27736" rIns="55473" bIns="27736" anchor="t" anchorCtr="0" compatLnSpc="1">
              <a:spAutoFit/>
            </a:bodyPr>
            <a:lstStyle/>
            <a:p>
              <a:pPr marL="7706" marR="3084" lvl="0" indent="0" algn="l" defTabSz="277383" rtl="0" eaLnBrk="1" fontAlgn="auto" latinLnBrk="0" hangingPunct="1">
                <a:lnSpc>
                  <a:spcPct val="112200"/>
                </a:lnSpc>
                <a:spcBef>
                  <a:spcPts val="6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en-GB" sz="157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Verdana"/>
                </a:rPr>
                <a:t>İnmede azalma</a:t>
              </a:r>
              <a:endParaRPr kumimoji="0" lang="en-GB" sz="157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endParaRPr>
            </a:p>
          </p:txBody>
        </p:sp>
        <p:pic>
          <p:nvPicPr>
            <p:cNvPr id="59" name="Graphic 71"/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6167735" y="8549402"/>
              <a:ext cx="647696" cy="561971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5023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Diyabetik </a:t>
            </a:r>
            <a:r>
              <a:rPr lang="tr-TR" dirty="0" err="1">
                <a:solidFill>
                  <a:srgbClr val="FF0000"/>
                </a:solidFill>
              </a:rPr>
              <a:t>Nöropati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720297" cy="4351338"/>
          </a:xfrm>
        </p:spPr>
        <p:txBody>
          <a:bodyPr/>
          <a:lstStyle/>
          <a:p>
            <a:r>
              <a:rPr lang="tr-TR" dirty="0"/>
              <a:t>Uzun süreli kan şekeri yüksekliği diyabetli bireylerde sinir sistemine zarar verir </a:t>
            </a:r>
          </a:p>
          <a:p>
            <a:pPr lvl="1"/>
            <a:r>
              <a:rPr lang="tr-TR" dirty="0"/>
              <a:t>Diyabetik </a:t>
            </a:r>
            <a:r>
              <a:rPr lang="tr-TR" dirty="0" err="1"/>
              <a:t>nöropati</a:t>
            </a:r>
            <a:endParaRPr lang="tr-TR" dirty="0"/>
          </a:p>
          <a:p>
            <a:r>
              <a:rPr lang="tr-TR" dirty="0"/>
              <a:t>Diyabetik </a:t>
            </a:r>
            <a:r>
              <a:rPr lang="tr-TR" dirty="0" err="1"/>
              <a:t>nöropati</a:t>
            </a:r>
            <a:r>
              <a:rPr lang="tr-TR" dirty="0"/>
              <a:t> ise uzun dönemde diyabetik ayak oluşumuna neden olabilir</a:t>
            </a:r>
          </a:p>
          <a:p>
            <a:r>
              <a:rPr lang="tr-TR" dirty="0"/>
              <a:t>Ayaklarda iyileşmesi güç yaralar ile yapısal kemik ve eklem bozuklukları olarak karşımıza çıkar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497" y="1825625"/>
            <a:ext cx="26456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4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Diyabetik </a:t>
            </a:r>
            <a:r>
              <a:rPr lang="tr-TR" dirty="0" err="1">
                <a:solidFill>
                  <a:srgbClr val="FF0000"/>
                </a:solidFill>
              </a:rPr>
              <a:t>Nöropati</a:t>
            </a:r>
            <a:r>
              <a:rPr lang="tr-TR" dirty="0">
                <a:solidFill>
                  <a:srgbClr val="FF0000"/>
                </a:solidFill>
              </a:rPr>
              <a:t> ve Diyabetik Ayak Nasıl Önlenir?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Düzenli kontrollerinizi yaptırın</a:t>
            </a:r>
          </a:p>
          <a:p>
            <a:r>
              <a:rPr lang="tr-TR" dirty="0"/>
              <a:t>Sağlıklı beslenin</a:t>
            </a:r>
          </a:p>
          <a:p>
            <a:pPr lvl="1"/>
            <a:r>
              <a:rPr lang="tr-TR" dirty="0"/>
              <a:t>Şeker ve tuz tüketiminizi kısıtlayın. Sizin için uygun olan sağlıklı beslenme düzenini belirlemek için diyetisyeninizden ve doktorunuzdan yardım alabilirsiniz</a:t>
            </a:r>
          </a:p>
          <a:p>
            <a:r>
              <a:rPr lang="tr-TR" dirty="0"/>
              <a:t>Kan şekerinin kontrol altında tutun</a:t>
            </a:r>
          </a:p>
          <a:p>
            <a:pPr lvl="1"/>
            <a:r>
              <a:rPr lang="tr-TR" dirty="0"/>
              <a:t>Açlık</a:t>
            </a:r>
          </a:p>
          <a:p>
            <a:pPr lvl="1"/>
            <a:r>
              <a:rPr lang="tr-TR" dirty="0"/>
              <a:t>Tokluk</a:t>
            </a:r>
          </a:p>
          <a:p>
            <a:pPr lvl="1"/>
            <a:r>
              <a:rPr lang="tr-TR" dirty="0"/>
              <a:t>Hemoglobin A1c</a:t>
            </a:r>
          </a:p>
          <a:p>
            <a:r>
              <a:rPr lang="tr-TR" dirty="0"/>
              <a:t>Kan basıncını kontrol altında tutun</a:t>
            </a:r>
          </a:p>
          <a:p>
            <a:r>
              <a:rPr lang="tr-TR" dirty="0"/>
              <a:t>Kan yağlarının kontrol altında tutun </a:t>
            </a:r>
          </a:p>
          <a:p>
            <a:r>
              <a:rPr lang="tr-TR" dirty="0"/>
              <a:t>Kilo kontrolünün sağlayın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223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Diyabetli Bireylerin Uygulaması Gereken Ayak Bakımı Rutini Nasıl Olmalıdır?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Ayaklarınızı her gün ılık su ile yıkayıp kurulayın. Yıkama sonrası özellikle parmak aralarınızı kurulamaya özen gösterin</a:t>
            </a:r>
          </a:p>
          <a:p>
            <a:r>
              <a:rPr lang="tr-TR" dirty="0"/>
              <a:t>Ayaklarınızı yıkayacağınız suyun sıcaklığını mutlaka dirseğinizle kontrol edin</a:t>
            </a:r>
          </a:p>
          <a:p>
            <a:r>
              <a:rPr lang="tr-TR" dirty="0"/>
              <a:t>Yıkama ve kurulama sonrasında ayaklarınızı nemlendirici bir krem ile nemlendirin. Ancak nemlendirici kremi parmak aralarınıza uygulamayın</a:t>
            </a:r>
          </a:p>
          <a:p>
            <a:r>
              <a:rPr lang="tr-TR" dirty="0"/>
              <a:t>Günlük olarak ayaklarınızı kontrol edin. Kontrolde ayağınızın üstünü, parmak aralarınızı ve ayak tabanınızı kontrol etmeniz gerekir</a:t>
            </a:r>
          </a:p>
          <a:p>
            <a:r>
              <a:rPr lang="tr-TR" dirty="0"/>
              <a:t>Tırnaklarınızı banyodan sonra yumuşakken kesin. Tırnaklarınızı düz kenarlı olarak kesin ve derin kesmekten kaçının</a:t>
            </a:r>
          </a:p>
        </p:txBody>
      </p:sp>
    </p:spTree>
    <p:extLst>
      <p:ext uri="{BB962C8B-B14F-4D97-AF65-F5344CB8AC3E}">
        <p14:creationId xmlns:p14="http://schemas.microsoft.com/office/powerpoint/2010/main" val="29158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Diyabetli Bireylerin Uygulaması Gereken Ayak Bakımı Rutini Nasıl Olmalıdır?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Ayaklarınız üşüyor ise ısı kaynaklarına (soba, kalorifer, ısıtıcı, vb.) yaklaştırmayın. Bunun yerine ısınmak için ısıtıcılar yerine kalın çorap, patik, vb. kullanın</a:t>
            </a:r>
          </a:p>
          <a:p>
            <a:r>
              <a:rPr lang="tr-TR" dirty="0"/>
              <a:t>Sentetik çoraplar yerine pamuklu veya yünlü, burunları dikişsiz, bilek kısımları sıkı olmayan ve mümkünse açık renk çorapları tercih edin. Çoraplarınızı mutlaka günlük olarak değiştirin</a:t>
            </a:r>
          </a:p>
          <a:p>
            <a:r>
              <a:rPr lang="tr-TR" dirty="0"/>
              <a:t>Yere çıplak ayakla ayakkabısız veya terliksiz olarak basmayın. Arkası kapalı yumuşak terlikleri tercih edin</a:t>
            </a:r>
          </a:p>
          <a:p>
            <a:r>
              <a:rPr lang="tr-TR" dirty="0"/>
              <a:t>Ayakkabınızın taban genişliği ile ayak tabanınız aynı genişlikte olmalıdır. Ayakkabılarınızın altı dışarıdan yabancı madde batmalarını engelleyebilecek malzemeden olmalıdır</a:t>
            </a:r>
          </a:p>
          <a:p>
            <a:r>
              <a:rPr lang="tr-TR" dirty="0"/>
              <a:t>Ayakkabılarınızı giymeden önce mutlaka silkeleyin. Tabanlığını, astarını elinizle kontrol edin. Eğer kıvrılmış veya bozulmuş ise mutlaka değiştirin</a:t>
            </a:r>
          </a:p>
        </p:txBody>
      </p:sp>
    </p:spTree>
    <p:extLst>
      <p:ext uri="{BB962C8B-B14F-4D97-AF65-F5344CB8AC3E}">
        <p14:creationId xmlns:p14="http://schemas.microsoft.com/office/powerpoint/2010/main" val="230386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Günlük Olarak Ayaklarınızı Kontrol Ettiğinizde Doktora Başvurmanız </a:t>
            </a:r>
            <a:r>
              <a:rPr lang="tr-TR" dirty="0" err="1">
                <a:solidFill>
                  <a:srgbClr val="FF0000"/>
                </a:solidFill>
              </a:rPr>
              <a:t>GerekenDurumlar</a:t>
            </a:r>
            <a:r>
              <a:rPr lang="tr-TR" dirty="0">
                <a:solidFill>
                  <a:srgbClr val="FF0000"/>
                </a:solidFill>
              </a:rPr>
              <a:t> Nelerdir?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Ayakta kızarıklık ve su toplaması</a:t>
            </a:r>
          </a:p>
          <a:p>
            <a:r>
              <a:rPr lang="tr-TR" dirty="0"/>
              <a:t>Yanıklar</a:t>
            </a:r>
          </a:p>
          <a:p>
            <a:r>
              <a:rPr lang="tr-TR" dirty="0"/>
              <a:t>Tırnağınızı keserken kanama olması ve tırnak batması</a:t>
            </a:r>
          </a:p>
          <a:p>
            <a:r>
              <a:rPr lang="tr-TR" dirty="0"/>
              <a:t>Ayak tabanının çökmesi, ayakta şişlik ve şekil bozukluğu oluşması</a:t>
            </a:r>
          </a:p>
          <a:p>
            <a:r>
              <a:rPr lang="tr-TR" dirty="0"/>
              <a:t>Ayakta renk değişikliği, morarma ve kızarıklık</a:t>
            </a:r>
          </a:p>
          <a:p>
            <a:r>
              <a:rPr lang="tr-TR" dirty="0"/>
              <a:t>Ayağa yabancı cisim batması</a:t>
            </a:r>
          </a:p>
        </p:txBody>
      </p:sp>
    </p:spTree>
    <p:extLst>
      <p:ext uri="{BB962C8B-B14F-4D97-AF65-F5344CB8AC3E}">
        <p14:creationId xmlns:p14="http://schemas.microsoft.com/office/powerpoint/2010/main" val="84291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Diyabetik </a:t>
            </a:r>
            <a:r>
              <a:rPr lang="tr-TR" dirty="0" err="1">
                <a:solidFill>
                  <a:srgbClr val="FF0000"/>
                </a:solidFill>
              </a:rPr>
              <a:t>Nefropati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657850" cy="4351338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Böbreklerde uzun süreli yüksek kan şekeri seviyelerine bağlı meydana gelen bu sağlık sorununa diyabetik </a:t>
            </a:r>
            <a:r>
              <a:rPr lang="tr-TR" dirty="0" err="1"/>
              <a:t>nefropati</a:t>
            </a:r>
            <a:r>
              <a:rPr lang="tr-TR" dirty="0"/>
              <a:t> denir.</a:t>
            </a:r>
          </a:p>
          <a:p>
            <a:r>
              <a:rPr lang="tr-TR" dirty="0"/>
              <a:t>Şekerin, gece dışarıda bıraktığınızda, ertesi gün yapışkan hale gelmesi gibi kanınızdaki fazla şeker de kan damarlarınıza yapışır ve kan akışını engeller</a:t>
            </a:r>
          </a:p>
          <a:p>
            <a:r>
              <a:rPr lang="tr-TR" dirty="0"/>
              <a:t>Böbreklerinize giden kan akışı azalır ve böbrekleriniz işlevini yerine getirmekte zorlanır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1852613"/>
            <a:ext cx="48577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9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Diyabetik </a:t>
            </a:r>
            <a:r>
              <a:rPr lang="tr-TR" dirty="0" err="1">
                <a:solidFill>
                  <a:srgbClr val="FF0000"/>
                </a:solidFill>
              </a:rPr>
              <a:t>Nefropati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İdrarda protein kaybı ile başlar</a:t>
            </a:r>
          </a:p>
          <a:p>
            <a:r>
              <a:rPr lang="tr-TR" dirty="0"/>
              <a:t>Yüksek tansiyon</a:t>
            </a:r>
          </a:p>
          <a:p>
            <a:r>
              <a:rPr lang="tr-TR" dirty="0"/>
              <a:t>Ödem (vücutta şişme) </a:t>
            </a:r>
          </a:p>
          <a:p>
            <a:r>
              <a:rPr lang="tr-TR" dirty="0"/>
              <a:t>Böbreklerde fonksiyon bozuklukları</a:t>
            </a:r>
          </a:p>
          <a:p>
            <a:r>
              <a:rPr lang="tr-TR" dirty="0"/>
              <a:t>Börek yetmezliği</a:t>
            </a:r>
          </a:p>
          <a:p>
            <a:r>
              <a:rPr lang="tr-TR" dirty="0"/>
              <a:t>Hemodiyaliz</a:t>
            </a:r>
          </a:p>
        </p:txBody>
      </p:sp>
    </p:spTree>
    <p:extLst>
      <p:ext uri="{BB962C8B-B14F-4D97-AF65-F5344CB8AC3E}">
        <p14:creationId xmlns:p14="http://schemas.microsoft.com/office/powerpoint/2010/main" val="423816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Diyabetik </a:t>
            </a:r>
            <a:r>
              <a:rPr lang="tr-TR" dirty="0" err="1">
                <a:solidFill>
                  <a:srgbClr val="FF0000"/>
                </a:solidFill>
              </a:rPr>
              <a:t>Nefropati</a:t>
            </a:r>
            <a:r>
              <a:rPr lang="tr-TR" dirty="0">
                <a:solidFill>
                  <a:srgbClr val="FF0000"/>
                </a:solidFill>
              </a:rPr>
              <a:t> İçin Risk Faktörleri Nelerdir?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20 yaş öncesinde Tip 1 diyabet tanısı almak</a:t>
            </a:r>
          </a:p>
          <a:p>
            <a:r>
              <a:rPr lang="tr-TR" dirty="0"/>
              <a:t>Yüksek HbA1c değerleri</a:t>
            </a:r>
          </a:p>
          <a:p>
            <a:r>
              <a:rPr lang="tr-TR" dirty="0"/>
              <a:t>Yüksek tansiyon</a:t>
            </a:r>
          </a:p>
          <a:p>
            <a:r>
              <a:rPr lang="tr-TR" dirty="0"/>
              <a:t>Ailede diyabet ve kronik böbrek hastalığı öyküsü</a:t>
            </a:r>
          </a:p>
          <a:p>
            <a:r>
              <a:rPr lang="tr-TR" dirty="0"/>
              <a:t>Diyabetik </a:t>
            </a:r>
            <a:r>
              <a:rPr lang="tr-TR" dirty="0" err="1"/>
              <a:t>retinopatiye</a:t>
            </a:r>
            <a:r>
              <a:rPr lang="tr-TR" dirty="0"/>
              <a:t> (kontrolsüz diyabete bağlı meydana gelen görme problemi) veya diyabetik </a:t>
            </a:r>
            <a:r>
              <a:rPr lang="tr-TR" dirty="0" err="1"/>
              <a:t>nöropatiye</a:t>
            </a:r>
            <a:r>
              <a:rPr lang="tr-TR" dirty="0"/>
              <a:t> (kontrolsüz diyabete bağlı meydana gelen sinir hasarı) sahip olmak </a:t>
            </a:r>
          </a:p>
          <a:p>
            <a:r>
              <a:rPr lang="tr-TR" dirty="0" err="1"/>
              <a:t>Obezite</a:t>
            </a:r>
            <a:r>
              <a:rPr lang="tr-TR" dirty="0"/>
              <a:t> </a:t>
            </a:r>
          </a:p>
          <a:p>
            <a:r>
              <a:rPr lang="tr-TR" dirty="0"/>
              <a:t>Sigara içmek </a:t>
            </a:r>
          </a:p>
        </p:txBody>
      </p:sp>
    </p:spTree>
    <p:extLst>
      <p:ext uri="{BB962C8B-B14F-4D97-AF65-F5344CB8AC3E}">
        <p14:creationId xmlns:p14="http://schemas.microsoft.com/office/powerpoint/2010/main" val="3105861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693</Words>
  <Application>Microsoft Office PowerPoint</Application>
  <PresentationFormat>Geniş ekran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Office Teması</vt:lpstr>
      <vt:lpstr>PowerPoint Sunusu</vt:lpstr>
      <vt:lpstr>Diyabetik Nöropati</vt:lpstr>
      <vt:lpstr>Diyabetik Nöropati ve Diyabetik Ayak Nasıl Önlenir?</vt:lpstr>
      <vt:lpstr>Diyabetli Bireylerin Uygulaması Gereken Ayak Bakımı Rutini Nasıl Olmalıdır?</vt:lpstr>
      <vt:lpstr>Diyabetli Bireylerin Uygulaması Gereken Ayak Bakımı Rutini Nasıl Olmalıdır?</vt:lpstr>
      <vt:lpstr>Günlük Olarak Ayaklarınızı Kontrol Ettiğinizde Doktora Başvurmanız GerekenDurumlar Nelerdir?</vt:lpstr>
      <vt:lpstr>Diyabetik Nefropati</vt:lpstr>
      <vt:lpstr>Diyabetik Nefropati</vt:lpstr>
      <vt:lpstr>Diyabetik Nefropati İçin Risk Faktörleri Nelerdir?</vt:lpstr>
      <vt:lpstr>Diyabetik Nefropati Nasıl Önlenebilir?</vt:lpstr>
      <vt:lpstr>Diyabetik Retinopati </vt:lpstr>
      <vt:lpstr>Diyabetik Retinopati </vt:lpstr>
      <vt:lpstr>Diyabetik Retinopati Nasıl Önlenebilir?</vt:lpstr>
      <vt:lpstr>HbA1c düzeyinde %1'lik düşüşün etkileri: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Diyabet Derneği</cp:lastModifiedBy>
  <cp:revision>24</cp:revision>
  <dcterms:created xsi:type="dcterms:W3CDTF">2024-10-11T11:03:30Z</dcterms:created>
  <dcterms:modified xsi:type="dcterms:W3CDTF">2024-10-14T08:40:49Z</dcterms:modified>
</cp:coreProperties>
</file>