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93" r:id="rId5"/>
    <p:sldId id="292" r:id="rId6"/>
    <p:sldId id="259" r:id="rId7"/>
    <p:sldId id="294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97" r:id="rId20"/>
    <p:sldId id="295" r:id="rId21"/>
    <p:sldId id="271" r:id="rId22"/>
    <p:sldId id="272" r:id="rId23"/>
    <p:sldId id="273" r:id="rId24"/>
    <p:sldId id="274" r:id="rId25"/>
    <p:sldId id="275" r:id="rId26"/>
    <p:sldId id="296" r:id="rId27"/>
    <p:sldId id="276" r:id="rId28"/>
    <p:sldId id="277" r:id="rId29"/>
    <p:sldId id="288" r:id="rId30"/>
    <p:sldId id="280" r:id="rId31"/>
    <p:sldId id="285" r:id="rId32"/>
    <p:sldId id="281" r:id="rId33"/>
    <p:sldId id="286" r:id="rId34"/>
    <p:sldId id="287" r:id="rId35"/>
    <p:sldId id="278" r:id="rId36"/>
    <p:sldId id="289" r:id="rId37"/>
    <p:sldId id="290" r:id="rId38"/>
    <p:sldId id="291" r:id="rId39"/>
    <p:sldId id="279" r:id="rId40"/>
    <p:sldId id="282" r:id="rId41"/>
    <p:sldId id="283" r:id="rId42"/>
    <p:sldId id="284" r:id="rId4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5653-9A1E-4983-8164-CC42EEE57DCF}" type="datetimeFigureOut">
              <a:rPr lang="tr-TR" smtClean="0"/>
              <a:pPr/>
              <a:t>10.11.2023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8740-B4B3-49A7-81CC-535F0228DFA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5653-9A1E-4983-8164-CC42EEE57DCF}" type="datetimeFigureOut">
              <a:rPr lang="tr-TR" smtClean="0"/>
              <a:pPr/>
              <a:t>10.11.2023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8740-B4B3-49A7-81CC-535F0228DFA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5653-9A1E-4983-8164-CC42EEE57DCF}" type="datetimeFigureOut">
              <a:rPr lang="tr-TR" smtClean="0"/>
              <a:pPr/>
              <a:t>10.11.2023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8740-B4B3-49A7-81CC-535F0228DFA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5653-9A1E-4983-8164-CC42EEE57DCF}" type="datetimeFigureOut">
              <a:rPr lang="tr-TR" smtClean="0"/>
              <a:pPr/>
              <a:t>10.11.2023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8740-B4B3-49A7-81CC-535F0228DFA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5653-9A1E-4983-8164-CC42EEE57DCF}" type="datetimeFigureOut">
              <a:rPr lang="tr-TR" smtClean="0"/>
              <a:pPr/>
              <a:t>10.11.2023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8740-B4B3-49A7-81CC-535F0228DFA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5653-9A1E-4983-8164-CC42EEE57DCF}" type="datetimeFigureOut">
              <a:rPr lang="tr-TR" smtClean="0"/>
              <a:pPr/>
              <a:t>10.11.2023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8740-B4B3-49A7-81CC-535F0228DFA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5653-9A1E-4983-8164-CC42EEE57DCF}" type="datetimeFigureOut">
              <a:rPr lang="tr-TR" smtClean="0"/>
              <a:pPr/>
              <a:t>10.11.2023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8740-B4B3-49A7-81CC-535F0228DFA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5653-9A1E-4983-8164-CC42EEE57DCF}" type="datetimeFigureOut">
              <a:rPr lang="tr-TR" smtClean="0"/>
              <a:pPr/>
              <a:t>10.11.2023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8740-B4B3-49A7-81CC-535F0228DFA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5653-9A1E-4983-8164-CC42EEE57DCF}" type="datetimeFigureOut">
              <a:rPr lang="tr-TR" smtClean="0"/>
              <a:pPr/>
              <a:t>10.11.2023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8740-B4B3-49A7-81CC-535F0228DFA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5653-9A1E-4983-8164-CC42EEE57DCF}" type="datetimeFigureOut">
              <a:rPr lang="tr-TR" smtClean="0"/>
              <a:pPr/>
              <a:t>10.11.2023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8740-B4B3-49A7-81CC-535F0228DFA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C05653-9A1E-4983-8164-CC42EEE57DCF}" type="datetimeFigureOut">
              <a:rPr lang="tr-TR" smtClean="0"/>
              <a:pPr/>
              <a:t>10.11.2023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58740-B4B3-49A7-81CC-535F0228DFA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05653-9A1E-4983-8164-CC42EEE57DCF}" type="datetimeFigureOut">
              <a:rPr lang="tr-TR" smtClean="0"/>
              <a:pPr/>
              <a:t>10.11.2023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58740-B4B3-49A7-81CC-535F0228DFA9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5.jpeg"/><Relationship Id="rId4" Type="http://schemas.openxmlformats.org/officeDocument/2006/relationships/image" Target="../media/image20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8.jpe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MAKBULE ÇÖKÜŞ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ANKARA EĞİTİM VE ARAŞTIRMA HASTANESİ DİYABET EĞİTİM HEMŞİRESİ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AYAK BAKIMI</a:t>
            </a:r>
            <a:endParaRPr lang="tr-TR" dirty="0"/>
          </a:p>
        </p:txBody>
      </p:sp>
      <p:pic>
        <p:nvPicPr>
          <p:cNvPr id="1026" name="Picture 2" descr="C:\Users\ztb271\Desktop\AYAK 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1643050"/>
            <a:ext cx="5857916" cy="392909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AYAK BAKIMI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Ayaklar her gün ılık su ile yıkanmalı ve kurulanmalıdır(özellikle parmak araları kurulanmalıdır yoksa mantar enfeksiyonu gelişebilir)</a:t>
            </a:r>
          </a:p>
          <a:p>
            <a:r>
              <a:rPr lang="tr-TR" dirty="0" smtClean="0"/>
              <a:t>Ayakların yıkanacağı suyun sıcaklığı dirsek ile kontrol edilmelidir(his kaybı olan diyabetlilerde yanıklara neden olabilir)</a:t>
            </a:r>
          </a:p>
          <a:p>
            <a:r>
              <a:rPr lang="tr-TR" dirty="0" smtClean="0"/>
              <a:t>Parmak araları hariç ayaklar nemlendirici krem ile nemlendirilmelidir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AYAK BAKIMI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Ayakların muayenesi günlük yapılmalıdır</a:t>
            </a:r>
          </a:p>
          <a:p>
            <a:r>
              <a:rPr lang="tr-TR" dirty="0" smtClean="0"/>
              <a:t> Ayak tabanını görmek için gerekirse ayna kullanılmalıdır</a:t>
            </a:r>
          </a:p>
          <a:p>
            <a:endParaRPr lang="tr-TR" dirty="0"/>
          </a:p>
        </p:txBody>
      </p:sp>
      <p:pic>
        <p:nvPicPr>
          <p:cNvPr id="2050" name="Picture 2" descr="C:\Users\ztb271\Desktop\ayak muayane ayn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357562"/>
            <a:ext cx="2643206" cy="2571768"/>
          </a:xfrm>
          <a:prstGeom prst="rect">
            <a:avLst/>
          </a:prstGeom>
          <a:noFill/>
        </p:spPr>
      </p:pic>
      <p:pic>
        <p:nvPicPr>
          <p:cNvPr id="2051" name="Picture 3" descr="C:\Users\ztb271\Desktop\AYAK 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429000"/>
            <a:ext cx="2571768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AYAK BAKIMI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tr-TR" dirty="0" smtClean="0"/>
          </a:p>
          <a:p>
            <a:r>
              <a:rPr lang="tr-TR" dirty="0" smtClean="0"/>
              <a:t>Muayene sırasında şişlik,kızarıklık,ısı artışı akıntı gibi normal dışı bir durumla karlılaştıysanız mutlaka diyabet ekibinize bilgi vermelisiniz</a:t>
            </a:r>
          </a:p>
          <a:p>
            <a:r>
              <a:rPr lang="tr-TR" dirty="0" smtClean="0"/>
              <a:t>Ponza taşı kullanılmamalıdır</a:t>
            </a:r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AYAK BAKIMI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Nasırlar için nasır ilacı veya nasır bandı kullanılmamalıdır. Nasırlarınızı kendiniz kesmeye çalışmayın.Uzmandan destek alınız</a:t>
            </a:r>
          </a:p>
          <a:p>
            <a:endParaRPr lang="tr-TR" dirty="0"/>
          </a:p>
        </p:txBody>
      </p:sp>
      <p:pic>
        <p:nvPicPr>
          <p:cNvPr id="3074" name="Picture 2" descr="C:\Users\ztb271\Desktop\AYAK NASI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flipV="1">
            <a:off x="642911" y="3286122"/>
            <a:ext cx="3357586" cy="2643207"/>
          </a:xfrm>
          <a:prstGeom prst="rect">
            <a:avLst/>
          </a:prstGeom>
          <a:noFill/>
        </p:spPr>
      </p:pic>
      <p:pic>
        <p:nvPicPr>
          <p:cNvPr id="3075" name="Picture 3" descr="C:\Users\ztb271\Desktop\AYAK MUAYAN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00562" y="3286124"/>
            <a:ext cx="3214710" cy="26432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AYAK BAKIMI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Tırnaklar banyodan sonra yumuşakken kesilmelidir</a:t>
            </a:r>
          </a:p>
          <a:p>
            <a:r>
              <a:rPr lang="tr-TR" dirty="0" smtClean="0"/>
              <a:t>Tırnaklar düz olarak kesilmelidir</a:t>
            </a:r>
          </a:p>
          <a:p>
            <a:r>
              <a:rPr lang="tr-TR" dirty="0" smtClean="0"/>
              <a:t>Tırnaklar derin kesilmemelidir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AYAK BAKIMI</a:t>
            </a:r>
            <a:endParaRPr lang="tr-TR" dirty="0"/>
          </a:p>
        </p:txBody>
      </p:sp>
      <p:pic>
        <p:nvPicPr>
          <p:cNvPr id="1026" name="Picture 2" descr="C:\Users\ztb271\Desktop\ayak tırnak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714488"/>
            <a:ext cx="4549538" cy="3786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AYAK BAKIMI</a:t>
            </a:r>
            <a:endParaRPr lang="tr-TR" dirty="0"/>
          </a:p>
        </p:txBody>
      </p:sp>
      <p:pic>
        <p:nvPicPr>
          <p:cNvPr id="2050" name="Picture 2" descr="C:\Users\ztb271\Desktop\ayak tırnak 2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00166" y="3000372"/>
            <a:ext cx="5357850" cy="3571900"/>
          </a:xfrm>
          <a:prstGeom prst="rect">
            <a:avLst/>
          </a:prstGeom>
          <a:noFill/>
        </p:spPr>
      </p:pic>
      <p:sp>
        <p:nvSpPr>
          <p:cNvPr id="4" name="3 Dikdörtgen"/>
          <p:cNvSpPr/>
          <p:nvPr/>
        </p:nvSpPr>
        <p:spPr>
          <a:xfrm>
            <a:off x="1428728" y="1357298"/>
            <a:ext cx="5429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400" dirty="0" smtClean="0"/>
          </a:p>
          <a:p>
            <a:r>
              <a:rPr lang="tr-TR" sz="2400" dirty="0" smtClean="0"/>
              <a:t>        Görme sorunu olan diyabetliler bir               </a:t>
            </a:r>
          </a:p>
          <a:p>
            <a:r>
              <a:rPr lang="tr-TR" sz="2400" dirty="0" smtClean="0"/>
              <a:t>        yakınından yardım istemelidir</a:t>
            </a:r>
          </a:p>
        </p:txBody>
      </p:sp>
      <p:sp>
        <p:nvSpPr>
          <p:cNvPr id="5" name="4 Şimşek İşareti"/>
          <p:cNvSpPr/>
          <p:nvPr/>
        </p:nvSpPr>
        <p:spPr>
          <a:xfrm>
            <a:off x="1071538" y="1714488"/>
            <a:ext cx="857256" cy="928694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AYAK BAKIMI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571612"/>
            <a:ext cx="8229600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Ayaklarınız üşüyor ise ısı kaynaklarına yaklaştırılmamalı, ayakları ısıtmak için kalın çorap ya da patik kullanılmalıdır</a:t>
            </a:r>
          </a:p>
          <a:p>
            <a:pPr>
              <a:buNone/>
            </a:pPr>
            <a:endParaRPr lang="tr-TR" dirty="0" smtClean="0"/>
          </a:p>
        </p:txBody>
      </p:sp>
      <p:pic>
        <p:nvPicPr>
          <p:cNvPr id="24577" name="Picture 1" descr="C:\Users\ztb271\Desktop\ayak üşümesi 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57686" y="3429000"/>
            <a:ext cx="3571900" cy="2071702"/>
          </a:xfrm>
          <a:prstGeom prst="rect">
            <a:avLst/>
          </a:prstGeom>
          <a:noFill/>
        </p:spPr>
      </p:pic>
      <p:pic>
        <p:nvPicPr>
          <p:cNvPr id="24578" name="Picture 2" descr="C:\Users\ztb271\Desktop\ayak üşüme 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3429000"/>
            <a:ext cx="3500462" cy="2071702"/>
          </a:xfrm>
          <a:prstGeom prst="rect">
            <a:avLst/>
          </a:prstGeom>
          <a:noFill/>
        </p:spPr>
      </p:pic>
      <p:pic>
        <p:nvPicPr>
          <p:cNvPr id="24579" name="Picture 3" descr="C:\Users\ztb271\Desktop\çarpı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09" y="5500702"/>
            <a:ext cx="642941" cy="785818"/>
          </a:xfrm>
          <a:prstGeom prst="rect">
            <a:avLst/>
          </a:prstGeom>
          <a:noFill/>
        </p:spPr>
      </p:pic>
      <p:pic>
        <p:nvPicPr>
          <p:cNvPr id="7" name="Picture 3" descr="C:\Users\ztb271\Desktop\çarpı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86447" y="5500702"/>
            <a:ext cx="571504" cy="7143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AYAK BAKIMI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Yerlere çıplak ayakla basılmamalıdır</a:t>
            </a:r>
          </a:p>
          <a:p>
            <a:r>
              <a:rPr lang="tr-TR" dirty="0" smtClean="0"/>
              <a:t>Denize girerken deniz ayakkabısı kullanılmalıdır</a:t>
            </a:r>
          </a:p>
          <a:p>
            <a:r>
              <a:rPr lang="tr-TR" dirty="0" smtClean="0"/>
              <a:t>Parmak arası terlik kullanılmamalıdır</a:t>
            </a:r>
          </a:p>
          <a:p>
            <a:r>
              <a:rPr lang="tr-TR" dirty="0" smtClean="0"/>
              <a:t>Arkası kapalı yumuşak terlikler tercih edilmelidir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14348" y="357166"/>
            <a:ext cx="7872410" cy="3857652"/>
          </a:xfrm>
        </p:spPr>
        <p:txBody>
          <a:bodyPr>
            <a:normAutofit/>
          </a:bodyPr>
          <a:lstStyle/>
          <a:p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DİYABETLİ BİREYLERDE GENEL BAKIM VE SEYAHAT ÖNERİLERİ</a:t>
            </a:r>
            <a:endParaRPr lang="tr-T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AYAK BAKIMI</a:t>
            </a:r>
            <a:endParaRPr lang="tr-TR" dirty="0"/>
          </a:p>
        </p:txBody>
      </p:sp>
      <p:pic>
        <p:nvPicPr>
          <p:cNvPr id="53250" name="Picture 2" descr="C:\Users\ztb271\Desktop\deniz ayakkabısı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786050" y="4143380"/>
            <a:ext cx="2667000" cy="2286016"/>
          </a:xfrm>
          <a:prstGeom prst="rect">
            <a:avLst/>
          </a:prstGeom>
          <a:noFill/>
        </p:spPr>
      </p:pic>
      <p:pic>
        <p:nvPicPr>
          <p:cNvPr id="53251" name="Picture 3" descr="C:\Users\ztb271\Desktop\terlik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2132" y="2000240"/>
            <a:ext cx="2528893" cy="2786082"/>
          </a:xfrm>
          <a:prstGeom prst="rect">
            <a:avLst/>
          </a:prstGeom>
          <a:noFill/>
        </p:spPr>
      </p:pic>
      <p:pic>
        <p:nvPicPr>
          <p:cNvPr id="53252" name="Picture 4" descr="C:\Users\ztb271\Desktop\ayakkabı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20" y="1785926"/>
            <a:ext cx="2857520" cy="2500330"/>
          </a:xfrm>
          <a:prstGeom prst="rect">
            <a:avLst/>
          </a:prstGeom>
          <a:noFill/>
        </p:spPr>
      </p:pic>
      <p:pic>
        <p:nvPicPr>
          <p:cNvPr id="53253" name="Picture 5" descr="C:\Users\ztb271\Desktop\çarpı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72396" y="4143381"/>
            <a:ext cx="785818" cy="857256"/>
          </a:xfrm>
          <a:prstGeom prst="rect">
            <a:avLst/>
          </a:prstGeom>
          <a:noFill/>
        </p:spPr>
      </p:pic>
      <p:pic>
        <p:nvPicPr>
          <p:cNvPr id="53254" name="Picture 6" descr="C:\Users\ztb271\Desktop\tik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472" y="4000504"/>
            <a:ext cx="571497" cy="642942"/>
          </a:xfrm>
          <a:prstGeom prst="rect">
            <a:avLst/>
          </a:prstGeom>
          <a:noFill/>
        </p:spPr>
      </p:pic>
      <p:pic>
        <p:nvPicPr>
          <p:cNvPr id="53255" name="Picture 7" descr="C:\Users\ztb271\Desktop\tik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000232" y="5643578"/>
            <a:ext cx="642935" cy="7143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AYAK BAKIMI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Ayakkabıların taban genişliği ayak tabanı ile aynı genişlikte olmalıdır</a:t>
            </a:r>
          </a:p>
          <a:p>
            <a:r>
              <a:rPr lang="tr-TR" dirty="0" smtClean="0"/>
              <a:t>Ayakkabıların derinliği ekstradan 1 cm fazla ve burun kısmı geniş olmalıdır</a:t>
            </a:r>
          </a:p>
          <a:p>
            <a:r>
              <a:rPr lang="tr-TR" dirty="0" smtClean="0"/>
              <a:t>Ayakkabılar yüksek topuklu, ince topuklu ya da topuksuz olmamalıdır</a:t>
            </a:r>
          </a:p>
          <a:p>
            <a:r>
              <a:rPr lang="tr-TR" dirty="0" smtClean="0"/>
              <a:t>Ayakkabı alırken öğle saatleri tercih edilmelidir</a:t>
            </a: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AYAK BAKIMI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Ayakkabılar giyilmeden önce mutlaka silkelenmelidir(taş vs. olabilir)</a:t>
            </a:r>
          </a:p>
          <a:p>
            <a:r>
              <a:rPr lang="tr-TR" dirty="0" smtClean="0"/>
              <a:t>Ayakkabının içleri kontrol edilmelidir(astarı katlanmış olabilir)</a:t>
            </a:r>
          </a:p>
          <a:p>
            <a:r>
              <a:rPr lang="tr-TR" dirty="0" smtClean="0"/>
              <a:t>Yeni alınan ayakkabıları önce ev içinde aralıklarla denenmelidir</a:t>
            </a:r>
          </a:p>
          <a:p>
            <a:r>
              <a:rPr lang="tr-TR" dirty="0" smtClean="0"/>
              <a:t>Ayaklarda şekil bozukluğu var ise uygun ayakkabı alınmalı ya da yaptırılmalıdır</a:t>
            </a:r>
            <a:endParaRPr lang="tr-T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AYAK BAKIMI</a:t>
            </a:r>
            <a:endParaRPr lang="tr-TR" dirty="0"/>
          </a:p>
        </p:txBody>
      </p:sp>
      <p:pic>
        <p:nvPicPr>
          <p:cNvPr id="3074" name="Picture 2" descr="C:\Users\ztb271\Desktop\AYAK HALLUS VAGU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000101" y="1428736"/>
            <a:ext cx="3643338" cy="3567920"/>
          </a:xfrm>
          <a:prstGeom prst="rect">
            <a:avLst/>
          </a:prstGeom>
          <a:noFill/>
        </p:spPr>
      </p:pic>
      <p:pic>
        <p:nvPicPr>
          <p:cNvPr id="3075" name="Picture 3" descr="C:\Users\ztb271\Desktop\AYAK DEFORMASYO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86314" y="1428736"/>
            <a:ext cx="3643338" cy="3571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AYAK BAKIMI</a:t>
            </a:r>
            <a:endParaRPr lang="tr-TR" dirty="0"/>
          </a:p>
        </p:txBody>
      </p:sp>
      <p:pic>
        <p:nvPicPr>
          <p:cNvPr id="4098" name="Picture 2" descr="C:\Users\ztb271\Desktop\AYAK DÜZ TABAN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785926"/>
            <a:ext cx="6500858" cy="32861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AYAK BAKIMI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Sentetik çoraplar yerine pamuklu veya yünlü, burunları dikişsiz,bilek kısımları sıkı olmayan açık renk çoraplar tercih edilmelidir</a:t>
            </a:r>
          </a:p>
        </p:txBody>
      </p:sp>
      <p:pic>
        <p:nvPicPr>
          <p:cNvPr id="19457" name="Picture 1" descr="C:\Users\ztb271\Desktop\çora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3429000"/>
            <a:ext cx="3000396" cy="2786082"/>
          </a:xfrm>
          <a:prstGeom prst="rect">
            <a:avLst/>
          </a:prstGeom>
          <a:noFill/>
        </p:spPr>
      </p:pic>
      <p:pic>
        <p:nvPicPr>
          <p:cNvPr id="19458" name="Picture 2" descr="C:\Users\ztb271\Desktop\çorap 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3500438"/>
            <a:ext cx="3357586" cy="27146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AYAK BAKIMI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Çoraplar günlük değiştirilmelidir</a:t>
            </a:r>
          </a:p>
          <a:p>
            <a:r>
              <a:rPr lang="tr-TR" dirty="0" smtClean="0"/>
              <a:t>Çoraplar kalın ise ayakkabı </a:t>
            </a:r>
            <a:r>
              <a:rPr lang="tr-TR" dirty="0" err="1" smtClean="0"/>
              <a:t>bağcıklı</a:t>
            </a:r>
            <a:r>
              <a:rPr lang="tr-TR" dirty="0" smtClean="0"/>
              <a:t> ve geniş tercih edilmelidir</a:t>
            </a:r>
          </a:p>
          <a:p>
            <a:r>
              <a:rPr lang="tr-TR" dirty="0" smtClean="0"/>
              <a:t>Ayakkabıların altı dışarıdan yabancı madde batmalarını engelleyecek malzemeden olmalıdır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AĞIZ VE DİŞ SAĞLIĞI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Dişler günde en az 2 kez yumuşak bir diş fırçası ile tekniğe uygun fırçalanmalıdır</a:t>
            </a:r>
          </a:p>
          <a:p>
            <a:endParaRPr lang="tr-TR" dirty="0" smtClean="0"/>
          </a:p>
          <a:p>
            <a:endParaRPr lang="tr-TR" dirty="0"/>
          </a:p>
        </p:txBody>
      </p:sp>
      <p:pic>
        <p:nvPicPr>
          <p:cNvPr id="1026" name="Picture 2" descr="C:\Users\ztb271\Desktop\diş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2714620"/>
            <a:ext cx="4429156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AĞIZ VE DİŞ SAĞLIĞI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Diş ipi kullanılarak diş araları temizlenmelidir</a:t>
            </a:r>
          </a:p>
          <a:p>
            <a:r>
              <a:rPr lang="tr-TR" dirty="0" smtClean="0"/>
              <a:t>Gün içinde gargara yapılmalıdır</a:t>
            </a:r>
          </a:p>
          <a:p>
            <a:r>
              <a:rPr lang="tr-TR" dirty="0" smtClean="0"/>
              <a:t>Diş fırçası 3 ayda bir değiştirilmelidir</a:t>
            </a:r>
          </a:p>
          <a:p>
            <a:r>
              <a:rPr lang="tr-TR" dirty="0" smtClean="0"/>
              <a:t>Her 6 ayda bir diş hekimine kontrole gidilmelidir</a:t>
            </a:r>
          </a:p>
          <a:p>
            <a:r>
              <a:rPr lang="tr-TR" dirty="0" smtClean="0"/>
              <a:t>Kontrol öncesi kan şekerine bakılmalıdır</a:t>
            </a:r>
          </a:p>
          <a:p>
            <a:r>
              <a:rPr lang="tr-TR" dirty="0" err="1" smtClean="0"/>
              <a:t>İnsülin</a:t>
            </a:r>
            <a:r>
              <a:rPr lang="tr-TR" dirty="0" smtClean="0"/>
              <a:t> kullanan diyabetliler </a:t>
            </a:r>
            <a:r>
              <a:rPr lang="tr-TR" dirty="0" err="1" smtClean="0"/>
              <a:t>insülin</a:t>
            </a:r>
            <a:r>
              <a:rPr lang="tr-TR" dirty="0" smtClean="0"/>
              <a:t> dozunu atlamamalı ve zamanında yapmalıdır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SEYAHAT ÖNERİLERİ</a:t>
            </a:r>
            <a:endParaRPr lang="tr-TR" dirty="0"/>
          </a:p>
        </p:txBody>
      </p:sp>
      <p:pic>
        <p:nvPicPr>
          <p:cNvPr id="1026" name="Picture 2" descr="C:\Users\ztb271\Desktop\DÜNY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785926"/>
            <a:ext cx="6929486" cy="40005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CİLT BAKIMI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/>
              <a:t>Mümkünse her gün,en azından haftada 2-3 kez ılık su ve sabunla banyo yapılmalıdır</a:t>
            </a:r>
          </a:p>
          <a:p>
            <a:r>
              <a:rPr lang="tr-TR" dirty="0" smtClean="0"/>
              <a:t>Banyo sırasında tahriş edici uygulamalardan kaçınılmalıdır( kese ve ponza taşı kullanımı)</a:t>
            </a:r>
          </a:p>
          <a:p>
            <a:r>
              <a:rPr lang="tr-TR" dirty="0" smtClean="0"/>
              <a:t>Banyodan sonra cilt nemli iken nemlendirici krem kullanılmalıdır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SEYAHAT ÖNERİLERİ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643050"/>
            <a:ext cx="8229600" cy="4525963"/>
          </a:xfrm>
        </p:spPr>
        <p:txBody>
          <a:bodyPr/>
          <a:lstStyle/>
          <a:p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Diyabetli olmak seyahat etmeye engel değildir</a:t>
            </a:r>
          </a:p>
          <a:p>
            <a:endParaRPr lang="tr-TR" dirty="0" smtClean="0"/>
          </a:p>
          <a:p>
            <a:r>
              <a:rPr lang="tr-TR" dirty="0" smtClean="0"/>
              <a:t> Seyahat öncesi yapılacak araştırma ve hazırlık ile,hiçbir varış noktası veya seyahat aracı imkansız değildir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SEYAHAT ÖNERİLERİ</a:t>
            </a:r>
            <a:endParaRPr lang="tr-TR" dirty="0"/>
          </a:p>
        </p:txBody>
      </p:sp>
      <p:pic>
        <p:nvPicPr>
          <p:cNvPr id="5123" name="Picture 3" descr="C:\Users\ztb271\Desktop\OTOBÜS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214423"/>
            <a:ext cx="3857652" cy="3143272"/>
          </a:xfrm>
          <a:prstGeom prst="rect">
            <a:avLst/>
          </a:prstGeom>
          <a:noFill/>
        </p:spPr>
      </p:pic>
      <p:pic>
        <p:nvPicPr>
          <p:cNvPr id="5124" name="Picture 4" descr="C:\Users\ztb271\Desktop\TRE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4143380"/>
            <a:ext cx="4572032" cy="2357454"/>
          </a:xfrm>
          <a:prstGeom prst="rect">
            <a:avLst/>
          </a:prstGeom>
          <a:noFill/>
        </p:spPr>
      </p:pic>
      <p:pic>
        <p:nvPicPr>
          <p:cNvPr id="5125" name="Picture 5" descr="C:\Users\ztb271\Desktop\UÇAK 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71472" y="4357694"/>
            <a:ext cx="3571900" cy="2143140"/>
          </a:xfrm>
          <a:prstGeom prst="rect">
            <a:avLst/>
          </a:prstGeom>
          <a:noFill/>
        </p:spPr>
      </p:pic>
      <p:pic>
        <p:nvPicPr>
          <p:cNvPr id="5126" name="Picture 6" descr="C:\Users\ztb271\Desktop\VAPUR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57686" y="1214422"/>
            <a:ext cx="4357718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SEYAHAT ÖNERİLERİ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643050"/>
            <a:ext cx="8229600" cy="4525963"/>
          </a:xfrm>
        </p:spPr>
        <p:txBody>
          <a:bodyPr>
            <a:normAutofit/>
          </a:bodyPr>
          <a:lstStyle/>
          <a:p>
            <a:r>
              <a:rPr lang="tr-TR" dirty="0" smtClean="0"/>
              <a:t>Seyahat öncesi mutlaka kontrollere gidilmelidir </a:t>
            </a:r>
          </a:p>
          <a:p>
            <a:r>
              <a:rPr lang="tr-TR" dirty="0" smtClean="0"/>
              <a:t>Seyahat sırasında diyabetli olduğunuzu bildiren kimlik kartı bulundurulmalıdır</a:t>
            </a:r>
          </a:p>
          <a:p>
            <a:r>
              <a:rPr lang="tr-TR" dirty="0" smtClean="0"/>
              <a:t>Seyahat çantası hazırlanırken eksiksiz olarak bütün diyabet malzemeleri alınmalıdır(</a:t>
            </a:r>
            <a:r>
              <a:rPr lang="tr-TR" dirty="0" err="1" smtClean="0"/>
              <a:t>insülin</a:t>
            </a:r>
            <a:r>
              <a:rPr lang="tr-TR" dirty="0" smtClean="0"/>
              <a:t>, tabletler, </a:t>
            </a:r>
            <a:r>
              <a:rPr lang="tr-TR" dirty="0" err="1" smtClean="0"/>
              <a:t>glukometre</a:t>
            </a:r>
            <a:r>
              <a:rPr lang="tr-TR" dirty="0" smtClean="0"/>
              <a:t>, basit </a:t>
            </a:r>
            <a:r>
              <a:rPr lang="tr-TR" smtClean="0"/>
              <a:t>şeker,diyabet reçetesi </a:t>
            </a:r>
            <a:r>
              <a:rPr lang="tr-TR" dirty="0" smtClean="0"/>
              <a:t>vs)</a:t>
            </a:r>
          </a:p>
          <a:p>
            <a:pPr>
              <a:buNone/>
            </a:pP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SEYAHAT ÖNERİLERİ</a:t>
            </a:r>
            <a:endParaRPr lang="tr-TR" dirty="0"/>
          </a:p>
        </p:txBody>
      </p:sp>
      <p:pic>
        <p:nvPicPr>
          <p:cNvPr id="2050" name="Picture 2" descr="C:\Users\ztb271\Desktop\VALİZ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5" y="1486246"/>
            <a:ext cx="3929089" cy="3800142"/>
          </a:xfrm>
          <a:prstGeom prst="rect">
            <a:avLst/>
          </a:prstGeom>
          <a:noFill/>
        </p:spPr>
      </p:pic>
      <p:pic>
        <p:nvPicPr>
          <p:cNvPr id="2051" name="Picture 3" descr="C:\Users\ztb271\Desktop\İNSÜLİN ÇANTAS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28" y="2214554"/>
            <a:ext cx="3143271" cy="24336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SEYAHAT ÖNERİLERİ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Çantaların kaybolma riskine karşı mutlaka yedek olacak şekilde bir çanta daha hazırlanmalıdır</a:t>
            </a:r>
          </a:p>
          <a:p>
            <a:r>
              <a:rPr lang="tr-TR" dirty="0" smtClean="0"/>
              <a:t>Seyahat sırasında </a:t>
            </a:r>
            <a:r>
              <a:rPr lang="tr-TR" dirty="0" err="1" smtClean="0"/>
              <a:t>insülin</a:t>
            </a:r>
            <a:r>
              <a:rPr lang="tr-TR" dirty="0" smtClean="0"/>
              <a:t> bagajda taşınmamalıdır</a:t>
            </a:r>
          </a:p>
          <a:p>
            <a:r>
              <a:rPr lang="tr-TR" dirty="0" smtClean="0"/>
              <a:t>Seyahat öncesi mutlaka kan şekeri bakılmalıdır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SEYAHAT ÖNERİLERİ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“Araca binmeden önce kan şekeri düzeylerinizi kontrol edin. Bu sadece yapmanız gereken değil, yasal olarak da yapmak zorunda olduğunuz bir şeydir.”</a:t>
            </a:r>
          </a:p>
          <a:p>
            <a:pPr>
              <a:buNone/>
            </a:pPr>
            <a:r>
              <a:rPr lang="tr-TR" dirty="0" smtClean="0"/>
              <a:t>                                            </a:t>
            </a:r>
            <a:r>
              <a:rPr lang="tr-TR" dirty="0" err="1" smtClean="0"/>
              <a:t>Steve</a:t>
            </a:r>
            <a:r>
              <a:rPr lang="tr-TR" dirty="0" smtClean="0"/>
              <a:t> </a:t>
            </a:r>
            <a:r>
              <a:rPr lang="tr-TR" dirty="0" err="1" smtClean="0"/>
              <a:t>Mathers</a:t>
            </a:r>
            <a:endParaRPr lang="tr-TR" dirty="0" smtClean="0"/>
          </a:p>
          <a:p>
            <a:r>
              <a:rPr lang="tr-TR" dirty="0" smtClean="0"/>
              <a:t>Diyabetli birey araç kullanacak ise hipoglisemi açısından çok dikkatli olmalı, hipoglisemi belirtilerini hissettiğinde aracı güvenli bir yere park etmelidir</a:t>
            </a: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SEYAHAT ÖNERİLERİ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50017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tr-TR" dirty="0" smtClean="0"/>
              <a:t>          </a:t>
            </a:r>
          </a:p>
          <a:p>
            <a:pPr>
              <a:buNone/>
            </a:pPr>
            <a:r>
              <a:rPr lang="tr-TR" dirty="0" smtClean="0"/>
              <a:t>             Seyahat sırasında diyabetlinin yanında</a:t>
            </a:r>
          </a:p>
          <a:p>
            <a:pPr>
              <a:buNone/>
            </a:pPr>
            <a:r>
              <a:rPr lang="tr-TR" dirty="0" smtClean="0"/>
              <a:t>             hipoglisemi tedavisi için        </a:t>
            </a:r>
          </a:p>
          <a:p>
            <a:pPr>
              <a:buNone/>
            </a:pPr>
            <a:r>
              <a:rPr lang="tr-TR" dirty="0" smtClean="0"/>
              <a:t>             gerekli malzemeler bulunmalıdır</a:t>
            </a:r>
            <a:endParaRPr lang="tr-TR" dirty="0"/>
          </a:p>
        </p:txBody>
      </p:sp>
      <p:sp>
        <p:nvSpPr>
          <p:cNvPr id="4" name="3 5-Nokta Yıldız"/>
          <p:cNvSpPr/>
          <p:nvPr/>
        </p:nvSpPr>
        <p:spPr>
          <a:xfrm>
            <a:off x="285720" y="2357430"/>
            <a:ext cx="1200152" cy="142876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SEYAHAT ÖNERİLERİ</a:t>
            </a:r>
            <a:endParaRPr lang="tr-TR" dirty="0"/>
          </a:p>
        </p:txBody>
      </p:sp>
      <p:pic>
        <p:nvPicPr>
          <p:cNvPr id="3074" name="Picture 2" descr="C:\Users\ztb271\Desktop\ELMA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42911" y="1428736"/>
            <a:ext cx="3714776" cy="3714776"/>
          </a:xfrm>
          <a:prstGeom prst="rect">
            <a:avLst/>
          </a:prstGeom>
          <a:noFill/>
        </p:spPr>
      </p:pic>
      <p:pic>
        <p:nvPicPr>
          <p:cNvPr id="3075" name="Picture 3" descr="C:\Users\ztb271\Desktop\VİŞN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2214554"/>
            <a:ext cx="3071834" cy="24907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SEYAHAT ÖNERİLERİ</a:t>
            </a:r>
            <a:endParaRPr lang="tr-TR" dirty="0"/>
          </a:p>
        </p:txBody>
      </p:sp>
      <p:pic>
        <p:nvPicPr>
          <p:cNvPr id="4098" name="Picture 2" descr="C:\Users\ztb271\Desktop\GLİKOZ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4" y="1357299"/>
            <a:ext cx="3143272" cy="3000396"/>
          </a:xfrm>
          <a:prstGeom prst="rect">
            <a:avLst/>
          </a:prstGeom>
          <a:noFill/>
        </p:spPr>
      </p:pic>
      <p:pic>
        <p:nvPicPr>
          <p:cNvPr id="4100" name="Picture 4" descr="C:\Users\ztb271\Desktop\GLUKAGON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1643050"/>
            <a:ext cx="4000528" cy="2571767"/>
          </a:xfrm>
          <a:prstGeom prst="rect">
            <a:avLst/>
          </a:prstGeom>
          <a:noFill/>
        </p:spPr>
      </p:pic>
      <p:pic>
        <p:nvPicPr>
          <p:cNvPr id="4101" name="Picture 5" descr="C:\Users\ztb271\Desktop\SEYAHAT 3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14678" y="4214818"/>
            <a:ext cx="4429156" cy="20717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SEYAHAT ÖNERİLERİ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Seyahat süresince kan şekerine sık bakılmalıdır(2-3 saatte bir)</a:t>
            </a:r>
          </a:p>
          <a:p>
            <a:r>
              <a:rPr lang="tr-TR" dirty="0" smtClean="0"/>
              <a:t>2 saatte bir koridorda hareket edilmelidir</a:t>
            </a:r>
          </a:p>
          <a:p>
            <a:r>
              <a:rPr lang="tr-TR" dirty="0" smtClean="0"/>
              <a:t>Seyahat sırasında rahat ayakkabılar tercih edilmelidir</a:t>
            </a:r>
          </a:p>
          <a:p>
            <a:r>
              <a:rPr lang="tr-TR" dirty="0" smtClean="0"/>
              <a:t>Ayak ayak üstüne atılmamalıdır</a:t>
            </a:r>
          </a:p>
          <a:p>
            <a:r>
              <a:rPr lang="tr-TR" dirty="0" smtClean="0"/>
              <a:t>Dolaşıma yardımcı olmak için ayaklardan başlayarak pompalama egzersizleri ve bacakları germe egzersizi yapılmalıdır</a:t>
            </a:r>
          </a:p>
          <a:p>
            <a:endParaRPr lang="tr-TR" dirty="0" smtClean="0"/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CİLT BAKIMI</a:t>
            </a:r>
            <a:endParaRPr lang="tr-TR" dirty="0"/>
          </a:p>
        </p:txBody>
      </p:sp>
      <p:pic>
        <p:nvPicPr>
          <p:cNvPr id="1026" name="Picture 2" descr="C:\Users\ztb271\Desktop\vücut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2000240"/>
            <a:ext cx="5143536" cy="37862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SEYAHAT ÖNERİLERİ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tr-TR" dirty="0" smtClean="0"/>
              <a:t>               Kültür ve dil farklılıklarının olduğu                                            </a:t>
            </a:r>
          </a:p>
          <a:p>
            <a:pPr marL="514350" indent="-514350">
              <a:buNone/>
            </a:pPr>
            <a:r>
              <a:rPr lang="tr-TR" dirty="0" smtClean="0"/>
              <a:t>                yerlere seyahat edilecek ise;</a:t>
            </a:r>
          </a:p>
          <a:p>
            <a:pPr marL="514350" indent="-514350"/>
            <a:r>
              <a:rPr lang="tr-TR" dirty="0" smtClean="0"/>
              <a:t>Gideceğiniz yerin kültürünü(yemek kültürünü vs) araştırın</a:t>
            </a:r>
          </a:p>
          <a:p>
            <a:pPr marL="514350" indent="-514350"/>
            <a:r>
              <a:rPr lang="tr-TR" dirty="0" smtClean="0"/>
              <a:t>Gıda etiketlerinin görsellerini araştırın</a:t>
            </a:r>
          </a:p>
          <a:p>
            <a:pPr marL="514350" indent="-514350"/>
            <a:r>
              <a:rPr lang="tr-TR" dirty="0" smtClean="0"/>
              <a:t>Ölçü birimlerini araştırın</a:t>
            </a:r>
          </a:p>
          <a:p>
            <a:pPr marL="514350" indent="-514350"/>
            <a:r>
              <a:rPr lang="tr-TR" dirty="0" smtClean="0"/>
              <a:t> Hayatınızda önemli olan bazı terimlerin;</a:t>
            </a:r>
            <a:r>
              <a:rPr lang="tr-TR" dirty="0" err="1" smtClean="0"/>
              <a:t>glukoz</a:t>
            </a:r>
            <a:r>
              <a:rPr lang="tr-TR" dirty="0" smtClean="0"/>
              <a:t>, diyabet, kan şekeri düzeyi, hipoglisemi, </a:t>
            </a:r>
            <a:r>
              <a:rPr lang="tr-TR" dirty="0" err="1" smtClean="0"/>
              <a:t>hiperglisemi</a:t>
            </a:r>
            <a:r>
              <a:rPr lang="tr-TR" dirty="0" smtClean="0"/>
              <a:t>, </a:t>
            </a:r>
            <a:r>
              <a:rPr lang="tr-TR" dirty="0" err="1" smtClean="0"/>
              <a:t>insülin</a:t>
            </a:r>
            <a:r>
              <a:rPr lang="tr-TR" dirty="0" smtClean="0"/>
              <a:t> yerel dildeki karşılıklarını bulun.</a:t>
            </a:r>
          </a:p>
          <a:p>
            <a:endParaRPr lang="tr-TR" dirty="0"/>
          </a:p>
        </p:txBody>
      </p:sp>
      <p:sp>
        <p:nvSpPr>
          <p:cNvPr id="4" name="3 Sağ Ok"/>
          <p:cNvSpPr/>
          <p:nvPr/>
        </p:nvSpPr>
        <p:spPr>
          <a:xfrm>
            <a:off x="642910" y="1714488"/>
            <a:ext cx="978408" cy="714380"/>
          </a:xfrm>
          <a:prstGeom prst="rightArrow">
            <a:avLst>
              <a:gd name="adj1" fmla="val 50000"/>
              <a:gd name="adj2" fmla="val 4833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SEYAHAT ÖNERİLERİ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Farklı bir saat dilimine seyahat edeceğinizde, yerel saat değişikliği nedeniyle ilaç saatinizi kaçırmamak için ilacınızı aldığınız saati ve yeri not ediniz</a:t>
            </a:r>
          </a:p>
          <a:p>
            <a:r>
              <a:rPr lang="tr-TR" dirty="0" smtClean="0"/>
              <a:t> Son olarak, gideceğiniz bölgedeki sağlık hizmetlerine nasıl ulaşabileceğinizi araştırın.</a:t>
            </a:r>
          </a:p>
          <a:p>
            <a:pPr>
              <a:buNone/>
            </a:pPr>
            <a:r>
              <a:rPr lang="tr-TR" dirty="0" smtClean="0"/>
              <a:t>               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endParaRPr lang="tr-TR" sz="4000" dirty="0" smtClean="0"/>
          </a:p>
          <a:p>
            <a:pPr lvl="1">
              <a:buNone/>
            </a:pPr>
            <a:endParaRPr lang="tr-TR" sz="4000" dirty="0" smtClean="0"/>
          </a:p>
          <a:p>
            <a:pPr lvl="1">
              <a:buNone/>
            </a:pPr>
            <a:r>
              <a:rPr lang="tr-TR" sz="4000" dirty="0" smtClean="0"/>
              <a:t>               </a:t>
            </a:r>
            <a:r>
              <a:rPr lang="tr-TR" sz="4000" dirty="0" smtClean="0">
                <a:solidFill>
                  <a:srgbClr val="FF0000"/>
                </a:solidFill>
              </a:rPr>
              <a:t>TEŞEKKÜR EDERİM</a:t>
            </a:r>
            <a:endParaRPr lang="tr-TR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CİLT BAKIMI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Vücuttaki istenmeyen tüylerin temizliğinde yaralanmaya yol açabilecek uygulamalardan uzak durulmalıdır( jilet ve ağda kullanmak yerine tüy dökücü krem tercih etmek)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2050" name="AutoShape 2" descr="C:\Users\ztb271\Desktop\T%C3%9CY D%C3%96K%C3%9CC%C3%9C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dirty="0"/>
          </a:p>
        </p:txBody>
      </p:sp>
      <p:sp>
        <p:nvSpPr>
          <p:cNvPr id="2052" name="AutoShape 4" descr="C:\Users\ztb271\Desktop\T%C3%9CY D%C3%96K%C3%9CC%C3%9C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dirty="0"/>
          </a:p>
        </p:txBody>
      </p:sp>
      <p:sp>
        <p:nvSpPr>
          <p:cNvPr id="2054" name="AutoShape 6" descr="C:\Users\ztb271\Desktop\T%C3%9CY D%C3%96K%C3%9CC%C3%9C.web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 dirty="0"/>
          </a:p>
        </p:txBody>
      </p:sp>
      <p:pic>
        <p:nvPicPr>
          <p:cNvPr id="2055" name="Picture 7" descr="C:\Users\ztb271\Desktop\TIRAŞ BIÇAĞ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3714752"/>
            <a:ext cx="3786213" cy="2571768"/>
          </a:xfrm>
          <a:prstGeom prst="rect">
            <a:avLst/>
          </a:prstGeom>
          <a:noFill/>
        </p:spPr>
      </p:pic>
      <p:pic>
        <p:nvPicPr>
          <p:cNvPr id="2056" name="Picture 8" descr="C:\Users\ztb271\Desktop\tüy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14876" y="3786190"/>
            <a:ext cx="3643338" cy="2571768"/>
          </a:xfrm>
          <a:prstGeom prst="rect">
            <a:avLst/>
          </a:prstGeom>
          <a:noFill/>
        </p:spPr>
      </p:pic>
      <p:pic>
        <p:nvPicPr>
          <p:cNvPr id="2057" name="Picture 9" descr="C:\Users\ztb271\Desktop\tik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643834" y="5572140"/>
            <a:ext cx="785818" cy="785819"/>
          </a:xfrm>
          <a:prstGeom prst="rect">
            <a:avLst/>
          </a:prstGeom>
          <a:noFill/>
        </p:spPr>
      </p:pic>
      <p:pic>
        <p:nvPicPr>
          <p:cNvPr id="2058" name="Picture 10" descr="C:\Users\ztb271\Desktop\çarpı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10" y="5500702"/>
            <a:ext cx="857256" cy="85725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CİLT BAKIMI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Epilasyon ve dövme yaptırma konusunda mutlaka doktora danışılmalıdır</a:t>
            </a:r>
          </a:p>
          <a:p>
            <a:r>
              <a:rPr lang="tr-TR" dirty="0" smtClean="0"/>
              <a:t>Ciltte yaralanma olmaması için kesici aletler dikkatli kullanılmalı,gerekirse eldiven kullanılmalıdır</a:t>
            </a:r>
          </a:p>
          <a:p>
            <a:endParaRPr lang="tr-TR" dirty="0"/>
          </a:p>
        </p:txBody>
      </p:sp>
      <p:pic>
        <p:nvPicPr>
          <p:cNvPr id="35841" name="Picture 1" descr="C:\Users\ztb271\Desktop\BIÇA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5" y="4214818"/>
            <a:ext cx="3786213" cy="2357454"/>
          </a:xfrm>
          <a:prstGeom prst="rect">
            <a:avLst/>
          </a:prstGeom>
          <a:noFill/>
        </p:spPr>
      </p:pic>
      <p:pic>
        <p:nvPicPr>
          <p:cNvPr id="35842" name="Picture 2" descr="C:\Users\ztb271\Desktop\BIÇAK 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6249" y="4214818"/>
            <a:ext cx="4214842" cy="23574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CİLT BAKIMI</a:t>
            </a:r>
            <a:endParaRPr lang="tr-TR" dirty="0"/>
          </a:p>
        </p:txBody>
      </p:sp>
      <p:pic>
        <p:nvPicPr>
          <p:cNvPr id="52226" name="Picture 2" descr="C:\Users\ztb271\Desktop\güneş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628" y="1571612"/>
            <a:ext cx="3371860" cy="3714776"/>
          </a:xfrm>
          <a:prstGeom prst="rect">
            <a:avLst/>
          </a:prstGeom>
          <a:noFill/>
        </p:spPr>
      </p:pic>
      <p:sp>
        <p:nvSpPr>
          <p:cNvPr id="7" name="6 Dikdörtgen"/>
          <p:cNvSpPr/>
          <p:nvPr/>
        </p:nvSpPr>
        <p:spPr>
          <a:xfrm>
            <a:off x="857224" y="2714620"/>
            <a:ext cx="400052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tr-TR" sz="2400" dirty="0" smtClean="0"/>
              <a:t>  Cilt doğrudan güneş ışığına maruz bırakılmamalı,güneş koruyucu kremler kullanılmalıdır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CİLT BAKIMI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Ciltte yaralanma veya çizik oluşmuşsa ılık sabunlu su ile yıkanmalı ve temiz malzeme ile kapatılmalıdır</a:t>
            </a:r>
          </a:p>
          <a:p>
            <a:r>
              <a:rPr lang="tr-TR" dirty="0" smtClean="0"/>
              <a:t>Yaralanma ciddi ise ya da mevcut olan yaralarda kızarıklık, ağrı veya akıntı gibi enfeksiyon belirtileri varsa sağlık kuruluşuna başvurulmalıdır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CİLT BAKIMI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Perine bölgesi temiz ve kuru tutulmalı,pamuklu iç çamaşırı kullanılmalı ve iç çamaşırı günlük değiştirilmelidir</a:t>
            </a:r>
          </a:p>
          <a:p>
            <a:r>
              <a:rPr lang="tr-TR" dirty="0" smtClean="0"/>
              <a:t>Adet döneminde 3-4 saat aralıklarla </a:t>
            </a:r>
            <a:r>
              <a:rPr lang="tr-TR" dirty="0" err="1" smtClean="0"/>
              <a:t>ped</a:t>
            </a:r>
            <a:r>
              <a:rPr lang="tr-TR" dirty="0" smtClean="0"/>
              <a:t> değişimi yapılmalıdır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1846</TotalTime>
  <Words>785</Words>
  <Application>Microsoft Office PowerPoint</Application>
  <PresentationFormat>Ekran Gösterisi (4:3)</PresentationFormat>
  <Paragraphs>137</Paragraphs>
  <Slides>42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42</vt:i4>
      </vt:variant>
    </vt:vector>
  </HeadingPairs>
  <TitlesOfParts>
    <vt:vector size="43" baseType="lpstr">
      <vt:lpstr>Ofis Teması</vt:lpstr>
      <vt:lpstr>MAKBULE ÇÖKÜŞ</vt:lpstr>
      <vt:lpstr>  DİYABETLİ BİREYLERDE GENEL BAKIM VE SEYAHAT ÖNERİLERİ</vt:lpstr>
      <vt:lpstr>CİLT BAKIMI</vt:lpstr>
      <vt:lpstr>CİLT BAKIMI</vt:lpstr>
      <vt:lpstr>CİLT BAKIMI</vt:lpstr>
      <vt:lpstr>CİLT BAKIMI</vt:lpstr>
      <vt:lpstr>CİLT BAKIMI</vt:lpstr>
      <vt:lpstr>CİLT BAKIMI</vt:lpstr>
      <vt:lpstr>CİLT BAKIMI</vt:lpstr>
      <vt:lpstr>AYAK BAKIMI</vt:lpstr>
      <vt:lpstr>AYAK BAKIMI</vt:lpstr>
      <vt:lpstr>AYAK BAKIMI</vt:lpstr>
      <vt:lpstr>AYAK BAKIMI</vt:lpstr>
      <vt:lpstr>AYAK BAKIMI</vt:lpstr>
      <vt:lpstr>AYAK BAKIMI</vt:lpstr>
      <vt:lpstr>AYAK BAKIMI</vt:lpstr>
      <vt:lpstr>AYAK BAKIMI</vt:lpstr>
      <vt:lpstr>AYAK BAKIMI</vt:lpstr>
      <vt:lpstr>AYAK BAKIMI</vt:lpstr>
      <vt:lpstr>AYAK BAKIMI</vt:lpstr>
      <vt:lpstr>AYAK BAKIMI</vt:lpstr>
      <vt:lpstr>AYAK BAKIMI</vt:lpstr>
      <vt:lpstr>AYAK BAKIMI</vt:lpstr>
      <vt:lpstr>AYAK BAKIMI</vt:lpstr>
      <vt:lpstr>AYAK BAKIMI</vt:lpstr>
      <vt:lpstr>AYAK BAKIMI</vt:lpstr>
      <vt:lpstr>AĞIZ VE DİŞ SAĞLIĞI</vt:lpstr>
      <vt:lpstr>AĞIZ VE DİŞ SAĞLIĞI</vt:lpstr>
      <vt:lpstr>SEYAHAT ÖNERİLERİ</vt:lpstr>
      <vt:lpstr>SEYAHAT ÖNERİLERİ</vt:lpstr>
      <vt:lpstr>SEYAHAT ÖNERİLERİ</vt:lpstr>
      <vt:lpstr>SEYAHAT ÖNERİLERİ</vt:lpstr>
      <vt:lpstr>SEYAHAT ÖNERİLERİ</vt:lpstr>
      <vt:lpstr>SEYAHAT ÖNERİLERİ</vt:lpstr>
      <vt:lpstr>SEYAHAT ÖNERİLERİ</vt:lpstr>
      <vt:lpstr>SEYAHAT ÖNERİLERİ</vt:lpstr>
      <vt:lpstr>SEYAHAT ÖNERİLERİ</vt:lpstr>
      <vt:lpstr>SEYAHAT ÖNERİLERİ</vt:lpstr>
      <vt:lpstr>SEYAHAT ÖNERİLERİ</vt:lpstr>
      <vt:lpstr>SEYAHAT ÖNERİLERİ</vt:lpstr>
      <vt:lpstr>SEYAHAT ÖNERİLERİ</vt:lpstr>
      <vt:lpstr>Slayt 42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MAKBULE ÇÖKÜŞ</dc:title>
  <dc:creator>ztb271</dc:creator>
  <cp:lastModifiedBy>ztb271</cp:lastModifiedBy>
  <cp:revision>151</cp:revision>
  <dcterms:created xsi:type="dcterms:W3CDTF">2023-10-23T07:10:25Z</dcterms:created>
  <dcterms:modified xsi:type="dcterms:W3CDTF">2023-11-10T08:33:54Z</dcterms:modified>
</cp:coreProperties>
</file>