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77" r:id="rId4"/>
    <p:sldId id="281" r:id="rId5"/>
    <p:sldId id="274" r:id="rId6"/>
    <p:sldId id="258" r:id="rId7"/>
    <p:sldId id="259" r:id="rId8"/>
    <p:sldId id="276" r:id="rId9"/>
    <p:sldId id="262" r:id="rId10"/>
    <p:sldId id="278" r:id="rId11"/>
    <p:sldId id="263" r:id="rId12"/>
    <p:sldId id="270" r:id="rId13"/>
    <p:sldId id="279" r:id="rId14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tıklayın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2D60C-1A5F-4E69-A236-CAC6B96B8CDB}" type="datetimeFigureOut">
              <a:rPr lang="tr-TR" smtClean="0"/>
              <a:t>11/04/2026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D03FD-5787-49A8-B60F-5AF2C16E795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867773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2D60C-1A5F-4E69-A236-CAC6B96B8CDB}" type="datetimeFigureOut">
              <a:rPr lang="tr-TR" smtClean="0"/>
              <a:t>11/04/2026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D03FD-5787-49A8-B60F-5AF2C16E795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24204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2D60C-1A5F-4E69-A236-CAC6B96B8CDB}" type="datetimeFigureOut">
              <a:rPr lang="tr-TR" smtClean="0"/>
              <a:t>11/04/2026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D03FD-5787-49A8-B60F-5AF2C16E795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474368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2D60C-1A5F-4E69-A236-CAC6B96B8CDB}" type="datetimeFigureOut">
              <a:rPr lang="tr-TR" smtClean="0"/>
              <a:t>11/04/2026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D03FD-5787-49A8-B60F-5AF2C16E795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860681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2D60C-1A5F-4E69-A236-CAC6B96B8CDB}" type="datetimeFigureOut">
              <a:rPr lang="tr-TR" smtClean="0"/>
              <a:t>11/04/2026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D03FD-5787-49A8-B60F-5AF2C16E795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40241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2D60C-1A5F-4E69-A236-CAC6B96B8CDB}" type="datetimeFigureOut">
              <a:rPr lang="tr-TR" smtClean="0"/>
              <a:t>11/04/2026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D03FD-5787-49A8-B60F-5AF2C16E795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734491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2D60C-1A5F-4E69-A236-CAC6B96B8CDB}" type="datetimeFigureOut">
              <a:rPr lang="tr-TR" smtClean="0"/>
              <a:t>11/04/2026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D03FD-5787-49A8-B60F-5AF2C16E795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02211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2D60C-1A5F-4E69-A236-CAC6B96B8CDB}" type="datetimeFigureOut">
              <a:rPr lang="tr-TR" smtClean="0"/>
              <a:t>11/04/2026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D03FD-5787-49A8-B60F-5AF2C16E795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936077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2D60C-1A5F-4E69-A236-CAC6B96B8CDB}" type="datetimeFigureOut">
              <a:rPr lang="tr-TR" smtClean="0"/>
              <a:t>11/04/2026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D03FD-5787-49A8-B60F-5AF2C16E795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900605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2D60C-1A5F-4E69-A236-CAC6B96B8CDB}" type="datetimeFigureOut">
              <a:rPr lang="tr-TR" smtClean="0"/>
              <a:t>11/04/2026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D03FD-5787-49A8-B60F-5AF2C16E795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058414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82D60C-1A5F-4E69-A236-CAC6B96B8CDB}" type="datetimeFigureOut">
              <a:rPr lang="tr-TR" smtClean="0"/>
              <a:t>11/04/2026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DD03FD-5787-49A8-B60F-5AF2C16E795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740894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82D60C-1A5F-4E69-A236-CAC6B96B8CDB}" type="datetimeFigureOut">
              <a:rPr lang="tr-TR" smtClean="0"/>
              <a:t>11/04/2026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DD03FD-5787-49A8-B60F-5AF2C16E795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382008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639409" y="2610034"/>
            <a:ext cx="9144000" cy="1521365"/>
          </a:xfrm>
        </p:spPr>
        <p:txBody>
          <a:bodyPr>
            <a:normAutofit/>
          </a:bodyPr>
          <a:lstStyle/>
          <a:p>
            <a:r>
              <a:rPr lang="tr-TR" sz="4800" b="1" dirty="0" err="1" smtClean="0"/>
              <a:t>Hiperglisemi</a:t>
            </a:r>
            <a:r>
              <a:rPr lang="tr-TR" sz="4800" b="1" dirty="0" smtClean="0"/>
              <a:t> </a:t>
            </a:r>
            <a:r>
              <a:rPr lang="tr-TR" sz="4800" b="1" dirty="0"/>
              <a:t>ve </a:t>
            </a:r>
            <a:r>
              <a:rPr lang="tr-TR" sz="4800" b="1" dirty="0" smtClean="0"/>
              <a:t>Acil </a:t>
            </a:r>
            <a:r>
              <a:rPr lang="tr-TR" sz="4800" b="1" dirty="0"/>
              <a:t>D</a:t>
            </a:r>
            <a:r>
              <a:rPr lang="tr-TR" sz="4800" b="1" dirty="0" smtClean="0"/>
              <a:t>urumlarda </a:t>
            </a:r>
            <a:r>
              <a:rPr lang="tr-TR" sz="4800" b="1" dirty="0"/>
              <a:t>N</a:t>
            </a:r>
            <a:r>
              <a:rPr lang="tr-TR" sz="4800" b="1" dirty="0" smtClean="0"/>
              <a:t>eler </a:t>
            </a:r>
            <a:r>
              <a:rPr lang="tr-TR" sz="4800" b="1" dirty="0"/>
              <a:t>Y</a:t>
            </a:r>
            <a:r>
              <a:rPr lang="tr-TR" sz="4800" b="1" dirty="0" smtClean="0"/>
              <a:t>apmalıyız</a:t>
            </a:r>
            <a:r>
              <a:rPr lang="tr-TR" sz="4800" b="1" dirty="0"/>
              <a:t>? </a:t>
            </a:r>
            <a:endParaRPr lang="tr-TR" sz="4800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4283475" y="5475225"/>
            <a:ext cx="3855868" cy="1005473"/>
          </a:xfrm>
        </p:spPr>
        <p:txBody>
          <a:bodyPr>
            <a:normAutofit/>
          </a:bodyPr>
          <a:lstStyle/>
          <a:p>
            <a:r>
              <a:rPr lang="tr-TR" sz="1400" dirty="0"/>
              <a:t>Uzm. Dr. Burcu CANDEMİR</a:t>
            </a:r>
          </a:p>
          <a:p>
            <a:r>
              <a:rPr lang="tr-TR" sz="1400" dirty="0" smtClean="0"/>
              <a:t>11.04.2026</a:t>
            </a:r>
            <a:endParaRPr lang="tr-TR" sz="1400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06590" y="71022"/>
            <a:ext cx="1985409" cy="2104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6826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8714173" cy="797850"/>
          </a:xfrm>
        </p:spPr>
        <p:txBody>
          <a:bodyPr>
            <a:normAutofit/>
          </a:bodyPr>
          <a:lstStyle/>
          <a:p>
            <a:r>
              <a:rPr lang="tr-TR" sz="3600" b="1" dirty="0" err="1" smtClean="0"/>
              <a:t>Hiperglisemi</a:t>
            </a:r>
            <a:r>
              <a:rPr lang="tr-TR" sz="3600" b="1" dirty="0" smtClean="0"/>
              <a:t> ve </a:t>
            </a:r>
            <a:r>
              <a:rPr lang="tr-TR" sz="3600" b="1" dirty="0" err="1" smtClean="0"/>
              <a:t>hiperglisemik</a:t>
            </a:r>
            <a:r>
              <a:rPr lang="tr-TR" sz="3600" b="1" dirty="0" smtClean="0"/>
              <a:t> aciller ne demek?</a:t>
            </a:r>
            <a:endParaRPr lang="tr-TR" sz="3600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tr-TR" dirty="0" smtClean="0">
                <a:sym typeface="Wingdings" panose="05000000000000000000" pitchFamily="2" charset="2"/>
              </a:rPr>
              <a:t>Kan şekeri düzeyinin hedeflenenden yüksek olmasıdır.</a:t>
            </a:r>
          </a:p>
          <a:p>
            <a:r>
              <a:rPr lang="en-TR" dirty="0" smtClean="0">
                <a:cs typeface="Calibri" panose="020F0502020204030204" pitchFamily="34" charset="0"/>
              </a:rPr>
              <a:t>Açlık kan şekeri</a:t>
            </a:r>
            <a:r>
              <a:rPr lang="tr-TR" dirty="0" smtClean="0">
                <a:cs typeface="Calibri" panose="020F0502020204030204" pitchFamily="34" charset="0"/>
              </a:rPr>
              <a:t>:</a:t>
            </a:r>
          </a:p>
          <a:p>
            <a:pPr lvl="1"/>
            <a:r>
              <a:rPr lang="en-TR" sz="2800" dirty="0" smtClean="0">
                <a:cs typeface="Calibri" panose="020F0502020204030204" pitchFamily="34" charset="0"/>
              </a:rPr>
              <a:t>&lt; 100 mg/d</a:t>
            </a:r>
            <a:r>
              <a:rPr lang="tr-TR" sz="2800" dirty="0" smtClean="0">
                <a:cs typeface="Calibri" panose="020F0502020204030204" pitchFamily="34" charset="0"/>
              </a:rPr>
              <a:t>L</a:t>
            </a:r>
            <a:r>
              <a:rPr lang="en-TR" sz="2800" dirty="0" smtClean="0">
                <a:cs typeface="Calibri" panose="020F0502020204030204" pitchFamily="34" charset="0"/>
                <a:sym typeface="Wingdings" pitchFamily="2" charset="2"/>
              </a:rPr>
              <a:t>normal</a:t>
            </a:r>
            <a:endParaRPr lang="tr-TR" sz="2800" dirty="0" smtClean="0">
              <a:cs typeface="Calibri" panose="020F0502020204030204" pitchFamily="34" charset="0"/>
              <a:sym typeface="Wingdings" pitchFamily="2" charset="2"/>
            </a:endParaRPr>
          </a:p>
          <a:p>
            <a:pPr lvl="1"/>
            <a:r>
              <a:rPr lang="en-TR" sz="2800" dirty="0" smtClean="0">
                <a:cs typeface="Calibri" panose="020F0502020204030204" pitchFamily="34" charset="0"/>
              </a:rPr>
              <a:t>100-125 mg/d</a:t>
            </a:r>
            <a:r>
              <a:rPr lang="tr-TR" sz="2800" dirty="0" smtClean="0">
                <a:cs typeface="Calibri" panose="020F0502020204030204" pitchFamily="34" charset="0"/>
              </a:rPr>
              <a:t>L</a:t>
            </a:r>
            <a:r>
              <a:rPr lang="en-TR" sz="2800" dirty="0" smtClean="0">
                <a:cs typeface="Calibri" panose="020F0502020204030204" pitchFamily="34" charset="0"/>
                <a:sym typeface="Wingdings" pitchFamily="2" charset="2"/>
              </a:rPr>
              <a:t></a:t>
            </a:r>
            <a:r>
              <a:rPr lang="en-TR" sz="2800" dirty="0" smtClean="0">
                <a:cs typeface="Calibri" panose="020F0502020204030204" pitchFamily="34" charset="0"/>
              </a:rPr>
              <a:t>normalin üst sınırı</a:t>
            </a:r>
            <a:endParaRPr lang="tr-TR" sz="2800" dirty="0" smtClean="0">
              <a:cs typeface="Calibri" panose="020F0502020204030204" pitchFamily="34" charset="0"/>
            </a:endParaRPr>
          </a:p>
          <a:p>
            <a:pPr lvl="1"/>
            <a:r>
              <a:rPr lang="en-TR" sz="2800" b="1" dirty="0" smtClean="0">
                <a:cs typeface="Calibri" panose="020F0502020204030204" pitchFamily="34" charset="0"/>
              </a:rPr>
              <a:t>≥</a:t>
            </a:r>
            <a:r>
              <a:rPr lang="tr-TR" sz="2800" b="1" dirty="0" smtClean="0">
                <a:cs typeface="Calibri" panose="020F0502020204030204" pitchFamily="34" charset="0"/>
              </a:rPr>
              <a:t> 126 </a:t>
            </a:r>
            <a:r>
              <a:rPr lang="en-TR" sz="2800" b="1" dirty="0" smtClean="0">
                <a:cs typeface="Calibri" panose="020F0502020204030204" pitchFamily="34" charset="0"/>
              </a:rPr>
              <a:t>mg/d</a:t>
            </a:r>
            <a:r>
              <a:rPr lang="tr-TR" sz="2800" b="1" dirty="0" smtClean="0">
                <a:cs typeface="Calibri" panose="020F0502020204030204" pitchFamily="34" charset="0"/>
              </a:rPr>
              <a:t>L </a:t>
            </a:r>
            <a:r>
              <a:rPr lang="tr-TR" sz="2800" b="1" dirty="0" smtClean="0"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r>
              <a:rPr lang="en-TR" sz="2800" b="1" dirty="0" smtClean="0">
                <a:cs typeface="Calibri" panose="020F0502020204030204" pitchFamily="34" charset="0"/>
              </a:rPr>
              <a:t>hiperglisemi</a:t>
            </a:r>
          </a:p>
          <a:p>
            <a:pPr marL="0" indent="0">
              <a:buNone/>
            </a:pPr>
            <a:endParaRPr lang="tr-TR" dirty="0" smtClean="0">
              <a:cs typeface="Calibri" panose="020F0502020204030204" pitchFamily="34" charset="0"/>
              <a:sym typeface="Wingdings" pitchFamily="2" charset="2"/>
            </a:endParaRPr>
          </a:p>
          <a:p>
            <a:r>
              <a:rPr lang="en-TR" dirty="0" smtClean="0">
                <a:cs typeface="Calibri" panose="020F0502020204030204" pitchFamily="34" charset="0"/>
              </a:rPr>
              <a:t>Tokluk kan şekeri</a:t>
            </a:r>
            <a:r>
              <a:rPr lang="tr-TR" dirty="0" smtClean="0">
                <a:cs typeface="Calibri" panose="020F0502020204030204" pitchFamily="34" charset="0"/>
              </a:rPr>
              <a:t>:</a:t>
            </a:r>
          </a:p>
          <a:p>
            <a:pPr lvl="1"/>
            <a:r>
              <a:rPr lang="en-TR" sz="2800" dirty="0" smtClean="0">
                <a:cs typeface="Calibri" panose="020F0502020204030204" pitchFamily="34" charset="0"/>
              </a:rPr>
              <a:t>&lt;140 mg/d</a:t>
            </a:r>
            <a:r>
              <a:rPr lang="tr-TR" sz="2800" dirty="0" smtClean="0">
                <a:cs typeface="Calibri" panose="020F0502020204030204" pitchFamily="34" charset="0"/>
              </a:rPr>
              <a:t>L</a:t>
            </a:r>
            <a:r>
              <a:rPr lang="en-TR" sz="2800" dirty="0" smtClean="0">
                <a:cs typeface="Calibri" panose="020F0502020204030204" pitchFamily="34" charset="0"/>
              </a:rPr>
              <a:t> </a:t>
            </a:r>
            <a:r>
              <a:rPr lang="en-TR" sz="2800" dirty="0" smtClean="0">
                <a:cs typeface="Calibri" panose="020F0502020204030204" pitchFamily="34" charset="0"/>
                <a:sym typeface="Wingdings" pitchFamily="2" charset="2"/>
              </a:rPr>
              <a:t>normal</a:t>
            </a:r>
            <a:endParaRPr lang="tr-TR" sz="2800" dirty="0" smtClean="0">
              <a:cs typeface="Calibri" panose="020F0502020204030204" pitchFamily="34" charset="0"/>
              <a:sym typeface="Wingdings" pitchFamily="2" charset="2"/>
            </a:endParaRPr>
          </a:p>
          <a:p>
            <a:pPr lvl="1"/>
            <a:r>
              <a:rPr lang="en-TR" sz="2800" dirty="0" smtClean="0">
                <a:cs typeface="Calibri" panose="020F0502020204030204" pitchFamily="34" charset="0"/>
              </a:rPr>
              <a:t>140-199 mg/d</a:t>
            </a:r>
            <a:r>
              <a:rPr lang="tr-TR" sz="2800" dirty="0" smtClean="0">
                <a:cs typeface="Calibri" panose="020F0502020204030204" pitchFamily="34" charset="0"/>
              </a:rPr>
              <a:t>L</a:t>
            </a:r>
            <a:r>
              <a:rPr lang="en-TR" sz="2800" dirty="0" smtClean="0">
                <a:cs typeface="Calibri" panose="020F0502020204030204" pitchFamily="34" charset="0"/>
              </a:rPr>
              <a:t> </a:t>
            </a:r>
            <a:r>
              <a:rPr lang="en-TR" sz="2800" dirty="0" smtClean="0">
                <a:cs typeface="Calibri" panose="020F0502020204030204" pitchFamily="34" charset="0"/>
                <a:sym typeface="Wingdings" pitchFamily="2" charset="2"/>
              </a:rPr>
              <a:t></a:t>
            </a:r>
            <a:r>
              <a:rPr lang="en-TR" sz="2800" dirty="0" smtClean="0">
                <a:cs typeface="Calibri" panose="020F0502020204030204" pitchFamily="34" charset="0"/>
              </a:rPr>
              <a:t>normalin üst sınırı</a:t>
            </a:r>
          </a:p>
          <a:p>
            <a:pPr lvl="1"/>
            <a:r>
              <a:rPr lang="en-TR" sz="2800" b="1" dirty="0" smtClean="0">
                <a:cs typeface="Calibri" panose="020F0502020204030204" pitchFamily="34" charset="0"/>
              </a:rPr>
              <a:t>≥</a:t>
            </a:r>
            <a:r>
              <a:rPr lang="tr-TR" sz="2800" b="1" dirty="0" smtClean="0">
                <a:cs typeface="Calibri" panose="020F0502020204030204" pitchFamily="34" charset="0"/>
              </a:rPr>
              <a:t> 200 </a:t>
            </a:r>
            <a:r>
              <a:rPr lang="en-TR" sz="2800" b="1" dirty="0" smtClean="0">
                <a:cs typeface="Calibri" panose="020F0502020204030204" pitchFamily="34" charset="0"/>
              </a:rPr>
              <a:t>mg/d</a:t>
            </a:r>
            <a:r>
              <a:rPr lang="tr-TR" sz="2800" b="1" dirty="0" smtClean="0">
                <a:cs typeface="Calibri" panose="020F0502020204030204" pitchFamily="34" charset="0"/>
              </a:rPr>
              <a:t>L </a:t>
            </a:r>
            <a:r>
              <a:rPr lang="tr-TR" sz="2800" b="1" dirty="0" smtClean="0">
                <a:cs typeface="Calibri" panose="020F0502020204030204" pitchFamily="34" charset="0"/>
                <a:sym typeface="Wingdings" panose="05000000000000000000" pitchFamily="2" charset="2"/>
              </a:rPr>
              <a:t></a:t>
            </a:r>
            <a:r>
              <a:rPr lang="en-TR" sz="2800" b="1" dirty="0" smtClean="0">
                <a:cs typeface="Calibri" panose="020F0502020204030204" pitchFamily="34" charset="0"/>
              </a:rPr>
              <a:t>hiperglisemi</a:t>
            </a:r>
            <a:endParaRPr lang="tr-TR" sz="2800" dirty="0" smtClean="0">
              <a:cs typeface="Calibri" panose="020F0502020204030204" pitchFamily="34" charset="0"/>
              <a:sym typeface="Wingdings" pitchFamily="2" charset="2"/>
            </a:endParaRPr>
          </a:p>
          <a:p>
            <a:pPr marL="0" indent="0">
              <a:buNone/>
            </a:pPr>
            <a:endParaRPr lang="tr-TR" dirty="0">
              <a:cs typeface="Calibri" panose="020F0502020204030204" pitchFamily="34" charset="0"/>
              <a:sym typeface="Wingdings" pitchFamily="2" charset="2"/>
            </a:endParaRPr>
          </a:p>
          <a:p>
            <a:r>
              <a:rPr lang="tr-TR" dirty="0" smtClean="0">
                <a:cs typeface="Calibri" panose="020F0502020204030204" pitchFamily="34" charset="0"/>
                <a:sym typeface="Wingdings" pitchFamily="2" charset="2"/>
              </a:rPr>
              <a:t>Herhangi bir saatte kan şekeri:</a:t>
            </a:r>
          </a:p>
          <a:p>
            <a:pPr marL="685800" lvl="2">
              <a:spcBef>
                <a:spcPts val="1000"/>
              </a:spcBef>
            </a:pPr>
            <a:r>
              <a:rPr lang="en-TR" sz="2800" b="1" dirty="0" smtClean="0">
                <a:cs typeface="Calibri" panose="020F0502020204030204" pitchFamily="34" charset="0"/>
              </a:rPr>
              <a:t>≥</a:t>
            </a:r>
            <a:r>
              <a:rPr lang="tr-TR" sz="2800" b="1" dirty="0" smtClean="0">
                <a:cs typeface="Calibri" panose="020F0502020204030204" pitchFamily="34" charset="0"/>
              </a:rPr>
              <a:t> 250 </a:t>
            </a:r>
            <a:r>
              <a:rPr lang="en-TR" sz="2800" b="1" dirty="0" smtClean="0">
                <a:cs typeface="Calibri" panose="020F0502020204030204" pitchFamily="34" charset="0"/>
              </a:rPr>
              <a:t>mg/d</a:t>
            </a:r>
            <a:r>
              <a:rPr lang="tr-TR" sz="2800" b="1" dirty="0" smtClean="0">
                <a:cs typeface="Calibri" panose="020F0502020204030204" pitchFamily="34" charset="0"/>
              </a:rPr>
              <a:t>L </a:t>
            </a:r>
            <a:r>
              <a:rPr lang="tr-TR" sz="2800" b="1" dirty="0" smtClean="0">
                <a:cs typeface="Calibri" panose="020F0502020204030204" pitchFamily="34" charset="0"/>
                <a:sym typeface="Wingdings" panose="05000000000000000000" pitchFamily="2" charset="2"/>
              </a:rPr>
              <a:t>şiddetli </a:t>
            </a:r>
            <a:r>
              <a:rPr lang="en-TR" sz="2800" b="1" dirty="0" smtClean="0">
                <a:cs typeface="Calibri" panose="020F0502020204030204" pitchFamily="34" charset="0"/>
              </a:rPr>
              <a:t>hiperglisemi</a:t>
            </a:r>
            <a:endParaRPr lang="tr-TR" sz="2800" dirty="0">
              <a:cs typeface="Calibri" panose="020F0502020204030204" pitchFamily="34" charset="0"/>
              <a:sym typeface="Wingdings" pitchFamily="2" charset="2"/>
            </a:endParaRPr>
          </a:p>
          <a:p>
            <a:endParaRPr lang="tr-TR" sz="2400" dirty="0" smtClean="0">
              <a:cs typeface="Calibri" panose="020F0502020204030204" pitchFamily="34" charset="0"/>
              <a:sym typeface="Wingdings" pitchFamily="2" charset="2"/>
            </a:endParaRPr>
          </a:p>
          <a:p>
            <a:endParaRPr lang="tr-TR" sz="2400" dirty="0" smtClean="0">
              <a:sym typeface="Wingdings" panose="05000000000000000000" pitchFamily="2" charset="2"/>
            </a:endParaRPr>
          </a:p>
          <a:p>
            <a:pPr lvl="1"/>
            <a:endParaRPr lang="en-TR" dirty="0">
              <a:cs typeface="Calibri" panose="020F0502020204030204" pitchFamily="34" charset="0"/>
            </a:endParaRPr>
          </a:p>
          <a:p>
            <a:endParaRPr lang="en-TR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06590" y="71022"/>
            <a:ext cx="1985409" cy="2104007"/>
          </a:xfrm>
          <a:prstGeom prst="rect">
            <a:avLst/>
          </a:prstGeom>
        </p:spPr>
      </p:pic>
      <p:sp>
        <p:nvSpPr>
          <p:cNvPr id="5" name="Yuvarlatılmış Dikdörtgen 4"/>
          <p:cNvSpPr/>
          <p:nvPr/>
        </p:nvSpPr>
        <p:spPr>
          <a:xfrm>
            <a:off x="6196614" y="3282843"/>
            <a:ext cx="5707602" cy="289412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400" dirty="0">
                <a:solidFill>
                  <a:schemeClr val="tx1"/>
                </a:solidFill>
              </a:rPr>
              <a:t>Şiddetli </a:t>
            </a:r>
            <a:r>
              <a:rPr lang="tr-TR" sz="2400" dirty="0" err="1">
                <a:solidFill>
                  <a:schemeClr val="tx1"/>
                </a:solidFill>
              </a:rPr>
              <a:t>hiperglisemi</a:t>
            </a:r>
            <a:r>
              <a:rPr lang="tr-TR" sz="2400" dirty="0">
                <a:solidFill>
                  <a:schemeClr val="tx1"/>
                </a:solidFill>
              </a:rPr>
              <a:t> varlığında, akut gelişen, ciddi ve yaşamı tehdit eden acil </a:t>
            </a:r>
            <a:r>
              <a:rPr lang="tr-TR" sz="2400" dirty="0" smtClean="0">
                <a:solidFill>
                  <a:schemeClr val="tx1"/>
                </a:solidFill>
              </a:rPr>
              <a:t>durumlar</a:t>
            </a:r>
            <a:r>
              <a:rPr lang="tr-TR" sz="2400" dirty="0" smtClean="0">
                <a:solidFill>
                  <a:schemeClr val="tx1"/>
                </a:solidFill>
                <a:sym typeface="Wingdings" panose="05000000000000000000" pitchFamily="2" charset="2"/>
              </a:rPr>
              <a:t> </a:t>
            </a:r>
            <a:r>
              <a:rPr lang="tr-TR" sz="2400" dirty="0" err="1" smtClean="0">
                <a:solidFill>
                  <a:schemeClr val="tx1"/>
                </a:solidFill>
                <a:sym typeface="Wingdings" panose="05000000000000000000" pitchFamily="2" charset="2"/>
              </a:rPr>
              <a:t>Hiperglisemik</a:t>
            </a:r>
            <a:r>
              <a:rPr lang="tr-TR" sz="2400" dirty="0" smtClean="0">
                <a:solidFill>
                  <a:schemeClr val="tx1"/>
                </a:solidFill>
                <a:sym typeface="Wingdings" panose="05000000000000000000" pitchFamily="2" charset="2"/>
              </a:rPr>
              <a:t> aciller</a:t>
            </a:r>
            <a:endParaRPr lang="tr-TR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3783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3600" b="1" dirty="0" err="1"/>
              <a:t>Hiperglisemik</a:t>
            </a:r>
            <a:r>
              <a:rPr lang="tr-TR" sz="3600" b="1" dirty="0"/>
              <a:t> </a:t>
            </a:r>
            <a:r>
              <a:rPr lang="tr-TR" sz="3600" b="1" dirty="0" smtClean="0"/>
              <a:t>aciller nasıl gelişiyor?</a:t>
            </a:r>
            <a:endParaRPr lang="tr-TR" sz="36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5"/>
            <a:ext cx="6050872" cy="4351338"/>
          </a:xfrm>
        </p:spPr>
        <p:txBody>
          <a:bodyPr>
            <a:noAutofit/>
          </a:bodyPr>
          <a:lstStyle/>
          <a:p>
            <a:r>
              <a:rPr lang="tr-TR" sz="2000" dirty="0" smtClean="0"/>
              <a:t>Vücuttaki hücreler enerji üretebilmek için kandaki şekeri (glikoz) kullanır.</a:t>
            </a:r>
          </a:p>
          <a:p>
            <a:r>
              <a:rPr lang="tr-TR" sz="2000" dirty="0" smtClean="0"/>
              <a:t>İnsülin, kandaki şekerin vücuttaki </a:t>
            </a:r>
            <a:r>
              <a:rPr lang="tr-TR" sz="2000" dirty="0"/>
              <a:t>hücrelere alınmasını </a:t>
            </a:r>
            <a:r>
              <a:rPr lang="tr-TR" sz="2000" dirty="0" smtClean="0"/>
              <a:t>sağlar.</a:t>
            </a:r>
          </a:p>
          <a:p>
            <a:r>
              <a:rPr lang="tr-TR" sz="2000" dirty="0" smtClean="0"/>
              <a:t>Kandaki insülin yetersiz/yok olduğunda kandaki şeker hücrelere geçemez ve kanda birikir.</a:t>
            </a:r>
          </a:p>
          <a:p>
            <a:r>
              <a:rPr lang="tr-TR" sz="2000" dirty="0" smtClean="0"/>
              <a:t>Hücreler de başka yakıtları(örneğin yağlar) enerji üretmek için kullanır.</a:t>
            </a:r>
          </a:p>
          <a:p>
            <a:pPr marL="228600" lvl="1">
              <a:spcBef>
                <a:spcPts val="1000"/>
              </a:spcBef>
            </a:pPr>
            <a:r>
              <a:rPr lang="tr-TR" sz="2000" dirty="0" smtClean="0"/>
              <a:t>Yağların yanması ile keton denilen asitli maddeler oluşur.</a:t>
            </a:r>
          </a:p>
          <a:p>
            <a:pPr marL="228600" lvl="1">
              <a:spcBef>
                <a:spcPts val="1000"/>
              </a:spcBef>
            </a:pPr>
            <a:r>
              <a:rPr lang="tr-TR" sz="2000" dirty="0" smtClean="0"/>
              <a:t>Ketonlar kanda birikerek </a:t>
            </a:r>
            <a:r>
              <a:rPr lang="tr-TR" sz="2000" dirty="0" err="1" smtClean="0"/>
              <a:t>asidoz</a:t>
            </a:r>
            <a:r>
              <a:rPr lang="tr-TR" sz="2000" dirty="0" smtClean="0"/>
              <a:t> denilen duruma yol açar.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1853" y="1825625"/>
            <a:ext cx="4833621" cy="3863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9593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88972"/>
          </a:xfrm>
        </p:spPr>
        <p:txBody>
          <a:bodyPr>
            <a:normAutofit fontScale="90000"/>
          </a:bodyPr>
          <a:lstStyle/>
          <a:p>
            <a:r>
              <a:rPr lang="tr-TR" b="1" dirty="0" err="1"/>
              <a:t>Hiperglisemik</a:t>
            </a:r>
            <a:r>
              <a:rPr lang="tr-TR" b="1" dirty="0"/>
              <a:t> aciller (</a:t>
            </a:r>
            <a:r>
              <a:rPr lang="tr-TR" b="1" dirty="0" err="1"/>
              <a:t>hiperglisemik</a:t>
            </a:r>
            <a:r>
              <a:rPr lang="tr-TR" b="1" dirty="0"/>
              <a:t> krizler)nelerdir?</a:t>
            </a:r>
            <a:endParaRPr lang="tr-TR" dirty="0"/>
          </a:p>
        </p:txBody>
      </p:sp>
      <p:graphicFrame>
        <p:nvGraphicFramePr>
          <p:cNvPr id="4" name="İçerik Yer Tutucus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72230825"/>
              </p:ext>
            </p:extLst>
          </p:nvPr>
        </p:nvGraphicFramePr>
        <p:xfrm>
          <a:off x="577049" y="1562469"/>
          <a:ext cx="5628442" cy="42461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28442">
                  <a:extLst>
                    <a:ext uri="{9D8B030D-6E8A-4147-A177-3AD203B41FA5}">
                      <a16:colId xmlns:a16="http://schemas.microsoft.com/office/drawing/2014/main" val="4162495733"/>
                    </a:ext>
                  </a:extLst>
                </a:gridCol>
              </a:tblGrid>
              <a:tr h="887370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2400" dirty="0" smtClean="0">
                          <a:solidFill>
                            <a:srgbClr val="002060"/>
                          </a:solidFill>
                        </a:rPr>
                        <a:t>Diyabetik </a:t>
                      </a:r>
                      <a:r>
                        <a:rPr lang="tr-TR" sz="2400" dirty="0" err="1" smtClean="0">
                          <a:solidFill>
                            <a:srgbClr val="002060"/>
                          </a:solidFill>
                        </a:rPr>
                        <a:t>ketoasidoz</a:t>
                      </a:r>
                      <a:r>
                        <a:rPr lang="tr-TR" sz="2400" dirty="0" smtClean="0">
                          <a:solidFill>
                            <a:srgbClr val="002060"/>
                          </a:solidFill>
                        </a:rPr>
                        <a:t> (Diyabetik koma)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420351"/>
                  </a:ext>
                </a:extLst>
              </a:tr>
              <a:tr h="3358821">
                <a:tc>
                  <a:txBody>
                    <a:bodyPr/>
                    <a:lstStyle/>
                    <a:p>
                      <a:r>
                        <a:rPr lang="tr-TR" sz="2000" dirty="0" smtClean="0"/>
                        <a:t>Şiddetli </a:t>
                      </a:r>
                      <a:r>
                        <a:rPr lang="tr-TR" sz="2000" dirty="0" err="1" smtClean="0"/>
                        <a:t>hiperglisemiye</a:t>
                      </a:r>
                      <a:r>
                        <a:rPr lang="tr-TR" sz="2000" dirty="0" smtClean="0"/>
                        <a:t> bağlı gelişen (&gt;250 mg/</a:t>
                      </a:r>
                      <a:r>
                        <a:rPr lang="tr-TR" sz="2000" dirty="0" err="1" smtClean="0"/>
                        <a:t>dL</a:t>
                      </a:r>
                      <a:r>
                        <a:rPr lang="tr-TR" sz="2000" dirty="0" smtClean="0"/>
                        <a:t> )</a:t>
                      </a:r>
                    </a:p>
                    <a:p>
                      <a:endParaRPr lang="tr-TR" sz="2000" dirty="0" smtClean="0"/>
                    </a:p>
                    <a:p>
                      <a:r>
                        <a:rPr lang="tr-TR" sz="2000" dirty="0" smtClean="0"/>
                        <a:t>Kandaki asit miktarının artması (</a:t>
                      </a:r>
                      <a:r>
                        <a:rPr lang="tr-TR" sz="2000" dirty="0" err="1" smtClean="0"/>
                        <a:t>asidoz</a:t>
                      </a:r>
                      <a:r>
                        <a:rPr lang="tr-TR" sz="2000" dirty="0" smtClean="0"/>
                        <a:t>) ile birlikte </a:t>
                      </a:r>
                    </a:p>
                    <a:p>
                      <a:endParaRPr lang="tr-TR" sz="2000" dirty="0" smtClean="0"/>
                    </a:p>
                    <a:p>
                      <a:r>
                        <a:rPr lang="tr-TR" sz="2000" dirty="0" smtClean="0"/>
                        <a:t>Kan ve idrarda keton cisimciklerinin bulunmasıdır.</a:t>
                      </a:r>
                    </a:p>
                    <a:p>
                      <a:endParaRPr lang="tr-TR" sz="2000" dirty="0" smtClean="0"/>
                    </a:p>
                    <a:p>
                      <a:r>
                        <a:rPr lang="tr-TR" sz="2000" dirty="0" smtClean="0"/>
                        <a:t>Bilinç değişikliği de eklenirse</a:t>
                      </a:r>
                      <a:r>
                        <a:rPr lang="tr-TR" sz="2000" dirty="0" smtClean="0">
                          <a:sym typeface="Wingdings" panose="05000000000000000000" pitchFamily="2" charset="2"/>
                        </a:rPr>
                        <a:t> </a:t>
                      </a:r>
                      <a:r>
                        <a:rPr lang="tr-TR" sz="2000" dirty="0" err="1" smtClean="0"/>
                        <a:t>Ketoasidoz</a:t>
                      </a:r>
                      <a:r>
                        <a:rPr lang="tr-TR" sz="2000" dirty="0" smtClean="0"/>
                        <a:t> koması</a:t>
                      </a:r>
                    </a:p>
                    <a:p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774013"/>
                  </a:ext>
                </a:extLst>
              </a:tr>
            </a:tbl>
          </a:graphicData>
        </a:graphic>
      </p:graphicFrame>
      <p:graphicFrame>
        <p:nvGraphicFramePr>
          <p:cNvPr id="5" name="İçerik Yer Tutucusu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56802504"/>
              </p:ext>
            </p:extLst>
          </p:nvPr>
        </p:nvGraphicFramePr>
        <p:xfrm>
          <a:off x="6205491" y="1562469"/>
          <a:ext cx="5606988" cy="42461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06988">
                  <a:extLst>
                    <a:ext uri="{9D8B030D-6E8A-4147-A177-3AD203B41FA5}">
                      <a16:colId xmlns:a16="http://schemas.microsoft.com/office/drawing/2014/main" val="4162495733"/>
                    </a:ext>
                  </a:extLst>
                </a:gridCol>
              </a:tblGrid>
              <a:tr h="910028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2400" dirty="0" err="1" smtClean="0">
                          <a:solidFill>
                            <a:srgbClr val="002060"/>
                          </a:solidFill>
                        </a:rPr>
                        <a:t>Hiperglisemik</a:t>
                      </a:r>
                      <a:r>
                        <a:rPr lang="tr-TR" sz="2400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tr-TR" sz="2400" dirty="0" err="1" smtClean="0">
                          <a:solidFill>
                            <a:srgbClr val="002060"/>
                          </a:solidFill>
                        </a:rPr>
                        <a:t>hiperozmolar</a:t>
                      </a:r>
                      <a:r>
                        <a:rPr lang="tr-TR" sz="2400" dirty="0" smtClean="0">
                          <a:solidFill>
                            <a:srgbClr val="002060"/>
                          </a:solidFill>
                        </a:rPr>
                        <a:t> durum (HHD)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420351"/>
                  </a:ext>
                </a:extLst>
              </a:tr>
              <a:tr h="3336163">
                <a:tc>
                  <a:txBody>
                    <a:bodyPr/>
                    <a:lstStyle/>
                    <a:p>
                      <a:r>
                        <a:rPr lang="tr-TR" sz="2000" dirty="0" smtClean="0"/>
                        <a:t>Daha çok yaşlı diyabetlilerde görülen,</a:t>
                      </a:r>
                    </a:p>
                    <a:p>
                      <a:endParaRPr lang="tr-TR" sz="2000" dirty="0" smtClean="0"/>
                    </a:p>
                    <a:p>
                      <a:r>
                        <a:rPr lang="tr-TR" sz="2000" dirty="0" smtClean="0"/>
                        <a:t>Ciddi </a:t>
                      </a:r>
                      <a:r>
                        <a:rPr lang="tr-TR" sz="2000" dirty="0" err="1" smtClean="0"/>
                        <a:t>hiperglisemiye</a:t>
                      </a:r>
                      <a:r>
                        <a:rPr lang="tr-TR" sz="2000" dirty="0" smtClean="0"/>
                        <a:t> (sıklıkla &gt;600 mg/</a:t>
                      </a:r>
                      <a:r>
                        <a:rPr lang="tr-TR" sz="2000" dirty="0" err="1" smtClean="0"/>
                        <a:t>dL</a:t>
                      </a:r>
                      <a:r>
                        <a:rPr lang="tr-TR" sz="2000" dirty="0" smtClean="0"/>
                        <a:t> ) bağlı </a:t>
                      </a:r>
                    </a:p>
                    <a:p>
                      <a:endParaRPr lang="tr-TR" sz="2000" dirty="0" smtClean="0"/>
                    </a:p>
                    <a:p>
                      <a:r>
                        <a:rPr lang="tr-TR" sz="2000" dirty="0" smtClean="0"/>
                        <a:t>Aşırı sıvı kaybı</a:t>
                      </a:r>
                      <a:r>
                        <a:rPr lang="tr-TR" sz="2000" baseline="0" dirty="0" smtClean="0"/>
                        <a:t> ve b</a:t>
                      </a:r>
                      <a:r>
                        <a:rPr lang="tr-TR" sz="2000" dirty="0" smtClean="0"/>
                        <a:t>ilinç bozukluğu ile karakterize, </a:t>
                      </a:r>
                    </a:p>
                    <a:p>
                      <a:endParaRPr lang="tr-TR" sz="2000" dirty="0" smtClean="0"/>
                    </a:p>
                    <a:p>
                      <a:r>
                        <a:rPr lang="tr-TR" sz="2000" dirty="0" err="1" smtClean="0"/>
                        <a:t>DKA’dan</a:t>
                      </a:r>
                      <a:r>
                        <a:rPr lang="tr-TR" sz="2000" dirty="0" smtClean="0"/>
                        <a:t> farkları;</a:t>
                      </a:r>
                    </a:p>
                    <a:p>
                      <a:pPr lvl="1"/>
                      <a:r>
                        <a:rPr lang="tr-TR" sz="2000" dirty="0" smtClean="0"/>
                        <a:t>Kanda asit miktarı artmaz.</a:t>
                      </a:r>
                    </a:p>
                    <a:p>
                      <a:pPr lvl="1"/>
                      <a:r>
                        <a:rPr lang="tr-TR" sz="2000" dirty="0" smtClean="0"/>
                        <a:t>İdrarda keton cisimcikleri bulunmaz.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774013"/>
                  </a:ext>
                </a:extLst>
              </a:tr>
            </a:tbl>
          </a:graphicData>
        </a:graphic>
      </p:graphicFrame>
      <p:pic>
        <p:nvPicPr>
          <p:cNvPr id="6" name="Resi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4059" y="1562469"/>
            <a:ext cx="3109851" cy="4246191"/>
          </a:xfrm>
          <a:prstGeom prst="rect">
            <a:avLst/>
          </a:prstGeom>
        </p:spPr>
      </p:pic>
      <p:pic>
        <p:nvPicPr>
          <p:cNvPr id="7" name="Resim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1239" y="2175137"/>
            <a:ext cx="2177695" cy="3020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4767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66525"/>
          </a:xfrm>
        </p:spPr>
        <p:txBody>
          <a:bodyPr>
            <a:normAutofit/>
          </a:bodyPr>
          <a:lstStyle/>
          <a:p>
            <a:r>
              <a:rPr lang="tr-TR" sz="3600" b="1" dirty="0" err="1"/>
              <a:t>Hiperglisemik</a:t>
            </a:r>
            <a:r>
              <a:rPr lang="tr-TR" sz="3600" b="1" dirty="0"/>
              <a:t> </a:t>
            </a:r>
            <a:r>
              <a:rPr lang="tr-TR" sz="3600" b="1" dirty="0" smtClean="0"/>
              <a:t>aciller için kimler daha fazla risk altında?</a:t>
            </a:r>
            <a:endParaRPr lang="tr-TR" sz="3600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400" dirty="0"/>
              <a:t>Tip 1 </a:t>
            </a:r>
            <a:r>
              <a:rPr lang="tr-TR" sz="2400" dirty="0" smtClean="0"/>
              <a:t>diyabetliler</a:t>
            </a:r>
          </a:p>
          <a:p>
            <a:r>
              <a:rPr lang="tr-TR" sz="2400" dirty="0" smtClean="0"/>
              <a:t>Çocuklar ve gençler</a:t>
            </a:r>
          </a:p>
          <a:p>
            <a:r>
              <a:rPr lang="tr-TR" sz="2400" dirty="0" smtClean="0"/>
              <a:t>Daha önce </a:t>
            </a:r>
            <a:r>
              <a:rPr lang="tr-TR" sz="2400" dirty="0" err="1" smtClean="0"/>
              <a:t>hiperglisemik</a:t>
            </a:r>
            <a:r>
              <a:rPr lang="tr-TR" sz="2400" dirty="0" smtClean="0"/>
              <a:t> kriz/hipoglisemi öyküsü</a:t>
            </a:r>
          </a:p>
          <a:p>
            <a:r>
              <a:rPr lang="tr-TR" sz="2400" dirty="0" smtClean="0"/>
              <a:t>Diyabetin diğer komplikasyonları</a:t>
            </a:r>
          </a:p>
          <a:p>
            <a:r>
              <a:rPr lang="tr-TR" sz="2400" dirty="0" smtClean="0"/>
              <a:t>Ek hastalıklar </a:t>
            </a:r>
          </a:p>
          <a:p>
            <a:r>
              <a:rPr lang="tr-TR" sz="2400" dirty="0" smtClean="0"/>
              <a:t>Yeme bozuklukları</a:t>
            </a:r>
          </a:p>
          <a:p>
            <a:r>
              <a:rPr lang="tr-TR" sz="2400" dirty="0" smtClean="0"/>
              <a:t>Alkol kullananlar</a:t>
            </a:r>
          </a:p>
          <a:p>
            <a:r>
              <a:rPr lang="tr-TR" sz="2400" dirty="0"/>
              <a:t>Yüksek </a:t>
            </a:r>
            <a:r>
              <a:rPr lang="tr-TR" sz="2400" dirty="0" smtClean="0"/>
              <a:t>HbA1C düzeyi</a:t>
            </a:r>
          </a:p>
          <a:p>
            <a:r>
              <a:rPr lang="tr-TR" sz="2400" dirty="0" smtClean="0"/>
              <a:t>Bazı ilaçların kullanımı (kortizonlu ilaçlar, psikiyatri ilaçları, </a:t>
            </a:r>
            <a:r>
              <a:rPr lang="tr-TR" sz="2400" dirty="0"/>
              <a:t>SGLT2 </a:t>
            </a:r>
            <a:r>
              <a:rPr lang="tr-TR" sz="2400" dirty="0" smtClean="0"/>
              <a:t>inhibitörleri)</a:t>
            </a:r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3371336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6556899" cy="931015"/>
          </a:xfrm>
        </p:spPr>
        <p:txBody>
          <a:bodyPr>
            <a:normAutofit/>
          </a:bodyPr>
          <a:lstStyle/>
          <a:p>
            <a:r>
              <a:rPr lang="tr-TR" sz="3600" b="1" dirty="0" err="1" smtClean="0"/>
              <a:t>Hiperglisemik</a:t>
            </a:r>
            <a:r>
              <a:rPr lang="tr-TR" sz="3600" b="1" dirty="0" smtClean="0"/>
              <a:t> acillerin nedenleri</a:t>
            </a:r>
            <a:endParaRPr lang="tr-TR" sz="3600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5"/>
            <a:ext cx="9371120" cy="4351338"/>
          </a:xfrm>
        </p:spPr>
        <p:txBody>
          <a:bodyPr>
            <a:normAutofit/>
          </a:bodyPr>
          <a:lstStyle/>
          <a:p>
            <a:r>
              <a:rPr lang="tr-TR" sz="2000" dirty="0" smtClean="0"/>
              <a:t>Ağızdan alınan ilaçların veya insülin dozunun yetersiz olması</a:t>
            </a:r>
          </a:p>
          <a:p>
            <a:r>
              <a:rPr lang="tr-TR" sz="2000" dirty="0" smtClean="0"/>
              <a:t>İnsülin enjeksiyonunun doğru yapılmaması</a:t>
            </a:r>
          </a:p>
          <a:p>
            <a:r>
              <a:rPr lang="tr-TR" sz="2000" dirty="0" smtClean="0"/>
              <a:t>Yeterli insülin yapmamak ya da doz atlamak </a:t>
            </a:r>
          </a:p>
          <a:p>
            <a:r>
              <a:rPr lang="tr-TR" sz="2000" dirty="0" smtClean="0"/>
              <a:t>Zamanı geçmiş, uygun saklama koşulunda olmayan  insülin yapmak </a:t>
            </a:r>
          </a:p>
          <a:p>
            <a:r>
              <a:rPr lang="tr-TR" sz="2000" dirty="0"/>
              <a:t>E</a:t>
            </a:r>
            <a:r>
              <a:rPr lang="tr-TR" sz="2000" dirty="0" smtClean="0"/>
              <a:t>nfeksiyonlar (özellikle idrar yolu </a:t>
            </a:r>
            <a:r>
              <a:rPr lang="tr-TR" sz="2000" dirty="0" err="1" smtClean="0"/>
              <a:t>infeksiyonları</a:t>
            </a:r>
            <a:r>
              <a:rPr lang="tr-TR" sz="2000" dirty="0" smtClean="0"/>
              <a:t> ve üst solunum yolu </a:t>
            </a:r>
            <a:r>
              <a:rPr lang="tr-TR" sz="2000" dirty="0" err="1" smtClean="0"/>
              <a:t>infeksiyonları</a:t>
            </a:r>
            <a:r>
              <a:rPr lang="tr-TR" sz="2000" dirty="0" smtClean="0"/>
              <a:t>) </a:t>
            </a:r>
          </a:p>
          <a:p>
            <a:r>
              <a:rPr lang="tr-TR" sz="2000" dirty="0" smtClean="0"/>
              <a:t>Gereğinden fazla besin alımı </a:t>
            </a:r>
          </a:p>
          <a:p>
            <a:r>
              <a:rPr lang="tr-TR" sz="2000" dirty="0" smtClean="0"/>
              <a:t>Yeterli egzersiz yapmamak ya da çok zorlayıcı egzersiz yapmak </a:t>
            </a:r>
          </a:p>
          <a:p>
            <a:r>
              <a:rPr lang="tr-TR" sz="2000" dirty="0" smtClean="0"/>
              <a:t>Bazı ilaçlar (kortizon, kemoterapi, idrar söktürücüler, </a:t>
            </a:r>
            <a:r>
              <a:rPr lang="tr-TR" sz="2000" dirty="0" err="1" smtClean="0"/>
              <a:t>antidepresanlar</a:t>
            </a:r>
            <a:r>
              <a:rPr lang="tr-TR" sz="2000" dirty="0" smtClean="0"/>
              <a:t> vb.)</a:t>
            </a:r>
          </a:p>
          <a:p>
            <a:r>
              <a:rPr lang="tr-TR" sz="2000" dirty="0" smtClean="0"/>
              <a:t>Stres/üzüntü</a:t>
            </a:r>
          </a:p>
          <a:p>
            <a:r>
              <a:rPr lang="tr-TR" sz="2000" dirty="0" smtClean="0"/>
              <a:t>İnsülin pompası kullananlarda </a:t>
            </a:r>
            <a:r>
              <a:rPr lang="tr-TR" sz="2000" dirty="0" err="1" smtClean="0"/>
              <a:t>kateter</a:t>
            </a:r>
            <a:r>
              <a:rPr lang="tr-TR" sz="2000" dirty="0" smtClean="0"/>
              <a:t> tıkanması 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41008" y="147048"/>
            <a:ext cx="1516265" cy="1367161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86864" y="147047"/>
            <a:ext cx="1516265" cy="1367161"/>
          </a:xfrm>
          <a:prstGeom prst="rect">
            <a:avLst/>
          </a:prstGeom>
        </p:spPr>
      </p:pic>
      <p:pic>
        <p:nvPicPr>
          <p:cNvPr id="7" name="Resim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32720" y="147046"/>
            <a:ext cx="1516265" cy="1367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3206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7045171" cy="691318"/>
          </a:xfrm>
        </p:spPr>
        <p:txBody>
          <a:bodyPr>
            <a:normAutofit/>
          </a:bodyPr>
          <a:lstStyle/>
          <a:p>
            <a:r>
              <a:rPr lang="tr-TR" sz="3600" b="1" dirty="0" err="1" smtClean="0"/>
              <a:t>Hiperglisemik</a:t>
            </a:r>
            <a:r>
              <a:rPr lang="tr-TR" sz="3600" b="1" dirty="0" smtClean="0"/>
              <a:t> acillerin belirtileri</a:t>
            </a:r>
            <a:endParaRPr lang="tr-TR" sz="3600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21437" y="1544716"/>
            <a:ext cx="9934113" cy="4829452"/>
          </a:xfrm>
        </p:spPr>
        <p:txBody>
          <a:bodyPr>
            <a:normAutofit fontScale="77500" lnSpcReduction="20000"/>
          </a:bodyPr>
          <a:lstStyle/>
          <a:p>
            <a:r>
              <a:rPr lang="tr-TR" sz="2600" dirty="0" smtClean="0"/>
              <a:t>Ağız kuruluğu- çok su içme isteği</a:t>
            </a:r>
          </a:p>
          <a:p>
            <a:pPr lvl="1"/>
            <a:r>
              <a:rPr lang="tr-TR" sz="2600" dirty="0" smtClean="0"/>
              <a:t>Vücut, fazla şekeri idrar yoluyla atmaya çalıştığı için sıvı kaybeder ve bu da aşırı susuzluğa yol açar.</a:t>
            </a:r>
          </a:p>
          <a:p>
            <a:r>
              <a:rPr lang="tr-TR" sz="2600" dirty="0" smtClean="0"/>
              <a:t>Sık ve fazla idrara çıkmak</a:t>
            </a:r>
          </a:p>
          <a:p>
            <a:pPr lvl="1"/>
            <a:r>
              <a:rPr lang="tr-TR" sz="2600" dirty="0" smtClean="0"/>
              <a:t>Böbrekler fazla </a:t>
            </a:r>
            <a:r>
              <a:rPr lang="tr-TR" sz="2600" dirty="0" err="1" smtClean="0"/>
              <a:t>glukozu</a:t>
            </a:r>
            <a:r>
              <a:rPr lang="tr-TR" sz="2600" dirty="0" smtClean="0"/>
              <a:t> idrarla atmaya çalışır.</a:t>
            </a:r>
          </a:p>
          <a:p>
            <a:r>
              <a:rPr lang="tr-TR" sz="2600" dirty="0" smtClean="0"/>
              <a:t>Halsizlik ve yorgunluk</a:t>
            </a:r>
          </a:p>
          <a:p>
            <a:pPr lvl="1"/>
            <a:r>
              <a:rPr lang="tr-TR" sz="2600" dirty="0" smtClean="0"/>
              <a:t>Hücreler </a:t>
            </a:r>
            <a:r>
              <a:rPr lang="tr-TR" sz="2600" dirty="0" err="1" smtClean="0"/>
              <a:t>glukozu</a:t>
            </a:r>
            <a:r>
              <a:rPr lang="tr-TR" sz="2600" dirty="0" smtClean="0"/>
              <a:t> kullanıp enerji üretemediği için kişi kendini yorgun ve halsiz hisseder.</a:t>
            </a:r>
          </a:p>
          <a:p>
            <a:r>
              <a:rPr lang="tr-TR" sz="2600" dirty="0" smtClean="0"/>
              <a:t>Bulantı, kusma, karın ağrısı</a:t>
            </a:r>
          </a:p>
          <a:p>
            <a:pPr lvl="1"/>
            <a:r>
              <a:rPr lang="tr-TR" sz="2600" dirty="0" smtClean="0"/>
              <a:t>Yağların yanması ile oluşan ketonlar kanda </a:t>
            </a:r>
            <a:r>
              <a:rPr lang="tr-TR" sz="2600" dirty="0" err="1" smtClean="0"/>
              <a:t>asiti</a:t>
            </a:r>
            <a:r>
              <a:rPr lang="tr-TR" sz="2600" dirty="0" smtClean="0"/>
              <a:t> yükseltir.</a:t>
            </a:r>
          </a:p>
          <a:p>
            <a:r>
              <a:rPr lang="tr-TR" sz="2600" dirty="0" smtClean="0"/>
              <a:t>Ağızda çürük meyve kokusu</a:t>
            </a:r>
          </a:p>
          <a:p>
            <a:pPr lvl="1"/>
            <a:r>
              <a:rPr lang="tr-TR" sz="2600" dirty="0" smtClean="0"/>
              <a:t>Ketonların bir kısmı solunan hava ile dışarı atılır.</a:t>
            </a:r>
          </a:p>
          <a:p>
            <a:r>
              <a:rPr lang="tr-TR" sz="2600" dirty="0" smtClean="0"/>
              <a:t>Sık ve derin nefes alma</a:t>
            </a:r>
          </a:p>
          <a:p>
            <a:r>
              <a:rPr lang="tr-TR" sz="2600" dirty="0" smtClean="0"/>
              <a:t>Bulanık/puslu görme </a:t>
            </a:r>
          </a:p>
          <a:p>
            <a:r>
              <a:rPr lang="tr-TR" sz="2600" dirty="0" smtClean="0"/>
              <a:t>Şuur bulanıklığı</a:t>
            </a:r>
          </a:p>
          <a:p>
            <a:r>
              <a:rPr lang="tr-TR" sz="2600" dirty="0" smtClean="0"/>
              <a:t>Bilinç kapanması, koma</a:t>
            </a:r>
          </a:p>
          <a:p>
            <a:pPr marL="0" indent="0">
              <a:buNone/>
            </a:pPr>
            <a:endParaRPr lang="tr-TR" dirty="0" smtClean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16507" y="0"/>
            <a:ext cx="1702533" cy="3577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0588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8199" y="365125"/>
            <a:ext cx="8554376" cy="975403"/>
          </a:xfrm>
        </p:spPr>
        <p:txBody>
          <a:bodyPr>
            <a:normAutofit/>
          </a:bodyPr>
          <a:lstStyle/>
          <a:p>
            <a:r>
              <a:rPr lang="tr-TR" sz="2800" b="1" dirty="0" err="1" smtClean="0"/>
              <a:t>Hiperglisemik</a:t>
            </a:r>
            <a:r>
              <a:rPr lang="tr-TR" sz="2800" b="1" dirty="0" smtClean="0"/>
              <a:t> acillerden şüphe duyarsam ne yapmalıyım?</a:t>
            </a:r>
            <a:endParaRPr lang="tr-TR" sz="28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45237" y="1899821"/>
            <a:ext cx="11315329" cy="4197243"/>
          </a:xfrm>
        </p:spPr>
        <p:txBody>
          <a:bodyPr/>
          <a:lstStyle/>
          <a:p>
            <a:r>
              <a:rPr lang="tr-TR" sz="2400" b="1" dirty="0" smtClean="0"/>
              <a:t>Yapılacak ilk şey kan şekeri ölçümüdür.</a:t>
            </a:r>
          </a:p>
          <a:p>
            <a:endParaRPr lang="tr-TR" sz="2400" b="1" dirty="0" smtClean="0"/>
          </a:p>
          <a:p>
            <a:r>
              <a:rPr lang="tr-TR" sz="2400" b="1" dirty="0" smtClean="0"/>
              <a:t>Kan şekeri 180-250 mg/dl arasındaysa;</a:t>
            </a:r>
          </a:p>
          <a:p>
            <a:pPr lvl="1"/>
            <a:r>
              <a:rPr lang="tr-TR" dirty="0" smtClean="0"/>
              <a:t>Bol su/sade soda gibi şeker içermeyen içecekler içilmelidir. </a:t>
            </a:r>
          </a:p>
          <a:p>
            <a:pPr lvl="1"/>
            <a:r>
              <a:rPr lang="tr-TR" dirty="0" smtClean="0"/>
              <a:t>Ara öğün saati ise </a:t>
            </a:r>
            <a:r>
              <a:rPr lang="tr-TR" dirty="0" err="1" smtClean="0"/>
              <a:t>hiperglisemi</a:t>
            </a:r>
            <a:r>
              <a:rPr lang="tr-TR" dirty="0" smtClean="0"/>
              <a:t> kontrolü sağlanana kadar beslenme ertelenmelidir.</a:t>
            </a:r>
          </a:p>
          <a:p>
            <a:pPr lvl="1"/>
            <a:r>
              <a:rPr lang="tr-TR" dirty="0" smtClean="0"/>
              <a:t>İnsülin yapılma zamanı gelmişse insülin dozu % 10-20 artırılır.</a:t>
            </a:r>
          </a:p>
          <a:p>
            <a:pPr lvl="1"/>
            <a:r>
              <a:rPr lang="tr-TR" dirty="0" smtClean="0"/>
              <a:t>Genel durum iyiyse kısa süreli yürüyüş yapılabilir.</a:t>
            </a:r>
          </a:p>
          <a:p>
            <a:pPr lvl="1"/>
            <a:r>
              <a:rPr lang="tr-TR" dirty="0" smtClean="0"/>
              <a:t>Kan şekeri yükselme nedeni araştırılır.</a:t>
            </a:r>
          </a:p>
          <a:p>
            <a:pPr marL="0" indent="0">
              <a:buNone/>
            </a:pPr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28708" y="0"/>
            <a:ext cx="2463292" cy="1580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8671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7551198" cy="744584"/>
          </a:xfrm>
        </p:spPr>
        <p:txBody>
          <a:bodyPr>
            <a:normAutofit/>
          </a:bodyPr>
          <a:lstStyle/>
          <a:p>
            <a:r>
              <a:rPr lang="tr-TR" sz="3600" b="1" dirty="0" smtClean="0"/>
              <a:t>Kan şekeri 250 mg/dl’nin üzerinde ise; </a:t>
            </a:r>
            <a:endParaRPr lang="tr-TR" sz="3600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825625"/>
            <a:ext cx="8501109" cy="4351338"/>
          </a:xfrm>
        </p:spPr>
        <p:txBody>
          <a:bodyPr>
            <a:noAutofit/>
          </a:bodyPr>
          <a:lstStyle/>
          <a:p>
            <a:r>
              <a:rPr lang="tr-TR" sz="2000" dirty="0" smtClean="0"/>
              <a:t>Bilinç iyi ve ağızdan alabiliyorsanız bol su için.</a:t>
            </a:r>
          </a:p>
          <a:p>
            <a:r>
              <a:rPr lang="tr-TR" sz="2000" dirty="0" smtClean="0"/>
              <a:t>İdrarda ve/veya kanda keton bakın.</a:t>
            </a:r>
          </a:p>
          <a:p>
            <a:r>
              <a:rPr lang="tr-TR" sz="2000" dirty="0" smtClean="0"/>
              <a:t>İnsülin saati ise hızlı etkili insülin dozunu %10-20 artırın. </a:t>
            </a:r>
          </a:p>
          <a:p>
            <a:r>
              <a:rPr lang="tr-TR" sz="2000" dirty="0" smtClean="0"/>
              <a:t>İnsülin saati değilse önerilen ek doz hızlı etkili insülini yapın </a:t>
            </a:r>
          </a:p>
          <a:p>
            <a:pPr lvl="1"/>
            <a:r>
              <a:rPr lang="tr-TR" sz="1600" dirty="0" smtClean="0"/>
              <a:t>Her 50 mg/</a:t>
            </a:r>
            <a:r>
              <a:rPr lang="tr-TR" sz="1600" dirty="0" err="1" smtClean="0"/>
              <a:t>dL</a:t>
            </a:r>
            <a:r>
              <a:rPr lang="tr-TR" sz="1600" dirty="0" smtClean="0"/>
              <a:t> fazlalık için yaklaşık 1 ünite</a:t>
            </a:r>
          </a:p>
          <a:p>
            <a:r>
              <a:rPr lang="tr-TR" sz="2000" dirty="0" smtClean="0"/>
              <a:t>Pompa kullanıyorsanız ek dozu kalemle yapın.</a:t>
            </a:r>
          </a:p>
          <a:p>
            <a:r>
              <a:rPr lang="tr-TR" sz="2000" dirty="0" smtClean="0"/>
              <a:t>Kesinlikle egzersiz yapmayın. </a:t>
            </a:r>
          </a:p>
          <a:p>
            <a:r>
              <a:rPr lang="tr-TR" sz="2000" dirty="0" smtClean="0"/>
              <a:t>Kan şekeri ve keton ölçümünü 1-2 saatlik aralıklarla takip edin.</a:t>
            </a:r>
          </a:p>
          <a:p>
            <a:r>
              <a:rPr lang="tr-TR" sz="2000" dirty="0" smtClean="0"/>
              <a:t>Birkaç saat içinde düzelme sağlanmazsa hastaneye başvurun.</a:t>
            </a:r>
          </a:p>
          <a:p>
            <a:r>
              <a:rPr lang="tr-TR" sz="2000" dirty="0" smtClean="0"/>
              <a:t>Ağızdan alamıyor veya kusuyorsanız da acilen hastaneye başvurun.</a:t>
            </a:r>
          </a:p>
          <a:p>
            <a:r>
              <a:rPr lang="tr-TR" sz="2000" dirty="0" smtClean="0"/>
              <a:t>Yalnız kalmayın.</a:t>
            </a:r>
          </a:p>
          <a:p>
            <a:r>
              <a:rPr lang="tr-TR" sz="2000" dirty="0" smtClean="0"/>
              <a:t>Genel durumunuz kötüyse 112 aranmalıdır.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42990" y="1"/>
            <a:ext cx="2249010" cy="1984996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42990" y="1988064"/>
            <a:ext cx="2249010" cy="1825049"/>
          </a:xfrm>
          <a:prstGeom prst="rect">
            <a:avLst/>
          </a:prstGeom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42990" y="3813113"/>
            <a:ext cx="2249010" cy="1703966"/>
          </a:xfrm>
          <a:prstGeom prst="rect">
            <a:avLst/>
          </a:prstGeom>
        </p:spPr>
      </p:pic>
      <p:sp>
        <p:nvSpPr>
          <p:cNvPr id="7" name="Yuvarlatılmış Dikdörtgen 6"/>
          <p:cNvSpPr/>
          <p:nvPr/>
        </p:nvSpPr>
        <p:spPr>
          <a:xfrm>
            <a:off x="5804886" y="5487903"/>
            <a:ext cx="6387114" cy="1356388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tr-TR" sz="2000" dirty="0" smtClean="0">
                <a:solidFill>
                  <a:schemeClr val="tx1"/>
                </a:solidFill>
              </a:rPr>
              <a:t>En önemli mesaj:</a:t>
            </a:r>
          </a:p>
          <a:p>
            <a:r>
              <a:rPr lang="tr-TR" sz="2000" dirty="0" smtClean="0">
                <a:solidFill>
                  <a:schemeClr val="tx1"/>
                </a:solidFill>
              </a:rPr>
              <a:t>Kan şekerini hızlı düşürmenin en etkili iki yolu hızlı etkili insülin yapmak ve bol su içmektir.</a:t>
            </a:r>
            <a:endParaRPr lang="tr-TR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6172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6787718" cy="859993"/>
          </a:xfrm>
        </p:spPr>
        <p:txBody>
          <a:bodyPr>
            <a:normAutofit/>
          </a:bodyPr>
          <a:lstStyle/>
          <a:p>
            <a:r>
              <a:rPr lang="tr-TR" sz="3600" b="1" dirty="0"/>
              <a:t>Evde keton </a:t>
            </a:r>
            <a:r>
              <a:rPr lang="tr-TR" sz="3600" b="1" dirty="0" smtClean="0"/>
              <a:t>ölçümü nasıl yapılır</a:t>
            </a:r>
            <a:r>
              <a:rPr lang="tr-TR" sz="3600" b="1" dirty="0"/>
              <a:t>?</a:t>
            </a:r>
            <a:endParaRPr lang="tr-TR" sz="36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2459115"/>
            <a:ext cx="10906957" cy="3735604"/>
          </a:xfrm>
        </p:spPr>
        <p:txBody>
          <a:bodyPr>
            <a:normAutofit/>
          </a:bodyPr>
          <a:lstStyle/>
          <a:p>
            <a:r>
              <a:rPr lang="tr-TR" sz="2000" dirty="0" smtClean="0"/>
              <a:t>Kan şekeri 250 mg/</a:t>
            </a:r>
            <a:r>
              <a:rPr lang="tr-TR" sz="2000" dirty="0" err="1" smtClean="0"/>
              <a:t>dL</a:t>
            </a:r>
            <a:r>
              <a:rPr lang="tr-TR" sz="2000" dirty="0" smtClean="0"/>
              <a:t> üzerinde olması halinde keton ölçümü gereklidir.</a:t>
            </a:r>
          </a:p>
          <a:p>
            <a:r>
              <a:rPr lang="tr-TR" sz="2000" dirty="0" smtClean="0"/>
              <a:t>Ketonlar kanda veya idrarda </a:t>
            </a:r>
            <a:r>
              <a:rPr lang="tr-TR" sz="2000" dirty="0"/>
              <a:t>ölçülebilmektedir. </a:t>
            </a:r>
            <a:endParaRPr lang="tr-TR" sz="2000" dirty="0" smtClean="0"/>
          </a:p>
          <a:p>
            <a:r>
              <a:rPr lang="tr-TR" sz="2000" b="1" dirty="0" smtClean="0"/>
              <a:t>Kan testi:</a:t>
            </a:r>
          </a:p>
          <a:p>
            <a:pPr lvl="1"/>
            <a:r>
              <a:rPr lang="tr-TR" sz="2000" dirty="0" smtClean="0"/>
              <a:t>Malzemeleri (Ölçüm cihazı, test çubukları, parmak delme kalemi, mendil) hazırlayın.</a:t>
            </a:r>
          </a:p>
          <a:p>
            <a:pPr lvl="1"/>
            <a:r>
              <a:rPr lang="tr-TR" sz="2000" dirty="0" smtClean="0"/>
              <a:t>Ellerinizi  su ve sabun ile yıkayın ve kurulayın.</a:t>
            </a:r>
          </a:p>
          <a:p>
            <a:pPr lvl="1"/>
            <a:r>
              <a:rPr lang="tr-TR" sz="2000" dirty="0" smtClean="0"/>
              <a:t>Test şeridini ölçüm cihazına takın.</a:t>
            </a:r>
          </a:p>
          <a:p>
            <a:pPr lvl="1"/>
            <a:r>
              <a:rPr lang="tr-TR" sz="2000" dirty="0" smtClean="0"/>
              <a:t>Orta, yüzük veya küçük parmak ucunun yan kısmına iğneyi batırın. </a:t>
            </a:r>
          </a:p>
          <a:p>
            <a:pPr lvl="1"/>
            <a:r>
              <a:rPr lang="tr-TR" sz="2000" dirty="0" smtClean="0"/>
              <a:t>Kan çıkana kadar hafifçe bastırın.</a:t>
            </a:r>
          </a:p>
          <a:p>
            <a:pPr lvl="1"/>
            <a:r>
              <a:rPr lang="tr-TR" sz="2000" dirty="0" smtClean="0"/>
              <a:t>Kanı test şeridine emdirin.</a:t>
            </a:r>
          </a:p>
          <a:p>
            <a:pPr lvl="1"/>
            <a:r>
              <a:rPr lang="tr-TR" sz="2000" dirty="0" smtClean="0"/>
              <a:t>Birkaç saniye içinde ölçüm sonucu ekranda görünecektir.</a:t>
            </a:r>
            <a:endParaRPr lang="tr-TR" sz="2000" dirty="0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70996" y="201314"/>
            <a:ext cx="3676003" cy="1884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2390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4603812" cy="753461"/>
          </a:xfrm>
        </p:spPr>
        <p:txBody>
          <a:bodyPr>
            <a:normAutofit/>
          </a:bodyPr>
          <a:lstStyle/>
          <a:p>
            <a:r>
              <a:rPr lang="tr-TR" sz="3600" b="1" dirty="0" smtClean="0"/>
              <a:t>İdrarda keton ölçümü</a:t>
            </a:r>
            <a:endParaRPr lang="tr-TR" sz="3600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30314" y="2139518"/>
            <a:ext cx="8140823" cy="4208016"/>
          </a:xfrm>
        </p:spPr>
        <p:txBody>
          <a:bodyPr>
            <a:normAutofit/>
          </a:bodyPr>
          <a:lstStyle/>
          <a:p>
            <a:r>
              <a:rPr lang="tr-TR" sz="2000" dirty="0" smtClean="0"/>
              <a:t>İdrarı bir kaba doldurun.</a:t>
            </a:r>
          </a:p>
          <a:p>
            <a:r>
              <a:rPr lang="tr-TR" sz="2000" dirty="0" smtClean="0"/>
              <a:t>Ellerinizi </a:t>
            </a:r>
            <a:r>
              <a:rPr lang="tr-TR" sz="2000" dirty="0"/>
              <a:t>su ve sabun ile yıkayın ve </a:t>
            </a:r>
            <a:r>
              <a:rPr lang="tr-TR" sz="2000" dirty="0" smtClean="0"/>
              <a:t>kurulayın.</a:t>
            </a:r>
          </a:p>
          <a:p>
            <a:r>
              <a:rPr lang="tr-TR" sz="2000" dirty="0" smtClean="0"/>
              <a:t>Test şeridini kısa süreliğine idrara daldırın.</a:t>
            </a:r>
          </a:p>
          <a:p>
            <a:r>
              <a:rPr lang="tr-TR" sz="2000" dirty="0" smtClean="0"/>
              <a:t>Yaklaşık 15 saniye sonra (üreticiye göre başka bir süre olabilir) rengi test şeridinin paketiyle karşılaştırın.</a:t>
            </a:r>
          </a:p>
          <a:p>
            <a:r>
              <a:rPr lang="tr-TR" sz="2000" dirty="0" smtClean="0"/>
              <a:t>İdrardaki keton miktarına göre test şeridi açık veya koyu renk alır.</a:t>
            </a:r>
          </a:p>
          <a:p>
            <a:pPr lvl="1"/>
            <a:r>
              <a:rPr lang="tr-TR" sz="2000" dirty="0" smtClean="0"/>
              <a:t>Eğer idrarınızda keton varsa, çubuğun rengi pembe veya mora döner.</a:t>
            </a:r>
          </a:p>
          <a:p>
            <a:pPr lvl="1"/>
            <a:r>
              <a:rPr lang="tr-TR" sz="2000" dirty="0" smtClean="0"/>
              <a:t>Renk ne kadar koyuysa kanda o kadar çok keton var demektir.</a:t>
            </a:r>
          </a:p>
          <a:p>
            <a:endParaRPr lang="tr-TR" dirty="0" smtClean="0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8378" y="1"/>
            <a:ext cx="3589794" cy="2521258"/>
          </a:xfrm>
          <a:prstGeom prst="rect">
            <a:avLst/>
          </a:prstGeom>
        </p:spPr>
      </p:pic>
      <p:pic>
        <p:nvPicPr>
          <p:cNvPr id="4" name="Resi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7380" y="5131292"/>
            <a:ext cx="3484620" cy="1726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0122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06727"/>
          </a:xfrm>
        </p:spPr>
        <p:txBody>
          <a:bodyPr>
            <a:normAutofit/>
          </a:bodyPr>
          <a:lstStyle/>
          <a:p>
            <a:r>
              <a:rPr lang="tr-TR" sz="3600" b="1" dirty="0" err="1" smtClean="0"/>
              <a:t>Hiperglisemik</a:t>
            </a:r>
            <a:r>
              <a:rPr lang="tr-TR" sz="3600" b="1" dirty="0" smtClean="0"/>
              <a:t> acillerden korunmak için…</a:t>
            </a:r>
            <a:endParaRPr lang="tr-TR" sz="3600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000" dirty="0"/>
              <a:t>Doktor kontrollerini aksatmayın</a:t>
            </a:r>
            <a:r>
              <a:rPr lang="tr-TR" sz="2000" dirty="0" smtClean="0"/>
              <a:t>.</a:t>
            </a:r>
          </a:p>
          <a:p>
            <a:r>
              <a:rPr lang="tr-TR" sz="2000" dirty="0" smtClean="0"/>
              <a:t>Tedavi konusunda doktorunuzun ve diyabet eğitim hemşirenizin talimatlarına kesinlikle uyun. </a:t>
            </a:r>
          </a:p>
          <a:p>
            <a:r>
              <a:rPr lang="tr-TR" sz="2000" dirty="0" smtClean="0"/>
              <a:t>Önerilen beslenme düzenine dikkat edin.</a:t>
            </a:r>
          </a:p>
          <a:p>
            <a:r>
              <a:rPr lang="tr-TR" sz="2000" dirty="0"/>
              <a:t>Günlük fiziksel aktiviteyi ihmal etmeyin.</a:t>
            </a:r>
            <a:endParaRPr lang="tr-TR" sz="2000" dirty="0" smtClean="0"/>
          </a:p>
          <a:p>
            <a:r>
              <a:rPr lang="tr-TR" sz="2000" dirty="0" smtClean="0"/>
              <a:t>Düzenli kan şekeri takibi yapın.</a:t>
            </a:r>
          </a:p>
          <a:p>
            <a:r>
              <a:rPr lang="tr-TR" sz="2000" dirty="0" smtClean="0"/>
              <a:t>Deprem, </a:t>
            </a:r>
            <a:r>
              <a:rPr lang="tr-TR" sz="2000" dirty="0"/>
              <a:t>sel</a:t>
            </a:r>
            <a:r>
              <a:rPr lang="tr-TR" sz="2000" dirty="0" smtClean="0"/>
              <a:t>, yangın </a:t>
            </a:r>
            <a:r>
              <a:rPr lang="tr-TR" sz="2000" dirty="0"/>
              <a:t>gibi afet senaryolarında kullanılmak üzere acil durum çantası hazırlayın</a:t>
            </a:r>
            <a:r>
              <a:rPr lang="tr-TR" sz="2000" dirty="0" smtClean="0"/>
              <a:t>.</a:t>
            </a:r>
          </a:p>
          <a:p>
            <a:r>
              <a:rPr lang="tr-TR" sz="2000" dirty="0"/>
              <a:t>Gerekirse psikolojik destek alın.</a:t>
            </a:r>
          </a:p>
          <a:p>
            <a:r>
              <a:rPr lang="tr-TR" sz="2000" dirty="0" smtClean="0"/>
              <a:t>Ailenizi ve yakın çevrenizi </a:t>
            </a:r>
            <a:r>
              <a:rPr lang="tr-TR" sz="2000" dirty="0" err="1" smtClean="0"/>
              <a:t>hiperglisemik</a:t>
            </a:r>
            <a:r>
              <a:rPr lang="tr-TR" sz="2000" dirty="0" smtClean="0"/>
              <a:t> acillerin belirtileri ve tedavisi konusunda bilgilendirin.</a:t>
            </a:r>
          </a:p>
          <a:p>
            <a:r>
              <a:rPr lang="tr-TR" sz="2000" dirty="0" smtClean="0"/>
              <a:t>Acil bir durumda Diyabetli olduğunuzu belirten bir tıbbi kimlik kartı veya bileklik taşıyın.</a:t>
            </a:r>
            <a:endParaRPr lang="tr-TR" sz="2000" dirty="0"/>
          </a:p>
        </p:txBody>
      </p:sp>
    </p:spTree>
    <p:extLst>
      <p:ext uri="{BB962C8B-B14F-4D97-AF65-F5344CB8AC3E}">
        <p14:creationId xmlns:p14="http://schemas.microsoft.com/office/powerpoint/2010/main" val="2013964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56847" y="5717218"/>
            <a:ext cx="2996953" cy="797095"/>
          </a:xfrm>
        </p:spPr>
        <p:txBody>
          <a:bodyPr/>
          <a:lstStyle/>
          <a:p>
            <a:r>
              <a:rPr lang="tr-TR" dirty="0" smtClean="0"/>
              <a:t>Teşekkürler…</a:t>
            </a:r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1813" y="562903"/>
            <a:ext cx="8284040" cy="4816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9196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296</TotalTime>
  <Words>845</Words>
  <Application>Microsoft Office PowerPoint</Application>
  <PresentationFormat>Geniş ekran</PresentationFormat>
  <Paragraphs>137</Paragraphs>
  <Slides>13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Wingdings</vt:lpstr>
      <vt:lpstr>Office Teması</vt:lpstr>
      <vt:lpstr>Hiperglisemi ve Acil Durumlarda Neler Yapmalıyız? </vt:lpstr>
      <vt:lpstr>Hiperglisemi ve hiperglisemik aciller ne demek?</vt:lpstr>
      <vt:lpstr>Hiperglisemik aciller nasıl gelişiyor?</vt:lpstr>
      <vt:lpstr>Hiperglisemik aciller (hiperglisemik krizler)nelerdir?</vt:lpstr>
      <vt:lpstr>Hiperglisemik aciller için kimler daha fazla risk altında?</vt:lpstr>
      <vt:lpstr>Hiperglisemik acillerin nedenleri</vt:lpstr>
      <vt:lpstr>Hiperglisemik acillerin belirtileri</vt:lpstr>
      <vt:lpstr>Hiperglisemik acillerden şüphe duyarsam ne yapmalıyım?</vt:lpstr>
      <vt:lpstr>Kan şekeri 250 mg/dl’nin üzerinde ise; </vt:lpstr>
      <vt:lpstr>Evde keton ölçümü nasıl yapılır?</vt:lpstr>
      <vt:lpstr>İdrarda keton ölçümü</vt:lpstr>
      <vt:lpstr>Hiperglisemik acillerden korunmak için…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Hiperglisemi ve acil durumlarda neler yapmalıyız? </dc:title>
  <dc:creator>User</dc:creator>
  <cp:lastModifiedBy>User</cp:lastModifiedBy>
  <cp:revision>138</cp:revision>
  <dcterms:created xsi:type="dcterms:W3CDTF">2026-04-08T19:20:05Z</dcterms:created>
  <dcterms:modified xsi:type="dcterms:W3CDTF">2026-04-10T22:48:26Z</dcterms:modified>
</cp:coreProperties>
</file>